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70" r:id="rId14"/>
    <p:sldId id="271" r:id="rId15"/>
    <p:sldId id="269"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56" d="100"/>
          <a:sy n="56" d="100"/>
        </p:scale>
        <p:origin x="-90" y="-4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233;mi\Desktop\Debt%20to%20GDP%20and%20C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400" b="0"/>
              <a:t>Public Debt (% GDP)</a:t>
            </a:r>
          </a:p>
        </c:rich>
      </c:tx>
      <c:layout>
        <c:manualLayout>
          <c:xMode val="edge"/>
          <c:yMode val="edge"/>
          <c:x val="0.33260411198600215"/>
          <c:y val="4.1666666666666671E-2"/>
        </c:manualLayout>
      </c:layout>
      <c:overlay val="1"/>
    </c:title>
    <c:autoTitleDeleted val="0"/>
    <c:plotArea>
      <c:layout>
        <c:manualLayout>
          <c:layoutTarget val="inner"/>
          <c:xMode val="edge"/>
          <c:yMode val="edge"/>
          <c:x val="8.6071741032370933E-2"/>
          <c:y val="5.1400554097404488E-2"/>
          <c:w val="0.71492913385826773"/>
          <c:h val="0.75500255176436259"/>
        </c:manualLayout>
      </c:layout>
      <c:lineChart>
        <c:grouping val="standard"/>
        <c:varyColors val="0"/>
        <c:ser>
          <c:idx val="0"/>
          <c:order val="0"/>
          <c:tx>
            <c:strRef>
              <c:f>'debt to GDP'!$A$2</c:f>
              <c:strCache>
                <c:ptCount val="1"/>
                <c:pt idx="0">
                  <c:v>France</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GDP'!$B$2:$AA$2</c:f>
              <c:numCache>
                <c:formatCode>General</c:formatCode>
                <c:ptCount val="26"/>
                <c:pt idx="0">
                  <c:v>34.346000000000004</c:v>
                </c:pt>
                <c:pt idx="1">
                  <c:v>35.101000000000006</c:v>
                </c:pt>
                <c:pt idx="2">
                  <c:v>38.713000000000001</c:v>
                </c:pt>
                <c:pt idx="3">
                  <c:v>44.879999999999995</c:v>
                </c:pt>
                <c:pt idx="4">
                  <c:v>48.047000000000004</c:v>
                </c:pt>
                <c:pt idx="5">
                  <c:v>54.238000000000007</c:v>
                </c:pt>
                <c:pt idx="6">
                  <c:v>58.009</c:v>
                </c:pt>
                <c:pt idx="7">
                  <c:v>59.335000000000001</c:v>
                </c:pt>
                <c:pt idx="8">
                  <c:v>59.383999999999993</c:v>
                </c:pt>
                <c:pt idx="9">
                  <c:v>58.516000000000005</c:v>
                </c:pt>
                <c:pt idx="10">
                  <c:v>56.992000000000004</c:v>
                </c:pt>
                <c:pt idx="11">
                  <c:v>56.525000000000006</c:v>
                </c:pt>
                <c:pt idx="12">
                  <c:v>58.435000000000002</c:v>
                </c:pt>
                <c:pt idx="13">
                  <c:v>62.622000000000007</c:v>
                </c:pt>
                <c:pt idx="14">
                  <c:v>64.275999999999982</c:v>
                </c:pt>
                <c:pt idx="15">
                  <c:v>65.85299999999998</c:v>
                </c:pt>
                <c:pt idx="16">
                  <c:v>63.197000000000003</c:v>
                </c:pt>
                <c:pt idx="17">
                  <c:v>63.243000000000002</c:v>
                </c:pt>
                <c:pt idx="18">
                  <c:v>67.019000000000005</c:v>
                </c:pt>
                <c:pt idx="19">
                  <c:v>77.983000000000004</c:v>
                </c:pt>
                <c:pt idx="20">
                  <c:v>80.825999999999979</c:v>
                </c:pt>
                <c:pt idx="21">
                  <c:v>84.423000000000002</c:v>
                </c:pt>
                <c:pt idx="22">
                  <c:v>88.73</c:v>
                </c:pt>
                <c:pt idx="23">
                  <c:v>91.769000000000005</c:v>
                </c:pt>
                <c:pt idx="24">
                  <c:v>95.203000000000003</c:v>
                </c:pt>
                <c:pt idx="25">
                  <c:v>97.669999999999987</c:v>
                </c:pt>
              </c:numCache>
            </c:numRef>
          </c:val>
          <c:smooth val="0"/>
          <c:extLst xmlns:c16r2="http://schemas.microsoft.com/office/drawing/2015/06/chart">
            <c:ext xmlns:c16="http://schemas.microsoft.com/office/drawing/2014/chart" uri="{C3380CC4-5D6E-409C-BE32-E72D297353CC}">
              <c16:uniqueId val="{00000000-D725-415F-B64B-59A7525ABE3C}"/>
            </c:ext>
          </c:extLst>
        </c:ser>
        <c:ser>
          <c:idx val="1"/>
          <c:order val="1"/>
          <c:tx>
            <c:strRef>
              <c:f>'debt to GDP'!$A$3</c:f>
              <c:strCache>
                <c:ptCount val="1"/>
                <c:pt idx="0">
                  <c:v>Germany</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GDP'!$B$3:$AA$3</c:f>
              <c:numCache>
                <c:formatCode>General</c:formatCode>
                <c:ptCount val="26"/>
                <c:pt idx="1">
                  <c:v>39.537000000000006</c:v>
                </c:pt>
                <c:pt idx="2">
                  <c:v>42.019000000000005</c:v>
                </c:pt>
                <c:pt idx="3">
                  <c:v>45.767000000000003</c:v>
                </c:pt>
                <c:pt idx="4">
                  <c:v>47.968000000000011</c:v>
                </c:pt>
                <c:pt idx="5">
                  <c:v>55.597000000000001</c:v>
                </c:pt>
                <c:pt idx="6">
                  <c:v>58.467000000000006</c:v>
                </c:pt>
                <c:pt idx="7">
                  <c:v>59.754000000000005</c:v>
                </c:pt>
                <c:pt idx="8">
                  <c:v>60.491</c:v>
                </c:pt>
                <c:pt idx="9">
                  <c:v>61.257000000000005</c:v>
                </c:pt>
                <c:pt idx="10">
                  <c:v>60.183</c:v>
                </c:pt>
                <c:pt idx="11">
                  <c:v>59.144000000000005</c:v>
                </c:pt>
                <c:pt idx="12">
                  <c:v>60.75</c:v>
                </c:pt>
                <c:pt idx="13">
                  <c:v>64.438000000000002</c:v>
                </c:pt>
                <c:pt idx="14">
                  <c:v>66.224999999999994</c:v>
                </c:pt>
                <c:pt idx="15">
                  <c:v>68.551999999999992</c:v>
                </c:pt>
                <c:pt idx="16">
                  <c:v>68.021000000000001</c:v>
                </c:pt>
                <c:pt idx="17">
                  <c:v>65.215000000000003</c:v>
                </c:pt>
                <c:pt idx="18">
                  <c:v>66.812000000000012</c:v>
                </c:pt>
                <c:pt idx="19">
                  <c:v>74.578999999999979</c:v>
                </c:pt>
                <c:pt idx="20">
                  <c:v>82.531999999999996</c:v>
                </c:pt>
                <c:pt idx="21">
                  <c:v>79.992999999999995</c:v>
                </c:pt>
                <c:pt idx="22">
                  <c:v>81.043999999999997</c:v>
                </c:pt>
                <c:pt idx="23">
                  <c:v>78.427000000000007</c:v>
                </c:pt>
                <c:pt idx="24">
                  <c:v>75.501000000000005</c:v>
                </c:pt>
                <c:pt idx="25">
                  <c:v>72.540000000000006</c:v>
                </c:pt>
              </c:numCache>
            </c:numRef>
          </c:val>
          <c:smooth val="0"/>
          <c:extLst xmlns:c16r2="http://schemas.microsoft.com/office/drawing/2015/06/chart">
            <c:ext xmlns:c16="http://schemas.microsoft.com/office/drawing/2014/chart" uri="{C3380CC4-5D6E-409C-BE32-E72D297353CC}">
              <c16:uniqueId val="{00000001-D725-415F-B64B-59A7525ABE3C}"/>
            </c:ext>
          </c:extLst>
        </c:ser>
        <c:ser>
          <c:idx val="2"/>
          <c:order val="2"/>
          <c:tx>
            <c:strRef>
              <c:f>'debt to GDP'!$A$4</c:f>
              <c:strCache>
                <c:ptCount val="1"/>
                <c:pt idx="0">
                  <c:v>Greece</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GDP'!$B$4:$AA$4</c:f>
              <c:numCache>
                <c:formatCode>General</c:formatCode>
                <c:ptCount val="26"/>
                <c:pt idx="0">
                  <c:v>73.315000000000012</c:v>
                </c:pt>
                <c:pt idx="1">
                  <c:v>74.846999999999994</c:v>
                </c:pt>
                <c:pt idx="2">
                  <c:v>80.143000000000001</c:v>
                </c:pt>
                <c:pt idx="3">
                  <c:v>100.509</c:v>
                </c:pt>
                <c:pt idx="4">
                  <c:v>98.512</c:v>
                </c:pt>
                <c:pt idx="5">
                  <c:v>97.007999999999996</c:v>
                </c:pt>
                <c:pt idx="6">
                  <c:v>99.385999999999981</c:v>
                </c:pt>
                <c:pt idx="7">
                  <c:v>96.60199999999999</c:v>
                </c:pt>
                <c:pt idx="8">
                  <c:v>94.531999999999996</c:v>
                </c:pt>
                <c:pt idx="9">
                  <c:v>93.998000000000005</c:v>
                </c:pt>
                <c:pt idx="10">
                  <c:v>103.44100000000002</c:v>
                </c:pt>
                <c:pt idx="11">
                  <c:v>103.71599999999999</c:v>
                </c:pt>
                <c:pt idx="12">
                  <c:v>101.66</c:v>
                </c:pt>
                <c:pt idx="13">
                  <c:v>97.444000000000017</c:v>
                </c:pt>
                <c:pt idx="14">
                  <c:v>98.861999999999995</c:v>
                </c:pt>
                <c:pt idx="15">
                  <c:v>101.22799999999999</c:v>
                </c:pt>
                <c:pt idx="16">
                  <c:v>107.46899999999999</c:v>
                </c:pt>
                <c:pt idx="17">
                  <c:v>107.232</c:v>
                </c:pt>
                <c:pt idx="18">
                  <c:v>112.902</c:v>
                </c:pt>
                <c:pt idx="19">
                  <c:v>129.68800000000002</c:v>
                </c:pt>
                <c:pt idx="20">
                  <c:v>148.32900000000001</c:v>
                </c:pt>
                <c:pt idx="21">
                  <c:v>170.32000000000002</c:v>
                </c:pt>
                <c:pt idx="22">
                  <c:v>157.18800000000002</c:v>
                </c:pt>
                <c:pt idx="23">
                  <c:v>175.08</c:v>
                </c:pt>
                <c:pt idx="24">
                  <c:v>174.24699999999999</c:v>
                </c:pt>
                <c:pt idx="25">
                  <c:v>170.98200000000003</c:v>
                </c:pt>
              </c:numCache>
            </c:numRef>
          </c:val>
          <c:smooth val="0"/>
          <c:extLst xmlns:c16r2="http://schemas.microsoft.com/office/drawing/2015/06/chart">
            <c:ext xmlns:c16="http://schemas.microsoft.com/office/drawing/2014/chart" uri="{C3380CC4-5D6E-409C-BE32-E72D297353CC}">
              <c16:uniqueId val="{00000002-D725-415F-B64B-59A7525ABE3C}"/>
            </c:ext>
          </c:extLst>
        </c:ser>
        <c:ser>
          <c:idx val="3"/>
          <c:order val="3"/>
          <c:tx>
            <c:strRef>
              <c:f>'debt to GDP'!$A$5</c:f>
              <c:strCache>
                <c:ptCount val="1"/>
                <c:pt idx="0">
                  <c:v>Ireland</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GDP'!$B$5:$AA$5</c:f>
              <c:numCache>
                <c:formatCode>General</c:formatCode>
                <c:ptCount val="26"/>
                <c:pt idx="0">
                  <c:v>92.897000000000006</c:v>
                </c:pt>
                <c:pt idx="1">
                  <c:v>94.006</c:v>
                </c:pt>
                <c:pt idx="2">
                  <c:v>90.801999999999992</c:v>
                </c:pt>
                <c:pt idx="3">
                  <c:v>93.611000000000004</c:v>
                </c:pt>
                <c:pt idx="4">
                  <c:v>88.248000000000005</c:v>
                </c:pt>
                <c:pt idx="5">
                  <c:v>78.715999999999994</c:v>
                </c:pt>
                <c:pt idx="6">
                  <c:v>70.021999999999991</c:v>
                </c:pt>
                <c:pt idx="7">
                  <c:v>61.728000000000009</c:v>
                </c:pt>
                <c:pt idx="8">
                  <c:v>53.139000000000003</c:v>
                </c:pt>
                <c:pt idx="9">
                  <c:v>46.721000000000011</c:v>
                </c:pt>
                <c:pt idx="10">
                  <c:v>36.266000000000012</c:v>
                </c:pt>
                <c:pt idx="11">
                  <c:v>33.437000000000005</c:v>
                </c:pt>
                <c:pt idx="12">
                  <c:v>30.73</c:v>
                </c:pt>
                <c:pt idx="13">
                  <c:v>30.071999999999999</c:v>
                </c:pt>
                <c:pt idx="14">
                  <c:v>28.337000000000003</c:v>
                </c:pt>
                <c:pt idx="15">
                  <c:v>26.206</c:v>
                </c:pt>
                <c:pt idx="16">
                  <c:v>23.776</c:v>
                </c:pt>
                <c:pt idx="17">
                  <c:v>23.964999999999996</c:v>
                </c:pt>
                <c:pt idx="18">
                  <c:v>42.598000000000006</c:v>
                </c:pt>
                <c:pt idx="19">
                  <c:v>62.184000000000005</c:v>
                </c:pt>
                <c:pt idx="20">
                  <c:v>87.409000000000006</c:v>
                </c:pt>
                <c:pt idx="21">
                  <c:v>98.936000000000007</c:v>
                </c:pt>
                <c:pt idx="22">
                  <c:v>111.41100000000002</c:v>
                </c:pt>
                <c:pt idx="23">
                  <c:v>116.093</c:v>
                </c:pt>
                <c:pt idx="24">
                  <c:v>112.44000000000001</c:v>
                </c:pt>
                <c:pt idx="25">
                  <c:v>111.67599999999999</c:v>
                </c:pt>
              </c:numCache>
            </c:numRef>
          </c:val>
          <c:smooth val="0"/>
          <c:extLst xmlns:c16r2="http://schemas.microsoft.com/office/drawing/2015/06/chart">
            <c:ext xmlns:c16="http://schemas.microsoft.com/office/drawing/2014/chart" uri="{C3380CC4-5D6E-409C-BE32-E72D297353CC}">
              <c16:uniqueId val="{00000003-D725-415F-B64B-59A7525ABE3C}"/>
            </c:ext>
          </c:extLst>
        </c:ser>
        <c:ser>
          <c:idx val="4"/>
          <c:order val="4"/>
          <c:tx>
            <c:strRef>
              <c:f>'debt to GDP'!$A$6</c:f>
              <c:strCache>
                <c:ptCount val="1"/>
                <c:pt idx="0">
                  <c:v>Italy</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GDP'!$B$6:$AA$6</c:f>
              <c:numCache>
                <c:formatCode>General</c:formatCode>
                <c:ptCount val="26"/>
                <c:pt idx="0">
                  <c:v>94.260999999999996</c:v>
                </c:pt>
                <c:pt idx="1">
                  <c:v>97.595000000000013</c:v>
                </c:pt>
                <c:pt idx="2">
                  <c:v>104.693</c:v>
                </c:pt>
                <c:pt idx="3">
                  <c:v>115.01700000000001</c:v>
                </c:pt>
                <c:pt idx="4">
                  <c:v>121.24900000000001</c:v>
                </c:pt>
                <c:pt idx="5">
                  <c:v>120.935</c:v>
                </c:pt>
                <c:pt idx="6">
                  <c:v>120.25</c:v>
                </c:pt>
                <c:pt idx="7">
                  <c:v>117.43600000000002</c:v>
                </c:pt>
                <c:pt idx="8">
                  <c:v>114.32799999999999</c:v>
                </c:pt>
                <c:pt idx="9">
                  <c:v>113.10499999999999</c:v>
                </c:pt>
                <c:pt idx="10">
                  <c:v>108.581</c:v>
                </c:pt>
                <c:pt idx="11">
                  <c:v>108.321</c:v>
                </c:pt>
                <c:pt idx="12">
                  <c:v>105.35499999999999</c:v>
                </c:pt>
                <c:pt idx="13">
                  <c:v>104.13800000000001</c:v>
                </c:pt>
                <c:pt idx="14">
                  <c:v>103.712</c:v>
                </c:pt>
                <c:pt idx="15">
                  <c:v>105.721</c:v>
                </c:pt>
                <c:pt idx="16">
                  <c:v>106.346</c:v>
                </c:pt>
                <c:pt idx="17">
                  <c:v>103.277</c:v>
                </c:pt>
                <c:pt idx="18">
                  <c:v>106.08499999999999</c:v>
                </c:pt>
                <c:pt idx="19">
                  <c:v>116.42</c:v>
                </c:pt>
                <c:pt idx="20">
                  <c:v>119.288</c:v>
                </c:pt>
                <c:pt idx="21">
                  <c:v>120.691</c:v>
                </c:pt>
                <c:pt idx="22">
                  <c:v>126.96899999999999</c:v>
                </c:pt>
                <c:pt idx="23">
                  <c:v>132.53</c:v>
                </c:pt>
                <c:pt idx="24">
                  <c:v>136.71799999999999</c:v>
                </c:pt>
                <c:pt idx="25">
                  <c:v>136.42700000000002</c:v>
                </c:pt>
              </c:numCache>
            </c:numRef>
          </c:val>
          <c:smooth val="0"/>
          <c:extLst xmlns:c16r2="http://schemas.microsoft.com/office/drawing/2015/06/chart">
            <c:ext xmlns:c16="http://schemas.microsoft.com/office/drawing/2014/chart" uri="{C3380CC4-5D6E-409C-BE32-E72D297353CC}">
              <c16:uniqueId val="{00000004-D725-415F-B64B-59A7525ABE3C}"/>
            </c:ext>
          </c:extLst>
        </c:ser>
        <c:ser>
          <c:idx val="5"/>
          <c:order val="5"/>
          <c:tx>
            <c:strRef>
              <c:f>'debt to GDP'!$A$7</c:f>
              <c:strCache>
                <c:ptCount val="1"/>
                <c:pt idx="0">
                  <c:v>Portugal</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GDP'!$B$7:$AA$7</c:f>
              <c:numCache>
                <c:formatCode>General</c:formatCode>
                <c:ptCount val="26"/>
                <c:pt idx="0">
                  <c:v>57.195000000000007</c:v>
                </c:pt>
                <c:pt idx="1">
                  <c:v>60.712000000000003</c:v>
                </c:pt>
                <c:pt idx="2">
                  <c:v>55.184000000000005</c:v>
                </c:pt>
                <c:pt idx="3">
                  <c:v>54.363</c:v>
                </c:pt>
                <c:pt idx="4">
                  <c:v>57.393000000000001</c:v>
                </c:pt>
                <c:pt idx="5">
                  <c:v>59.097000000000001</c:v>
                </c:pt>
                <c:pt idx="6">
                  <c:v>58.208000000000006</c:v>
                </c:pt>
                <c:pt idx="7">
                  <c:v>54.340999999999994</c:v>
                </c:pt>
                <c:pt idx="8">
                  <c:v>50.272000000000006</c:v>
                </c:pt>
                <c:pt idx="9">
                  <c:v>49.432000000000002</c:v>
                </c:pt>
                <c:pt idx="10">
                  <c:v>48.358999999999995</c:v>
                </c:pt>
                <c:pt idx="11">
                  <c:v>51.068000000000005</c:v>
                </c:pt>
                <c:pt idx="12">
                  <c:v>53.68</c:v>
                </c:pt>
                <c:pt idx="13">
                  <c:v>55.7</c:v>
                </c:pt>
                <c:pt idx="14">
                  <c:v>57.458999999999996</c:v>
                </c:pt>
                <c:pt idx="15">
                  <c:v>62.533000000000001</c:v>
                </c:pt>
                <c:pt idx="16">
                  <c:v>63.685000000000002</c:v>
                </c:pt>
                <c:pt idx="17">
                  <c:v>68.384</c:v>
                </c:pt>
                <c:pt idx="18">
                  <c:v>71.694000000000003</c:v>
                </c:pt>
                <c:pt idx="19">
                  <c:v>83.697999999999993</c:v>
                </c:pt>
                <c:pt idx="20">
                  <c:v>93.992000000000004</c:v>
                </c:pt>
                <c:pt idx="21">
                  <c:v>108.248</c:v>
                </c:pt>
                <c:pt idx="22">
                  <c:v>124.077</c:v>
                </c:pt>
                <c:pt idx="23">
                  <c:v>128.934</c:v>
                </c:pt>
                <c:pt idx="24">
                  <c:v>131.25700000000001</c:v>
                </c:pt>
                <c:pt idx="25">
                  <c:v>128.72200000000001</c:v>
                </c:pt>
              </c:numCache>
            </c:numRef>
          </c:val>
          <c:smooth val="0"/>
          <c:extLst xmlns:c16r2="http://schemas.microsoft.com/office/drawing/2015/06/chart">
            <c:ext xmlns:c16="http://schemas.microsoft.com/office/drawing/2014/chart" uri="{C3380CC4-5D6E-409C-BE32-E72D297353CC}">
              <c16:uniqueId val="{00000005-D725-415F-B64B-59A7525ABE3C}"/>
            </c:ext>
          </c:extLst>
        </c:ser>
        <c:ser>
          <c:idx val="6"/>
          <c:order val="6"/>
          <c:tx>
            <c:strRef>
              <c:f>'debt to GDP'!$A$8</c:f>
              <c:strCache>
                <c:ptCount val="1"/>
                <c:pt idx="0">
                  <c:v>Spain</c:v>
                </c:pt>
              </c:strCache>
            </c:strRef>
          </c:tx>
          <c:marker>
            <c:symbol val="none"/>
          </c:marker>
          <c:cat>
            <c:numRef>
              <c:f>'debt to GDP'!$B$1:$AA$1</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'debt to GDP'!$B$8:$AA$8</c:f>
              <c:numCache>
                <c:formatCode>General</c:formatCode>
                <c:ptCount val="26"/>
                <c:pt idx="0">
                  <c:v>42.477000000000004</c:v>
                </c:pt>
                <c:pt idx="1">
                  <c:v>43.052</c:v>
                </c:pt>
                <c:pt idx="2">
                  <c:v>45.385999999999996</c:v>
                </c:pt>
                <c:pt idx="3">
                  <c:v>56.116</c:v>
                </c:pt>
                <c:pt idx="4">
                  <c:v>58.638000000000005</c:v>
                </c:pt>
                <c:pt idx="5">
                  <c:v>63.335000000000001</c:v>
                </c:pt>
                <c:pt idx="6">
                  <c:v>67.485000000000014</c:v>
                </c:pt>
                <c:pt idx="7">
                  <c:v>66.158999999999992</c:v>
                </c:pt>
                <c:pt idx="8">
                  <c:v>64.164999999999992</c:v>
                </c:pt>
                <c:pt idx="9">
                  <c:v>62.416999999999994</c:v>
                </c:pt>
                <c:pt idx="10">
                  <c:v>59.379000000000005</c:v>
                </c:pt>
                <c:pt idx="11">
                  <c:v>55.592000000000006</c:v>
                </c:pt>
                <c:pt idx="12">
                  <c:v>52.579000000000001</c:v>
                </c:pt>
                <c:pt idx="13">
                  <c:v>48.786000000000001</c:v>
                </c:pt>
                <c:pt idx="14">
                  <c:v>46.255000000000003</c:v>
                </c:pt>
                <c:pt idx="15">
                  <c:v>43.165000000000006</c:v>
                </c:pt>
                <c:pt idx="16">
                  <c:v>39.679000000000002</c:v>
                </c:pt>
                <c:pt idx="17">
                  <c:v>36.300999999999995</c:v>
                </c:pt>
                <c:pt idx="18">
                  <c:v>40.172000000000004</c:v>
                </c:pt>
                <c:pt idx="19">
                  <c:v>53.977000000000004</c:v>
                </c:pt>
                <c:pt idx="20">
                  <c:v>61.656000000000006</c:v>
                </c:pt>
                <c:pt idx="21">
                  <c:v>70.468999999999994</c:v>
                </c:pt>
                <c:pt idx="22">
                  <c:v>85.949000000000012</c:v>
                </c:pt>
                <c:pt idx="23">
                  <c:v>93.905000000000001</c:v>
                </c:pt>
                <c:pt idx="24">
                  <c:v>98.638999999999982</c:v>
                </c:pt>
                <c:pt idx="25">
                  <c:v>101.101</c:v>
                </c:pt>
              </c:numCache>
            </c:numRef>
          </c:val>
          <c:smooth val="0"/>
          <c:extLst xmlns:c16r2="http://schemas.microsoft.com/office/drawing/2015/06/chart">
            <c:ext xmlns:c16="http://schemas.microsoft.com/office/drawing/2014/chart" uri="{C3380CC4-5D6E-409C-BE32-E72D297353CC}">
              <c16:uniqueId val="{00000006-D725-415F-B64B-59A7525ABE3C}"/>
            </c:ext>
          </c:extLst>
        </c:ser>
        <c:dLbls>
          <c:showLegendKey val="0"/>
          <c:showVal val="0"/>
          <c:showCatName val="0"/>
          <c:showSerName val="0"/>
          <c:showPercent val="0"/>
          <c:showBubbleSize val="0"/>
        </c:dLbls>
        <c:marker val="1"/>
        <c:smooth val="0"/>
        <c:axId val="33549696"/>
        <c:axId val="33563776"/>
      </c:lineChart>
      <c:catAx>
        <c:axId val="33549696"/>
        <c:scaling>
          <c:orientation val="minMax"/>
        </c:scaling>
        <c:delete val="0"/>
        <c:axPos val="b"/>
        <c:numFmt formatCode="General" sourceLinked="1"/>
        <c:majorTickMark val="out"/>
        <c:minorTickMark val="none"/>
        <c:tickLblPos val="nextTo"/>
        <c:crossAx val="33563776"/>
        <c:crosses val="autoZero"/>
        <c:auto val="1"/>
        <c:lblAlgn val="ctr"/>
        <c:lblOffset val="100"/>
        <c:noMultiLvlLbl val="0"/>
      </c:catAx>
      <c:valAx>
        <c:axId val="33563776"/>
        <c:scaling>
          <c:orientation val="minMax"/>
        </c:scaling>
        <c:delete val="0"/>
        <c:axPos val="l"/>
        <c:majorGridlines/>
        <c:numFmt formatCode="General" sourceLinked="1"/>
        <c:majorTickMark val="out"/>
        <c:minorTickMark val="none"/>
        <c:tickLblPos val="nextTo"/>
        <c:crossAx val="33549696"/>
        <c:crosses val="autoZero"/>
        <c:crossBetween val="between"/>
      </c:valAx>
    </c:plotArea>
    <c:legend>
      <c:legendPos val="r"/>
      <c:layout>
        <c:manualLayout>
          <c:xMode val="edge"/>
          <c:yMode val="edge"/>
          <c:x val="0.7963055555555556"/>
          <c:y val="0.14217483231262756"/>
          <c:w val="0.18702777777777779"/>
          <c:h val="0.65083515602216435"/>
        </c:manualLayout>
      </c:layout>
      <c:overlay val="0"/>
    </c:legend>
    <c:plotVisOnly val="1"/>
    <c:dispBlanksAs val="gap"/>
    <c:showDLblsOverMax val="0"/>
  </c:chart>
  <c:externalData r:id="rId1">
    <c:autoUpdate val="0"/>
  </c:externalData>
  <c:userShapes r:id="rId2"/>
</c:chartSpace>
</file>

<file path=ppt/drawings/_rels/drawing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image" Target="../media/image4.png"/><Relationship Id="rId4" Type="http://schemas.openxmlformats.org/officeDocument/2006/relationships/image" Target="../media/image8.jpeg"/></Relationships>
</file>

<file path=ppt/drawings/drawing1.xml><?xml version="1.0" encoding="utf-8"?>
<c:userShapes xmlns:c="http://schemas.openxmlformats.org/drawingml/2006/chart">
  <cdr:relSizeAnchor xmlns:cdr="http://schemas.openxmlformats.org/drawingml/2006/chartDrawing">
    <cdr:from>
      <cdr:x>0.59292</cdr:x>
      <cdr:y>0.12857</cdr:y>
    </cdr:from>
    <cdr:to>
      <cdr:x>0.74336</cdr:x>
      <cdr:y>0.38571</cdr:y>
    </cdr:to>
    <cdr:cxnSp macro="">
      <cdr:nvCxnSpPr>
        <cdr:cNvPr id="2" name="Straight Arrow Connector 1"/>
        <cdr:cNvCxnSpPr/>
      </cdr:nvCxnSpPr>
      <cdr:spPr>
        <a:xfrm xmlns:a="http://schemas.openxmlformats.org/drawingml/2006/main" flipV="1">
          <a:off x="5105400" y="685801"/>
          <a:ext cx="1295400" cy="1371600"/>
        </a:xfrm>
        <a:prstGeom xmlns:a="http://schemas.openxmlformats.org/drawingml/2006/main" prst="straightConnector1">
          <a:avLst/>
        </a:prstGeom>
        <a:ln xmlns:a="http://schemas.openxmlformats.org/drawingml/2006/main" w="57150">
          <a:solidFill>
            <a:srgbClr val="0070C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0.56303</cdr:x>
      <cdr:y>0.35714</cdr:y>
    </cdr:from>
    <cdr:to>
      <cdr:x>0.7395</cdr:x>
      <cdr:y>0.71429</cdr:y>
    </cdr:to>
    <cdr:cxnSp macro="">
      <cdr:nvCxnSpPr>
        <cdr:cNvPr id="3" name="Straight Arrow Connector 2"/>
        <cdr:cNvCxnSpPr/>
      </cdr:nvCxnSpPr>
      <cdr:spPr>
        <a:xfrm xmlns:a="http://schemas.openxmlformats.org/drawingml/2006/main" flipV="1">
          <a:off x="5105400" y="1905001"/>
          <a:ext cx="1600200" cy="1905000"/>
        </a:xfrm>
        <a:prstGeom xmlns:a="http://schemas.openxmlformats.org/drawingml/2006/main" prst="straightConnector1">
          <a:avLst/>
        </a:prstGeom>
        <a:ln xmlns:a="http://schemas.openxmlformats.org/drawingml/2006/main" w="57150">
          <a:solidFill>
            <a:srgbClr val="00B05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0.59664</cdr:x>
      <cdr:y>0.42857</cdr:y>
    </cdr:from>
    <cdr:to>
      <cdr:x>0.77311</cdr:x>
      <cdr:y>0.65714</cdr:y>
    </cdr:to>
    <cdr:cxnSp macro="">
      <cdr:nvCxnSpPr>
        <cdr:cNvPr id="4" name="Straight Arrow Connector 3"/>
        <cdr:cNvCxnSpPr/>
      </cdr:nvCxnSpPr>
      <cdr:spPr>
        <a:xfrm xmlns:a="http://schemas.openxmlformats.org/drawingml/2006/main" flipV="1">
          <a:off x="5410200" y="2286001"/>
          <a:ext cx="1600200" cy="1219200"/>
        </a:xfrm>
        <a:prstGeom xmlns:a="http://schemas.openxmlformats.org/drawingml/2006/main" prst="straightConnector1">
          <a:avLst/>
        </a:prstGeom>
        <a:ln xmlns:a="http://schemas.openxmlformats.org/drawingml/2006/main" w="57150">
          <a:solidFill>
            <a:srgbClr val="7030A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0.59664</cdr:x>
      <cdr:y>0.3</cdr:y>
    </cdr:from>
    <cdr:to>
      <cdr:x>0.75593</cdr:x>
      <cdr:y>0.52857</cdr:y>
    </cdr:to>
    <cdr:cxnSp macro="">
      <cdr:nvCxnSpPr>
        <cdr:cNvPr id="5" name="Straight Arrow Connector 4"/>
        <cdr:cNvCxnSpPr/>
      </cdr:nvCxnSpPr>
      <cdr:spPr>
        <a:xfrm xmlns:a="http://schemas.openxmlformats.org/drawingml/2006/main" flipV="1">
          <a:off x="5410200" y="1600201"/>
          <a:ext cx="1444429" cy="1219200"/>
        </a:xfrm>
        <a:prstGeom xmlns:a="http://schemas.openxmlformats.org/drawingml/2006/main" prst="straightConnector1">
          <a:avLst/>
        </a:prstGeom>
        <a:ln xmlns:a="http://schemas.openxmlformats.org/drawingml/2006/main" w="57150">
          <a:solidFill>
            <a:srgbClr val="FF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0.4958</cdr:x>
      <cdr:y>0.72857</cdr:y>
    </cdr:from>
    <cdr:to>
      <cdr:x>0.54932</cdr:x>
      <cdr:y>0.7872</cdr:y>
    </cdr:to>
    <cdr:pic>
      <cdr:nvPicPr>
        <cdr:cNvPr id="6" name="Picture 5" descr="http://www.mapsofworld.com/images/world-countries-flags/ireland-flag.gif"/>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cstate="print">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4495800" y="3886201"/>
          <a:ext cx="485341" cy="31273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0.64706</cdr:x>
      <cdr:y>0.08571</cdr:y>
    </cdr:from>
    <cdr:to>
      <cdr:x>0.70329</cdr:x>
      <cdr:y>0.14743</cdr:y>
    </cdr:to>
    <cdr:pic>
      <cdr:nvPicPr>
        <cdr:cNvPr id="7" name="Picture 6" descr="http://www.mapsofworld.com/images/world-countries-flags/greece-flag.gif"/>
        <cdr:cNvPicPr>
          <a:picLocks xmlns:a="http://schemas.openxmlformats.org/drawingml/2006/main" noChangeAspect="1" noChangeArrowheads="1"/>
        </cdr:cNvPicPr>
      </cdr:nvPicPr>
      <cdr:blipFill>
        <a:blip xmlns:a="http://schemas.openxmlformats.org/drawingml/2006/main" xmlns:r="http://schemas.openxmlformats.org/officeDocument/2006/relationships" r:embed="rId2" cstate="print">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5867400" y="457201"/>
          <a:ext cx="509896" cy="32919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0.56303</cdr:x>
      <cdr:y>0.42857</cdr:y>
    </cdr:from>
    <cdr:to>
      <cdr:x>0.61655</cdr:x>
      <cdr:y>0.49157</cdr:y>
    </cdr:to>
    <cdr:pic>
      <cdr:nvPicPr>
        <cdr:cNvPr id="8" name="Picture 7" descr="http://www.theflagshop.co.uk/ekmps/shops/speed/images/portugal-flag-194-p.jpg"/>
        <cdr:cNvPicPr>
          <a:picLocks xmlns:a="http://schemas.openxmlformats.org/drawingml/2006/main" noChangeAspect="1" noChangeArrowheads="1"/>
        </cdr:cNvPicPr>
      </cdr:nvPicPr>
      <cdr:blipFill>
        <a:blip xmlns:a="http://schemas.openxmlformats.org/drawingml/2006/main" xmlns:r="http://schemas.openxmlformats.org/officeDocument/2006/relationships" r:embed="rId3">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5105400" y="2286001"/>
          <a:ext cx="485341" cy="33605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0.68067</cdr:x>
      <cdr:y>0.55714</cdr:y>
    </cdr:from>
    <cdr:to>
      <cdr:x>0.731</cdr:x>
      <cdr:y>0.61055</cdr:y>
    </cdr:to>
    <cdr:pic>
      <cdr:nvPicPr>
        <cdr:cNvPr id="9" name="Picture 8" descr="http://t2.gstatic.com/images?q=tbn:ANd9GcTYpzJsgbErl2tANvLRzEVhMDp6cynREx4EX7B-dEkG7oNWndzzniB3Q2jK"/>
        <cdr:cNvPicPr>
          <a:picLocks xmlns:a="http://schemas.openxmlformats.org/drawingml/2006/main" noChangeAspect="1" noChangeArrowheads="1"/>
        </cdr:cNvPicPr>
      </cdr:nvPicPr>
      <cdr:blipFill>
        <a:blip xmlns:a="http://schemas.openxmlformats.org/drawingml/2006/main" xmlns:r="http://schemas.openxmlformats.org/officeDocument/2006/relationships" r:embed="rId4">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6172200" y="2971801"/>
          <a:ext cx="456399" cy="284875"/>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pic>
  </cdr:relSizeAnchor>
  <cdr:relSizeAnchor xmlns:cdr="http://schemas.openxmlformats.org/drawingml/2006/chartDrawing">
    <cdr:from>
      <cdr:x>0.07563</cdr:x>
      <cdr:y>0.94039</cdr:y>
    </cdr:from>
    <cdr:to>
      <cdr:x>0.87966</cdr:x>
      <cdr:y>1</cdr:y>
    </cdr:to>
    <cdr:sp macro="" textlink="">
      <cdr:nvSpPr>
        <cdr:cNvPr id="10" name="TextBox 9"/>
        <cdr:cNvSpPr txBox="1"/>
      </cdr:nvSpPr>
      <cdr:spPr>
        <a:xfrm xmlns:a="http://schemas.openxmlformats.org/drawingml/2006/main">
          <a:off x="685798" y="5016041"/>
          <a:ext cx="7290818" cy="31796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dirty="0" smtClean="0"/>
            <a:t>From Remi </a:t>
          </a:r>
          <a:r>
            <a:rPr lang="en-US" sz="1400" dirty="0" err="1" smtClean="0"/>
            <a:t>Bourgeot</a:t>
          </a:r>
          <a:r>
            <a:rPr lang="en-US" sz="1400" dirty="0" smtClean="0"/>
            <a:t>, </a:t>
          </a:r>
          <a:r>
            <a:rPr lang="en-US" sz="1400" dirty="0" err="1" smtClean="0"/>
            <a:t>Fondation</a:t>
          </a:r>
          <a:r>
            <a:rPr lang="en-US" sz="1400" dirty="0" smtClean="0"/>
            <a:t> Robert Schuman.  Data source: IMF </a:t>
          </a:r>
          <a:r>
            <a:rPr lang="en-US" sz="1400" i="1" dirty="0" smtClean="0"/>
            <a:t>WEO</a:t>
          </a:r>
          <a:r>
            <a:rPr lang="en-US" sz="1400" dirty="0" smtClean="0"/>
            <a:t>, October 2014.</a:t>
          </a:r>
          <a:endParaRPr lang="en-US" sz="14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73A391-FAE3-438E-B0EC-6102E58470E4}" type="datetimeFigureOut">
              <a:rPr lang="en-US" smtClean="0"/>
              <a:t>1/17/2019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9772B-D4CD-4B9D-B326-AD4CB5AD4779}" type="slidenum">
              <a:rPr lang="en-US" smtClean="0"/>
              <a:t>‹#›</a:t>
            </a:fld>
            <a:endParaRPr lang="en-US"/>
          </a:p>
        </p:txBody>
      </p:sp>
    </p:spTree>
    <p:extLst>
      <p:ext uri="{BB962C8B-B14F-4D97-AF65-F5344CB8AC3E}">
        <p14:creationId xmlns:p14="http://schemas.microsoft.com/office/powerpoint/2010/main" val="359531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DE7544-EB34-41EB-940A-3291FA94B96D}" type="datetime1">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1536446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111AB-1ACB-4CCB-B0AC-FD829118BBBB}" type="datetime1">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2940903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EB6399-7D9B-4DE7-9287-3E8285BA81C0}" type="datetime1">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1091995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F3AB60-17F7-439C-B158-4683B27A0C85}" type="datetime1">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756301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3ABF3E5-8E80-48FF-BBFB-B9E5D86EF3DF}" type="datetime1">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595804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12AE21-83B3-4031-B4EC-E6D98CF6E194}" type="datetime1">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850271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0F771B-1911-477E-9E57-360A8CED4B94}" type="datetime1">
              <a:rPr lang="en-US" smtClean="0"/>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64533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644C85-DDF2-46C7-AEEE-1430C1B5D190}" type="datetime1">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2228332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859482-E418-4CE8-AF3C-94103D8FB80A}" type="datetime1">
              <a:rPr lang="en-US" smtClean="0"/>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300809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44EAB1E-4374-4A3D-86E7-69416C2C51C8}" type="datetime1">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3385471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6B5C2A-E873-4231-9D83-D08F10F442A9}" type="datetime1">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2D079-FEE3-478C-AD8A-F43B7E149D0C}" type="slidenum">
              <a:rPr lang="en-US" smtClean="0"/>
              <a:t>‹#›</a:t>
            </a:fld>
            <a:endParaRPr lang="en-US"/>
          </a:p>
        </p:txBody>
      </p:sp>
    </p:spTree>
    <p:extLst>
      <p:ext uri="{BB962C8B-B14F-4D97-AF65-F5344CB8AC3E}">
        <p14:creationId xmlns:p14="http://schemas.microsoft.com/office/powerpoint/2010/main" val="1218446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717C8-58D5-4D1E-9F6B-96432B22C91C}" type="datetime1">
              <a:rPr lang="en-US" smtClean="0"/>
              <a:t>1/17/2019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A2D079-FEE3-478C-AD8A-F43B7E149D0C}" type="slidenum">
              <a:rPr lang="en-US" smtClean="0"/>
              <a:t>‹#›</a:t>
            </a:fld>
            <a:endParaRPr lang="en-US"/>
          </a:p>
        </p:txBody>
      </p:sp>
    </p:spTree>
    <p:extLst>
      <p:ext uri="{BB962C8B-B14F-4D97-AF65-F5344CB8AC3E}">
        <p14:creationId xmlns:p14="http://schemas.microsoft.com/office/powerpoint/2010/main" val="1531775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50699"/>
            <a:ext cx="9144000" cy="2387600"/>
          </a:xfrm>
        </p:spPr>
        <p:txBody>
          <a:bodyPr>
            <a:normAutofit fontScale="90000"/>
          </a:bodyPr>
          <a:lstStyle/>
          <a:p>
            <a:r>
              <a:rPr lang="en-US" sz="4900" b="1" dirty="0" smtClean="0"/>
              <a:t>“</a:t>
            </a:r>
            <a:r>
              <a:rPr lang="en-US" sz="4900" b="1" dirty="0"/>
              <a:t>Successes and failures of the </a:t>
            </a:r>
            <a:r>
              <a:rPr lang="en-US" sz="4900" b="1" dirty="0" smtClean="0"/>
              <a:t>euro:</a:t>
            </a:r>
            <a:br>
              <a:rPr lang="en-US" sz="4900" b="1" dirty="0" smtClean="0"/>
            </a:br>
            <a:r>
              <a:rPr lang="en-US" sz="4900" b="1" dirty="0" smtClean="0"/>
              <a:t>The </a:t>
            </a:r>
            <a:r>
              <a:rPr lang="en-US" sz="4900" b="1" dirty="0"/>
              <a:t>first 20 years”</a:t>
            </a:r>
            <a:r>
              <a:rPr lang="en-US" sz="2700" dirty="0"/>
              <a:t/>
            </a:r>
            <a:br>
              <a:rPr lang="en-US" sz="2700" dirty="0"/>
            </a:br>
            <a:r>
              <a:rPr lang="en-US" sz="2700" dirty="0" smtClean="0"/>
              <a:t/>
            </a:r>
            <a:br>
              <a:rPr lang="en-US" sz="2700" dirty="0" smtClean="0"/>
            </a:br>
            <a:r>
              <a:rPr lang="en-US" sz="4400" dirty="0" smtClean="0"/>
              <a:t>Prof. Jeffrey Frankel, </a:t>
            </a:r>
            <a:br>
              <a:rPr lang="en-US" sz="4400" dirty="0" smtClean="0"/>
            </a:br>
            <a:r>
              <a:rPr lang="en-US" sz="4400" dirty="0" smtClean="0"/>
              <a:t>Harvard Kennedy School</a:t>
            </a:r>
            <a:endParaRPr lang="en-US" sz="4400" dirty="0"/>
          </a:p>
        </p:txBody>
      </p:sp>
      <p:sp>
        <p:nvSpPr>
          <p:cNvPr id="4" name="Rectangle 1"/>
          <p:cNvSpPr>
            <a:spLocks noGrp="1" noChangeArrowheads="1"/>
          </p:cNvSpPr>
          <p:nvPr>
            <p:ph type="subTitle" idx="1"/>
          </p:nvPr>
        </p:nvSpPr>
        <p:spPr bwMode="auto">
          <a:xfrm>
            <a:off x="1580147" y="4323846"/>
            <a:ext cx="8863263"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sz="3600" i="1" dirty="0" smtClean="0">
                <a:latin typeface="Calibri" panose="020F0502020204030204" pitchFamily="34" charset="0"/>
                <a:cs typeface="Calibri" panose="020F0502020204030204" pitchFamily="34" charset="0"/>
              </a:rPr>
              <a:t>Panel on the 20</a:t>
            </a:r>
            <a:r>
              <a:rPr lang="en-US" altLang="en-US" sz="3600" i="1" baseline="30000" dirty="0" smtClean="0">
                <a:latin typeface="Calibri" panose="020F0502020204030204" pitchFamily="34" charset="0"/>
                <a:cs typeface="Calibri" panose="020F0502020204030204" pitchFamily="34" charset="0"/>
              </a:rPr>
              <a:t>th</a:t>
            </a:r>
            <a:r>
              <a:rPr lang="en-US" altLang="en-US" sz="3600" i="1" dirty="0" smtClean="0">
                <a:latin typeface="Calibri" panose="020F0502020204030204" pitchFamily="34" charset="0"/>
                <a:cs typeface="Calibri" panose="020F0502020204030204" pitchFamily="34" charset="0"/>
              </a:rPr>
              <a:t> Anniversary of the Euro</a:t>
            </a:r>
            <a:r>
              <a:rPr lang="en-US" altLang="en-US" sz="800" dirty="0" smtClean="0">
                <a:latin typeface="Calibri" panose="020F0502020204030204" pitchFamily="34" charset="0"/>
                <a:cs typeface="Calibri" panose="020F0502020204030204" pitchFamily="34" charset="0"/>
              </a:rPr>
              <a:t/>
            </a:r>
            <a:br>
              <a:rPr lang="en-US" altLang="en-US" sz="800" dirty="0" smtClean="0">
                <a:latin typeface="Calibri" panose="020F0502020204030204" pitchFamily="34" charset="0"/>
                <a:cs typeface="Calibri" panose="020F0502020204030204" pitchFamily="34" charset="0"/>
              </a:rPr>
            </a:br>
            <a:endParaRPr lang="en-US" altLang="en-US" sz="800" dirty="0">
              <a:latin typeface="Calibri" panose="020F0502020204030204" pitchFamily="34" charset="0"/>
              <a:cs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36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E51-345, Tang Center,  MIT</a:t>
            </a:r>
            <a:r>
              <a:rPr kumimoji="0" lang="en-US" altLang="en-US" sz="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a:r>
            <a:br>
              <a:rPr kumimoji="0" lang="en-US" altLang="en-US" sz="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br>
            <a:endParaRPr kumimoji="0" lang="en-US" altLang="en-US" sz="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kumimoji="0" lang="en-US" altLang="en-US" sz="280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11:30am-1pm,  Thursday, Jan. 17, 2019</a:t>
            </a:r>
          </a:p>
        </p:txBody>
      </p:sp>
    </p:spTree>
    <p:extLst>
      <p:ext uri="{BB962C8B-B14F-4D97-AF65-F5344CB8AC3E}">
        <p14:creationId xmlns:p14="http://schemas.microsoft.com/office/powerpoint/2010/main" val="1729124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7421"/>
            <a:ext cx="10515600" cy="1325563"/>
          </a:xfrm>
        </p:spPr>
        <p:txBody>
          <a:bodyPr>
            <a:normAutofit fontScale="90000"/>
          </a:bodyPr>
          <a:lstStyle/>
          <a:p>
            <a:pPr algn="ctr"/>
            <a:r>
              <a:rPr lang="en-US" sz="3600" dirty="0" smtClean="0">
                <a:latin typeface="+mn-lt"/>
              </a:rPr>
              <a:t> 6. The emphasis on austerity was mistaken,</a:t>
            </a:r>
            <a:br>
              <a:rPr lang="en-US" sz="3600" dirty="0" smtClean="0">
                <a:latin typeface="+mn-lt"/>
              </a:rPr>
            </a:br>
            <a:r>
              <a:rPr lang="en-US" sz="3600" dirty="0" smtClean="0">
                <a:latin typeface="+mn-lt"/>
              </a:rPr>
              <a:t>applied especially to Greece but to other countries as well.</a:t>
            </a:r>
            <a:endParaRPr lang="en-US" dirty="0"/>
          </a:p>
        </p:txBody>
      </p:sp>
      <p:sp>
        <p:nvSpPr>
          <p:cNvPr id="3" name="Content Placeholder 2"/>
          <p:cNvSpPr>
            <a:spLocks noGrp="1"/>
          </p:cNvSpPr>
          <p:nvPr>
            <p:ph idx="1"/>
          </p:nvPr>
        </p:nvSpPr>
        <p:spPr>
          <a:xfrm>
            <a:off x="838200" y="2377439"/>
            <a:ext cx="10515600" cy="3799523"/>
          </a:xfrm>
        </p:spPr>
        <p:txBody>
          <a:bodyPr/>
          <a:lstStyle/>
          <a:p>
            <a:pPr lvl="0">
              <a:lnSpc>
                <a:spcPct val="100000"/>
              </a:lnSpc>
            </a:pPr>
            <a:r>
              <a:rPr lang="en-US" dirty="0" smtClean="0"/>
              <a:t>More </a:t>
            </a:r>
            <a:r>
              <a:rPr lang="en-US" dirty="0"/>
              <a:t>specifically, </a:t>
            </a:r>
            <a:r>
              <a:rPr lang="en-US" dirty="0" smtClean="0"/>
              <a:t>the </a:t>
            </a:r>
            <a:r>
              <a:rPr lang="en-US" dirty="0"/>
              <a:t>troika </a:t>
            </a:r>
            <a:r>
              <a:rPr lang="en-US" dirty="0" smtClean="0"/>
              <a:t>in </a:t>
            </a:r>
            <a:r>
              <a:rPr lang="en-US" dirty="0"/>
              <a:t>2010 and </a:t>
            </a:r>
            <a:r>
              <a:rPr lang="en-US" dirty="0" smtClean="0"/>
              <a:t>thereafter under-estimated</a:t>
            </a:r>
            <a:br>
              <a:rPr lang="en-US" dirty="0" smtClean="0"/>
            </a:br>
            <a:r>
              <a:rPr lang="en-US" dirty="0" smtClean="0"/>
              <a:t>the </a:t>
            </a:r>
            <a:r>
              <a:rPr lang="en-US" dirty="0"/>
              <a:t>fall in </a:t>
            </a:r>
            <a:r>
              <a:rPr lang="en-US" dirty="0" smtClean="0"/>
              <a:t>GDP that </a:t>
            </a:r>
            <a:r>
              <a:rPr lang="en-US" dirty="0"/>
              <a:t>would follow from fiscal austerity in the </a:t>
            </a:r>
            <a:r>
              <a:rPr lang="en-US" dirty="0" smtClean="0"/>
              <a:t>periphery. </a:t>
            </a:r>
            <a:endParaRPr lang="en-US" sz="2000" dirty="0"/>
          </a:p>
          <a:p>
            <a:pPr lvl="1">
              <a:lnSpc>
                <a:spcPct val="100000"/>
              </a:lnSpc>
            </a:pPr>
            <a:r>
              <a:rPr lang="en-US" sz="2600" dirty="0"/>
              <a:t>Blanchard &amp;</a:t>
            </a:r>
            <a:r>
              <a:rPr lang="en-US" sz="2600" dirty="0" smtClean="0"/>
              <a:t> </a:t>
            </a:r>
            <a:r>
              <a:rPr lang="en-US" sz="2600" dirty="0"/>
              <a:t>Leigh (2013</a:t>
            </a:r>
            <a:r>
              <a:rPr lang="en-US" sz="2600" dirty="0" smtClean="0"/>
              <a:t>): the </a:t>
            </a:r>
            <a:r>
              <a:rPr lang="en-US" sz="2600" dirty="0"/>
              <a:t>underestimation of the severity of the recessions took the form of underestimation of fiscal multipliers.  </a:t>
            </a:r>
            <a:endParaRPr lang="en-US" sz="2600" dirty="0" smtClean="0"/>
          </a:p>
          <a:p>
            <a:pPr lvl="1">
              <a:lnSpc>
                <a:spcPct val="100000"/>
              </a:lnSpc>
            </a:pPr>
            <a:r>
              <a:rPr lang="en-US" sz="2600" dirty="0" smtClean="0"/>
              <a:t>See </a:t>
            </a:r>
            <a:r>
              <a:rPr lang="en-US" sz="2600" dirty="0"/>
              <a:t>Figure </a:t>
            </a:r>
            <a:r>
              <a:rPr lang="en-US" sz="2600" dirty="0" smtClean="0"/>
              <a:t>3.</a:t>
            </a:r>
            <a:endParaRPr lang="en-US" sz="26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10</a:t>
            </a:fld>
            <a:endParaRPr lang="en-US"/>
          </a:p>
        </p:txBody>
      </p:sp>
    </p:spTree>
    <p:extLst>
      <p:ext uri="{BB962C8B-B14F-4D97-AF65-F5344CB8AC3E}">
        <p14:creationId xmlns:p14="http://schemas.microsoft.com/office/powerpoint/2010/main" val="66400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9067800" cy="1418848"/>
          </a:xfrm>
        </p:spPr>
        <p:txBody>
          <a:bodyPr>
            <a:normAutofit fontScale="90000"/>
          </a:bodyPr>
          <a:lstStyle/>
          <a:p>
            <a:pPr>
              <a:lnSpc>
                <a:spcPct val="100000"/>
              </a:lnSpc>
            </a:pPr>
            <a:r>
              <a:rPr lang="en-US" sz="2900" dirty="0"/>
              <a:t>Fig. </a:t>
            </a:r>
            <a:r>
              <a:rPr lang="en-US" sz="2900" dirty="0" smtClean="0"/>
              <a:t>3 </a:t>
            </a:r>
            <a:r>
              <a:rPr lang="en-US" sz="2900" dirty="0"/>
              <a:t>-- The bigger the fiscal contraction, the bigger the GDP loss </a:t>
            </a:r>
            <a:r>
              <a:rPr lang="en-US" sz="2900" i="1" dirty="0"/>
              <a:t>relative to what had been officially forecast,  </a:t>
            </a:r>
            <a:r>
              <a:rPr lang="en-US" sz="2900" dirty="0"/>
              <a:t>in the EU 2010-11</a:t>
            </a:r>
            <a:r>
              <a:rPr lang="en-US" sz="2900" i="1" dirty="0"/>
              <a:t>.</a:t>
            </a:r>
            <a:r>
              <a:rPr lang="en-US" sz="2900" dirty="0"/>
              <a:t/>
            </a:r>
            <a:br>
              <a:rPr lang="en-US" sz="2900" dirty="0"/>
            </a:br>
            <a:r>
              <a:rPr lang="en-US" sz="2900" dirty="0"/>
              <a:t>=&gt; True multipliers &gt; than multipliers that IMF had been using.</a:t>
            </a:r>
          </a:p>
        </p:txBody>
      </p:sp>
      <p:pic>
        <p:nvPicPr>
          <p:cNvPr id="1026" name="Picture 2" descr="Unfortunately we are unable to provide accessible alternative text for this. If you require assistance to access this image, please contact help@nature.com or the autho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2105577"/>
            <a:ext cx="8153400" cy="367486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412616" y="1690078"/>
            <a:ext cx="7616186" cy="415498"/>
          </a:xfrm>
          <a:prstGeom prst="rect">
            <a:avLst/>
          </a:prstGeom>
        </p:spPr>
        <p:txBody>
          <a:bodyPr wrap="square">
            <a:spAutoFit/>
          </a:bodyPr>
          <a:lstStyle/>
          <a:p>
            <a:r>
              <a:rPr lang="en-US" sz="2100" dirty="0"/>
              <a:t>Europe: Growth Forecast Errors vs. Fiscal Consolidation Forecasts</a:t>
            </a:r>
          </a:p>
        </p:txBody>
      </p:sp>
      <p:sp>
        <p:nvSpPr>
          <p:cNvPr id="5" name="Rectangle 4"/>
          <p:cNvSpPr/>
          <p:nvPr/>
        </p:nvSpPr>
        <p:spPr>
          <a:xfrm>
            <a:off x="2133600" y="5862936"/>
            <a:ext cx="7543800" cy="461665"/>
          </a:xfrm>
          <a:prstGeom prst="rect">
            <a:avLst/>
          </a:prstGeom>
        </p:spPr>
        <p:txBody>
          <a:bodyPr wrap="square">
            <a:spAutoFit/>
          </a:bodyPr>
          <a:lstStyle/>
          <a:p>
            <a:r>
              <a:rPr lang="en-US" sz="1200" b="1" dirty="0"/>
              <a:t>Note: Figure plots forecast error for real GDP growth in 2010 and 2011 relative to forecasts made in the spring of 2010 on forecasts of fiscal consolidation for 2010 and 2011 made in spring of year 2010; and regression line.</a:t>
            </a:r>
          </a:p>
        </p:txBody>
      </p:sp>
      <p:sp>
        <p:nvSpPr>
          <p:cNvPr id="6" name="Rectangle 5"/>
          <p:cNvSpPr/>
          <p:nvPr/>
        </p:nvSpPr>
        <p:spPr>
          <a:xfrm>
            <a:off x="996696" y="6367046"/>
            <a:ext cx="10451592" cy="369332"/>
          </a:xfrm>
          <a:prstGeom prst="rect">
            <a:avLst/>
          </a:prstGeom>
        </p:spPr>
        <p:txBody>
          <a:bodyPr wrap="square">
            <a:spAutoFit/>
          </a:bodyPr>
          <a:lstStyle/>
          <a:p>
            <a:r>
              <a:rPr lang="en-US" dirty="0"/>
              <a:t>From Blanchard &amp; Leigh, 2014, “Growth Forecast Errors and Fiscal Multipliers,” </a:t>
            </a:r>
            <a:r>
              <a:rPr lang="en-US" i="1" dirty="0"/>
              <a:t>American Economic Review.</a:t>
            </a:r>
            <a:endParaRPr lang="en-US" i="1" dirty="0">
              <a:solidFill>
                <a:srgbClr val="0066CC"/>
              </a:solidFill>
            </a:endParaRPr>
          </a:p>
        </p:txBody>
      </p:sp>
      <p:pic>
        <p:nvPicPr>
          <p:cNvPr id="7" name="Picture 6" descr="http://www.mapsofworld.com/images/world-countries-flags/ireland-flag.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3801" y="3308671"/>
            <a:ext cx="485309" cy="312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http://www.mapsofworld.com/images/world-countries-flags/greece-flag.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40665" y="12252486"/>
            <a:ext cx="70809"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Flag of Germany.sv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71801" y="2614505"/>
            <a:ext cx="561509" cy="3369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http://www.mapsofworld.com/images/world-countries-flags/greece-flag.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40678" y="4495801"/>
            <a:ext cx="509882" cy="329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0"/>
          <p:cNvCxnSpPr/>
          <p:nvPr/>
        </p:nvCxnSpPr>
        <p:spPr>
          <a:xfrm>
            <a:off x="3630168" y="2761488"/>
            <a:ext cx="5724144" cy="1609344"/>
          </a:xfrm>
          <a:prstGeom prst="straightConnector1">
            <a:avLst/>
          </a:prstGeom>
          <a:ln w="762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09874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mn-lt"/>
              </a:rPr>
              <a:t>As a result</a:t>
            </a:r>
            <a:r>
              <a:rPr lang="en-US" sz="3200" smtClean="0">
                <a:latin typeface="+mn-lt"/>
              </a:rPr>
              <a:t>, fiscal </a:t>
            </a:r>
            <a:r>
              <a:rPr lang="en-US" sz="3200" dirty="0" smtClean="0">
                <a:latin typeface="+mn-lt"/>
              </a:rPr>
              <a:t>austerity did not achieve its </a:t>
            </a:r>
            <a:r>
              <a:rPr lang="en-US" sz="3200" i="1" dirty="0" smtClean="0">
                <a:latin typeface="+mn-lt"/>
              </a:rPr>
              <a:t>financial goal </a:t>
            </a:r>
            <a:r>
              <a:rPr lang="en-US" sz="3200" dirty="0">
                <a:latin typeface="+mn-lt"/>
              </a:rPr>
              <a:t/>
            </a:r>
            <a:br>
              <a:rPr lang="en-US" sz="3200" dirty="0">
                <a:latin typeface="+mn-lt"/>
              </a:rPr>
            </a:br>
            <a:r>
              <a:rPr lang="en-US" sz="3200" dirty="0" smtClean="0">
                <a:latin typeface="+mn-lt"/>
              </a:rPr>
              <a:t>of putting Greece &amp; others onto sustainable debt paths,</a:t>
            </a:r>
            <a:endParaRPr lang="en-US" sz="3200" dirty="0">
              <a:latin typeface="+mn-lt"/>
            </a:endParaRPr>
          </a:p>
        </p:txBody>
      </p:sp>
      <p:sp>
        <p:nvSpPr>
          <p:cNvPr id="3" name="Content Placeholder 2"/>
          <p:cNvSpPr>
            <a:spLocks noGrp="1"/>
          </p:cNvSpPr>
          <p:nvPr>
            <p:ph idx="1"/>
          </p:nvPr>
        </p:nvSpPr>
        <p:spPr>
          <a:xfrm>
            <a:off x="838200" y="2048255"/>
            <a:ext cx="10515600" cy="4128707"/>
          </a:xfrm>
        </p:spPr>
        <p:txBody>
          <a:bodyPr/>
          <a:lstStyle/>
          <a:p>
            <a:pPr lvl="0"/>
            <a:r>
              <a:rPr lang="en-US" dirty="0" smtClean="0"/>
              <a:t>even leaving aside the </a:t>
            </a:r>
            <a:r>
              <a:rPr lang="en-US" i="1" dirty="0" smtClean="0"/>
              <a:t>economic cost </a:t>
            </a:r>
            <a:r>
              <a:rPr lang="en-US" dirty="0" smtClean="0"/>
              <a:t>of the recession </a:t>
            </a:r>
            <a:br>
              <a:rPr lang="en-US" dirty="0" smtClean="0"/>
            </a:br>
            <a:r>
              <a:rPr lang="en-US" dirty="0" smtClean="0"/>
              <a:t>and the </a:t>
            </a:r>
            <a:r>
              <a:rPr lang="en-US" i="1" dirty="0" smtClean="0"/>
              <a:t>political cost </a:t>
            </a:r>
            <a:r>
              <a:rPr lang="en-US" dirty="0" smtClean="0"/>
              <a:t>of associated populist anger.</a:t>
            </a:r>
            <a:r>
              <a:rPr lang="en-US" sz="800" dirty="0" smtClean="0"/>
              <a:t/>
            </a:r>
            <a:br>
              <a:rPr lang="en-US" sz="800" dirty="0" smtClean="0"/>
            </a:br>
            <a:endParaRPr lang="en-US" sz="800" dirty="0" smtClean="0"/>
          </a:p>
          <a:p>
            <a:pPr lvl="0"/>
            <a:r>
              <a:rPr lang="en-US" dirty="0" smtClean="0"/>
              <a:t>To </a:t>
            </a:r>
            <a:r>
              <a:rPr lang="en-US" dirty="0"/>
              <a:t>the contrary, the fall in GDP was greater than any fall in debt, </a:t>
            </a:r>
            <a:r>
              <a:rPr lang="en-US" dirty="0" smtClean="0"/>
              <a:t/>
            </a:r>
            <a:br>
              <a:rPr lang="en-US" dirty="0" smtClean="0"/>
            </a:br>
            <a:r>
              <a:rPr lang="en-US" dirty="0" smtClean="0"/>
              <a:t>with </a:t>
            </a:r>
            <a:r>
              <a:rPr lang="en-US" dirty="0"/>
              <a:t>the result that debt/GDP ratios rose at accelerated rates.  </a:t>
            </a:r>
            <a:endParaRPr lang="en-US" dirty="0" smtClean="0"/>
          </a:p>
          <a:p>
            <a:pPr lvl="1"/>
            <a:r>
              <a:rPr lang="en-US" dirty="0" smtClean="0"/>
              <a:t>See </a:t>
            </a:r>
            <a:r>
              <a:rPr lang="en-US" dirty="0"/>
              <a:t>Figure </a:t>
            </a:r>
            <a:r>
              <a:rPr lang="en-US" dirty="0" smtClean="0"/>
              <a:t>4.</a:t>
            </a:r>
            <a:r>
              <a:rPr lang="en-US" sz="1000" dirty="0" smtClean="0"/>
              <a:t/>
            </a:r>
            <a:br>
              <a:rPr lang="en-US" sz="1000" dirty="0" smtClean="0"/>
            </a:br>
            <a:endParaRPr lang="en-US" sz="1000" dirty="0"/>
          </a:p>
          <a:p>
            <a:r>
              <a:rPr lang="en-US" dirty="0" err="1"/>
              <a:t>Fatás</a:t>
            </a:r>
            <a:r>
              <a:rPr lang="en-US" dirty="0"/>
              <a:t> &amp;</a:t>
            </a:r>
            <a:r>
              <a:rPr lang="en-US" dirty="0" smtClean="0"/>
              <a:t> </a:t>
            </a:r>
            <a:r>
              <a:rPr lang="en-US" dirty="0"/>
              <a:t>Summers (2017</a:t>
            </a:r>
            <a:r>
              <a:rPr lang="en-US" dirty="0" smtClean="0"/>
              <a:t>): fiscal </a:t>
            </a:r>
            <a:r>
              <a:rPr lang="en-US" dirty="0"/>
              <a:t>austerity may have exacerbated debt/GDP paths not just in the short run but even in the long </a:t>
            </a:r>
            <a:r>
              <a:rPr lang="en-US" dirty="0" smtClean="0"/>
              <a:t>run.</a:t>
            </a:r>
            <a:r>
              <a:rPr lang="en-US" dirty="0"/>
              <a:t/>
            </a:r>
            <a:br>
              <a:rPr lang="en-US" dirty="0"/>
            </a:br>
            <a:endParaRPr lang="en-US"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12</a:t>
            </a:fld>
            <a:endParaRPr lang="en-US"/>
          </a:p>
        </p:txBody>
      </p:sp>
    </p:spTree>
    <p:extLst>
      <p:ext uri="{BB962C8B-B14F-4D97-AF65-F5344CB8AC3E}">
        <p14:creationId xmlns:p14="http://schemas.microsoft.com/office/powerpoint/2010/main" val="2488059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2728" y="274638"/>
            <a:ext cx="9729216" cy="1143000"/>
          </a:xfrm>
        </p:spPr>
        <p:txBody>
          <a:bodyPr>
            <a:noAutofit/>
          </a:bodyPr>
          <a:lstStyle/>
          <a:p>
            <a:pPr algn="ctr">
              <a:lnSpc>
                <a:spcPct val="100000"/>
              </a:lnSpc>
            </a:pPr>
            <a:r>
              <a:rPr lang="en-US" altLang="en-US" sz="2800" dirty="0">
                <a:cs typeface="Times New Roman" pitchFamily="18" charset="0"/>
              </a:rPr>
              <a:t>Fig. </a:t>
            </a:r>
            <a:r>
              <a:rPr lang="en-US" altLang="en-US" sz="2800" dirty="0" smtClean="0">
                <a:cs typeface="Times New Roman" pitchFamily="18" charset="0"/>
              </a:rPr>
              <a:t>4: </a:t>
            </a:r>
            <a:r>
              <a:rPr lang="en-US" altLang="en-US" sz="2800" dirty="0">
                <a:cs typeface="Times New Roman" pitchFamily="18" charset="0"/>
              </a:rPr>
              <a:t>With austerity, debt/GDP ratios continued to rise sharply: </a:t>
            </a:r>
            <a:br>
              <a:rPr lang="en-US" altLang="en-US" sz="2800" dirty="0">
                <a:cs typeface="Times New Roman" pitchFamily="18" charset="0"/>
              </a:rPr>
            </a:br>
            <a:r>
              <a:rPr lang="en-US" altLang="en-US" sz="2500" dirty="0">
                <a:cs typeface="Times New Roman" pitchFamily="18" charset="0"/>
              </a:rPr>
              <a:t>Declining GDP outweighed progress on reduction of budget deficits.</a:t>
            </a:r>
            <a:endParaRPr lang="en-US" sz="2500" dirty="0"/>
          </a:p>
        </p:txBody>
      </p:sp>
      <p:sp>
        <p:nvSpPr>
          <p:cNvPr id="4" name="TextBox 3"/>
          <p:cNvSpPr txBox="1"/>
          <p:nvPr/>
        </p:nvSpPr>
        <p:spPr>
          <a:xfrm>
            <a:off x="2971800" y="6172201"/>
            <a:ext cx="6096000" cy="430887"/>
          </a:xfrm>
          <a:prstGeom prst="rect">
            <a:avLst/>
          </a:prstGeom>
          <a:noFill/>
        </p:spPr>
        <p:txBody>
          <a:bodyPr wrap="square" rtlCol="0">
            <a:spAutoFit/>
          </a:bodyPr>
          <a:lstStyle/>
          <a:p>
            <a:r>
              <a:rPr lang="en-US" sz="1200" dirty="0"/>
              <a:t>.</a:t>
            </a:r>
            <a:r>
              <a:rPr lang="en-US" sz="1000" b="1" dirty="0"/>
              <a:t/>
            </a:r>
            <a:br>
              <a:rPr lang="en-US" sz="1000" b="1" dirty="0"/>
            </a:br>
            <a:endParaRPr lang="en-US" sz="1000" b="1" dirty="0"/>
          </a:p>
        </p:txBody>
      </p:sp>
      <p:graphicFrame>
        <p:nvGraphicFramePr>
          <p:cNvPr id="5" name="Graphique 1"/>
          <p:cNvGraphicFramePr/>
          <p:nvPr>
            <p:extLst>
              <p:ext uri="{D42A27DB-BD31-4B8C-83A1-F6EECF244321}">
                <p14:modId xmlns:p14="http://schemas.microsoft.com/office/powerpoint/2010/main" val="4236327180"/>
              </p:ext>
            </p:extLst>
          </p:nvPr>
        </p:nvGraphicFramePr>
        <p:xfrm>
          <a:off x="1524000" y="1371600"/>
          <a:ext cx="9067800" cy="53340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892035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1188720"/>
            <a:ext cx="8534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11"/>
          <p:cNvSpPr txBox="1">
            <a:spLocks noChangeArrowheads="1"/>
          </p:cNvSpPr>
          <p:nvPr/>
        </p:nvSpPr>
        <p:spPr bwMode="auto">
          <a:xfrm>
            <a:off x="3017520" y="5684520"/>
            <a:ext cx="718718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0"/>
              </a:spcBef>
            </a:pPr>
            <a:r>
              <a:rPr lang="en-US" altLang="en-US" sz="1600" dirty="0" smtClean="0">
                <a:solidFill>
                  <a:srgbClr val="020113"/>
                </a:solidFill>
              </a:rPr>
              <a:t>Frankel (2017). Updated </a:t>
            </a:r>
            <a:r>
              <a:rPr lang="en-US" altLang="en-US" sz="1600" dirty="0">
                <a:solidFill>
                  <a:srgbClr val="020113"/>
                </a:solidFill>
              </a:rPr>
              <a:t>from Frankel, Vegh &amp; Vuletin, 2013, “On Graduation from Fiscal </a:t>
            </a:r>
            <a:r>
              <a:rPr lang="en-US" altLang="en-US" sz="1600" dirty="0" smtClean="0">
                <a:solidFill>
                  <a:srgbClr val="020113"/>
                </a:solidFill>
              </a:rPr>
              <a:t>Pro-cyclicality</a:t>
            </a:r>
            <a:r>
              <a:rPr lang="en-US" altLang="en-US" sz="1600" dirty="0">
                <a:solidFill>
                  <a:srgbClr val="020113"/>
                </a:solidFill>
              </a:rPr>
              <a:t>,” </a:t>
            </a:r>
            <a:r>
              <a:rPr lang="en-US" sz="1600" i="1" dirty="0"/>
              <a:t>Journal of Development Economics</a:t>
            </a:r>
            <a:r>
              <a:rPr lang="en-US" sz="1400" dirty="0"/>
              <a:t>. </a:t>
            </a:r>
            <a:r>
              <a:rPr lang="en-US" sz="800" dirty="0"/>
              <a:t>  Thanks to Jose Andree </a:t>
            </a:r>
            <a:r>
              <a:rPr lang="en-US" sz="800" dirty="0" err="1"/>
              <a:t>Camarena</a:t>
            </a:r>
            <a:r>
              <a:rPr lang="en-US" sz="800" dirty="0"/>
              <a:t> Fonseca.</a:t>
            </a:r>
            <a:endParaRPr lang="en-US" altLang="en-US" sz="800" dirty="0">
              <a:solidFill>
                <a:srgbClr val="020113"/>
              </a:solidFill>
            </a:endParaRPr>
          </a:p>
        </p:txBody>
      </p:sp>
      <p:sp>
        <p:nvSpPr>
          <p:cNvPr id="7" name="Rectangle 4"/>
          <p:cNvSpPr txBox="1">
            <a:spLocks noChangeArrowheads="1"/>
          </p:cNvSpPr>
          <p:nvPr/>
        </p:nvSpPr>
        <p:spPr>
          <a:xfrm>
            <a:off x="2834641" y="1499617"/>
            <a:ext cx="6663252" cy="705299"/>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2400" dirty="0" smtClean="0">
                <a:latin typeface="Calibri" panose="020F0502020204030204" pitchFamily="34" charset="0"/>
              </a:rPr>
              <a:t>Figure 5: Correlations </a:t>
            </a:r>
            <a:r>
              <a:rPr lang="en-US" altLang="en-US" sz="2400" dirty="0">
                <a:latin typeface="Calibri" panose="020F0502020204030204" pitchFamily="34" charset="0"/>
              </a:rPr>
              <a:t>between cyclical components</a:t>
            </a:r>
            <a:br>
              <a:rPr lang="en-US" altLang="en-US" sz="2400" dirty="0">
                <a:latin typeface="Calibri" panose="020F0502020204030204" pitchFamily="34" charset="0"/>
              </a:rPr>
            </a:br>
            <a:r>
              <a:rPr lang="en-US" altLang="en-US" sz="2400" dirty="0">
                <a:latin typeface="Calibri" panose="020F0502020204030204" pitchFamily="34" charset="0"/>
              </a:rPr>
              <a:t>of government spending &amp; GDP, 2000-2016</a:t>
            </a:r>
          </a:p>
        </p:txBody>
      </p:sp>
      <p:sp>
        <p:nvSpPr>
          <p:cNvPr id="11" name="Rectangle 7"/>
          <p:cNvSpPr>
            <a:spLocks noChangeArrowheads="1"/>
          </p:cNvSpPr>
          <p:nvPr/>
        </p:nvSpPr>
        <p:spPr bwMode="auto">
          <a:xfrm>
            <a:off x="484632" y="457201"/>
            <a:ext cx="10817352" cy="773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0"/>
              </a:spcBef>
              <a:buFontTx/>
              <a:buNone/>
            </a:pPr>
            <a:r>
              <a:rPr lang="en-US" altLang="en-US" sz="2800" dirty="0" smtClean="0">
                <a:latin typeface="Calibri" panose="020F0502020204030204" pitchFamily="34" charset="0"/>
              </a:rPr>
              <a:t>Bottom line:  Since </a:t>
            </a:r>
            <a:r>
              <a:rPr lang="en-US" altLang="en-US" sz="2800" dirty="0">
                <a:latin typeface="Calibri" panose="020F0502020204030204" pitchFamily="34" charset="0"/>
              </a:rPr>
              <a:t>2000, Greece &amp; periphery have shown </a:t>
            </a:r>
            <a:br>
              <a:rPr lang="en-US" altLang="en-US" sz="2800" dirty="0">
                <a:latin typeface="Calibri" panose="020F0502020204030204" pitchFamily="34" charset="0"/>
              </a:rPr>
            </a:br>
            <a:r>
              <a:rPr lang="en-US" altLang="en-US" sz="2800" dirty="0">
                <a:latin typeface="Calibri" panose="020F0502020204030204" pitchFamily="34" charset="0"/>
              </a:rPr>
              <a:t>pro-cyclical </a:t>
            </a:r>
            <a:r>
              <a:rPr lang="en-US" altLang="en-US" sz="2800" dirty="0" smtClean="0">
                <a:latin typeface="Calibri" panose="020F0502020204030204" pitchFamily="34" charset="0"/>
              </a:rPr>
              <a:t>or destabilizing fiscal </a:t>
            </a:r>
            <a:r>
              <a:rPr lang="en-US" altLang="en-US" sz="2800" dirty="0">
                <a:latin typeface="Calibri" panose="020F0502020204030204" pitchFamily="34" charset="0"/>
              </a:rPr>
              <a:t>policy (positive correlation of G &amp; GDP</a:t>
            </a:r>
            <a:r>
              <a:rPr lang="en-US" altLang="en-US" sz="2800" dirty="0" smtClean="0">
                <a:latin typeface="Calibri" panose="020F0502020204030204" pitchFamily="34" charset="0"/>
              </a:rPr>
              <a:t>).</a:t>
            </a:r>
            <a:endParaRPr lang="en-US" altLang="en-US" sz="2800" dirty="0">
              <a:latin typeface="Calibri" panose="020F0502020204030204" pitchFamily="34" charset="0"/>
            </a:endParaRPr>
          </a:p>
        </p:txBody>
      </p:sp>
      <p:sp>
        <p:nvSpPr>
          <p:cNvPr id="12" name="Rectangle 11"/>
          <p:cNvSpPr/>
          <p:nvPr/>
        </p:nvSpPr>
        <p:spPr>
          <a:xfrm>
            <a:off x="475488" y="6479524"/>
            <a:ext cx="11219688" cy="338554"/>
          </a:xfrm>
          <a:prstGeom prst="rect">
            <a:avLst/>
          </a:prstGeom>
        </p:spPr>
        <p:txBody>
          <a:bodyPr wrap="square">
            <a:spAutoFit/>
          </a:bodyPr>
          <a:lstStyle/>
          <a:p>
            <a:pPr algn="ctr"/>
            <a:r>
              <a:rPr lang="en-US" sz="800" dirty="0"/>
              <a:t>The cyclical components of spending and GDP were computed using a HP filter with </a:t>
            </a:r>
            <a:r>
              <a:rPr lang="el-GR" sz="800" dirty="0"/>
              <a:t>λ</a:t>
            </a:r>
            <a:r>
              <a:rPr lang="en-US" sz="800" dirty="0"/>
              <a:t> = 6.25 and expressed as percentage deviations from the trend. For each country, the HP filter was applied exclusively to the common sample of the two variables </a:t>
            </a:r>
            <a:r>
              <a:rPr lang="en-US" sz="800" dirty="0" smtClean="0"/>
              <a:t/>
            </a:r>
            <a:br>
              <a:rPr lang="en-US" sz="800" dirty="0" smtClean="0"/>
            </a:br>
            <a:r>
              <a:rPr lang="en-US" sz="800" dirty="0" smtClean="0"/>
              <a:t>(</a:t>
            </a:r>
            <a:r>
              <a:rPr lang="en-US" sz="800" dirty="0"/>
              <a:t>i.e., considering only the years for which data for both were available) so that any start-/end-of-sample bias of the HP filter would apply symmetrically to both. In addition, forecasts in the out-years until 2022 were included in both series before applying the HP filter. </a:t>
            </a:r>
          </a:p>
        </p:txBody>
      </p:sp>
      <p:cxnSp>
        <p:nvCxnSpPr>
          <p:cNvPr id="13" name="Straight Arrow Connector 12"/>
          <p:cNvCxnSpPr/>
          <p:nvPr/>
        </p:nvCxnSpPr>
        <p:spPr>
          <a:xfrm flipV="1">
            <a:off x="9370713" y="3957031"/>
            <a:ext cx="0" cy="66527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4" name="Picture 4" descr="http://www.mapsofworld.com/images/world-countries-flags/greece-flag.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82456" y="4601672"/>
            <a:ext cx="755320" cy="51287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700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4156"/>
          </a:xfrm>
        </p:spPr>
        <p:txBody>
          <a:bodyPr>
            <a:normAutofit/>
          </a:bodyPr>
          <a:lstStyle/>
          <a:p>
            <a:pPr algn="ctr"/>
            <a:r>
              <a:rPr lang="en-US" sz="3200" dirty="0" smtClean="0">
                <a:latin typeface="+mn-lt"/>
              </a:rPr>
              <a:t>I will end with three observations on the “plus” side:</a:t>
            </a:r>
            <a:endParaRPr lang="en-US" sz="3200" dirty="0">
              <a:latin typeface="+mn-lt"/>
            </a:endParaRPr>
          </a:p>
        </p:txBody>
      </p:sp>
      <p:sp>
        <p:nvSpPr>
          <p:cNvPr id="3" name="Content Placeholder 2"/>
          <p:cNvSpPr>
            <a:spLocks noGrp="1"/>
          </p:cNvSpPr>
          <p:nvPr>
            <p:ph idx="1"/>
          </p:nvPr>
        </p:nvSpPr>
        <p:spPr>
          <a:xfrm>
            <a:off x="838200" y="1478153"/>
            <a:ext cx="10515600" cy="890143"/>
          </a:xfrm>
        </p:spPr>
        <p:txBody>
          <a:bodyPr/>
          <a:lstStyle/>
          <a:p>
            <a:pPr marL="0" indent="0">
              <a:buNone/>
            </a:pPr>
            <a:r>
              <a:rPr lang="en-US" dirty="0" smtClean="0"/>
              <a:t>1) Spain &amp; other </a:t>
            </a:r>
            <a:r>
              <a:rPr lang="en-US" dirty="0"/>
              <a:t>periphery countries – via painful recessions </a:t>
            </a:r>
            <a:r>
              <a:rPr lang="en-US" dirty="0" smtClean="0"/>
              <a:t>– gradually brought </a:t>
            </a:r>
            <a:r>
              <a:rPr lang="en-US" dirty="0"/>
              <a:t>their </a:t>
            </a:r>
            <a:r>
              <a:rPr lang="en-US" dirty="0" smtClean="0"/>
              <a:t>uncompetitive Unit Labor Costs </a:t>
            </a:r>
            <a:r>
              <a:rPr lang="en-US" dirty="0"/>
              <a:t>back down</a:t>
            </a:r>
            <a:r>
              <a:rPr lang="en-US" dirty="0" smtClean="0"/>
              <a:t>.</a:t>
            </a:r>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15</a:t>
            </a:fld>
            <a:endParaRPr lang="en-US"/>
          </a:p>
        </p:txBody>
      </p:sp>
      <p:pic>
        <p:nvPicPr>
          <p:cNvPr id="6" name="Content Placeholder 3"/>
          <p:cNvPicPr>
            <a:picLocks noChangeAspect="1"/>
          </p:cNvPicPr>
          <p:nvPr/>
        </p:nvPicPr>
        <p:blipFill>
          <a:blip r:embed="rId2">
            <a:extLst>
              <a:ext uri="{BEBA8EAE-BF5A-486C-A8C5-ECC9F3942E4B}">
                <a14:imgProps xmlns:a14="http://schemas.microsoft.com/office/drawing/2010/main">
                  <a14:imgLayer r:embed="rId3">
                    <a14:imgEffect>
                      <a14:brightnessContrast bright="-14000" contrast="64000"/>
                    </a14:imgEffect>
                  </a14:imgLayer>
                </a14:imgProps>
              </a:ext>
              <a:ext uri="{28A0092B-C50C-407E-A947-70E740481C1C}">
                <a14:useLocalDpi xmlns:a14="http://schemas.microsoft.com/office/drawing/2010/main" val="0"/>
              </a:ext>
            </a:extLst>
          </a:blip>
          <a:stretch>
            <a:fillRect/>
          </a:stretch>
        </p:blipFill>
        <p:spPr>
          <a:xfrm>
            <a:off x="1776985" y="2487168"/>
            <a:ext cx="7848600" cy="4169664"/>
          </a:xfrm>
          <a:prstGeom prst="rect">
            <a:avLst/>
          </a:prstGeom>
        </p:spPr>
      </p:pic>
      <p:pic>
        <p:nvPicPr>
          <p:cNvPr id="8" name="Picture 7" descr="http://t2.gstatic.com/images?q=tbn:ANd9GcTYpzJsgbErl2tANvLRzEVhMDp6cynREx4EX7B-dEkG7oNWndzzniB3Q2j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1704" y="3374702"/>
            <a:ext cx="552223" cy="34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Flag of Germany.sv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81928" y="5251704"/>
            <a:ext cx="561509" cy="336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604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8379"/>
            <a:ext cx="10515600" cy="1325563"/>
          </a:xfrm>
        </p:spPr>
        <p:txBody>
          <a:bodyPr>
            <a:normAutofit/>
          </a:bodyPr>
          <a:lstStyle/>
          <a:p>
            <a:pPr algn="ctr"/>
            <a:r>
              <a:rPr lang="en-US" sz="3200" dirty="0" smtClean="0"/>
              <a:t>On the plus side:</a:t>
            </a:r>
            <a:endParaRPr lang="en-US" sz="3200" dirty="0"/>
          </a:p>
        </p:txBody>
      </p:sp>
      <p:sp>
        <p:nvSpPr>
          <p:cNvPr id="3" name="Content Placeholder 2"/>
          <p:cNvSpPr>
            <a:spLocks noGrp="1"/>
          </p:cNvSpPr>
          <p:nvPr>
            <p:ph idx="1"/>
          </p:nvPr>
        </p:nvSpPr>
        <p:spPr>
          <a:xfrm>
            <a:off x="838200" y="1222120"/>
            <a:ext cx="10515600" cy="5388992"/>
          </a:xfrm>
        </p:spPr>
        <p:txBody>
          <a:bodyPr>
            <a:normAutofit fontScale="85000" lnSpcReduction="20000"/>
          </a:bodyPr>
          <a:lstStyle/>
          <a:p>
            <a:pPr marL="0" lvl="0" indent="0">
              <a:lnSpc>
                <a:spcPct val="110000"/>
              </a:lnSpc>
              <a:buNone/>
            </a:pPr>
            <a:r>
              <a:rPr lang="en-US" sz="3300" dirty="0" smtClean="0"/>
              <a:t>2) ECB </a:t>
            </a:r>
            <a:r>
              <a:rPr lang="en-US" sz="3300" dirty="0"/>
              <a:t>President Mario </a:t>
            </a:r>
            <a:r>
              <a:rPr lang="en-US" sz="3300" dirty="0" err="1"/>
              <a:t>Draghi</a:t>
            </a:r>
            <a:r>
              <a:rPr lang="en-US" sz="3300" dirty="0"/>
              <a:t> warrants top marks for successfully walking the tightrope between the German need for discipline and the Mediterranean need for accommodation </a:t>
            </a:r>
            <a:endParaRPr lang="en-US" sz="3300" dirty="0" smtClean="0"/>
          </a:p>
          <a:p>
            <a:pPr>
              <a:lnSpc>
                <a:spcPct val="110000"/>
              </a:lnSpc>
            </a:pPr>
            <a:r>
              <a:rPr lang="en-US" sz="3100" dirty="0" smtClean="0"/>
              <a:t>most </a:t>
            </a:r>
            <a:r>
              <a:rPr lang="en-US" sz="3100" dirty="0"/>
              <a:t>famously for the </a:t>
            </a:r>
            <a:r>
              <a:rPr lang="en-US" sz="3100" dirty="0" smtClean="0"/>
              <a:t>brilliant sentence (July 2012), </a:t>
            </a:r>
            <a:br>
              <a:rPr lang="en-US" sz="3100" dirty="0" smtClean="0"/>
            </a:br>
            <a:r>
              <a:rPr lang="en-US" sz="3100" dirty="0" smtClean="0"/>
              <a:t>that the ECB would </a:t>
            </a:r>
            <a:r>
              <a:rPr lang="en-US" sz="3100" dirty="0"/>
              <a:t>do “whatever it </a:t>
            </a:r>
            <a:r>
              <a:rPr lang="en-US" sz="3100" dirty="0" smtClean="0"/>
              <a:t>takes.”</a:t>
            </a:r>
            <a:endParaRPr lang="en-US" sz="3100" dirty="0"/>
          </a:p>
          <a:p>
            <a:pPr>
              <a:lnSpc>
                <a:spcPct val="110000"/>
              </a:lnSpc>
            </a:pPr>
            <a:r>
              <a:rPr lang="en-US" sz="3100" dirty="0" smtClean="0"/>
              <a:t>He </a:t>
            </a:r>
            <a:r>
              <a:rPr lang="en-US" sz="3100" dirty="0"/>
              <a:t>will be hard to replace</a:t>
            </a:r>
            <a:r>
              <a:rPr lang="en-US" sz="3100" dirty="0" smtClean="0"/>
              <a:t>.</a:t>
            </a:r>
          </a:p>
          <a:p>
            <a:pPr marL="0" indent="0">
              <a:lnSpc>
                <a:spcPct val="110000"/>
              </a:lnSpc>
              <a:buNone/>
            </a:pPr>
            <a:endParaRPr lang="en-US" dirty="0"/>
          </a:p>
          <a:p>
            <a:pPr marL="0" indent="0">
              <a:lnSpc>
                <a:spcPct val="110000"/>
              </a:lnSpc>
              <a:buNone/>
            </a:pPr>
            <a:r>
              <a:rPr lang="en-US" dirty="0"/>
              <a:t> </a:t>
            </a:r>
          </a:p>
          <a:p>
            <a:pPr marL="0" lvl="0" indent="0">
              <a:lnSpc>
                <a:spcPct val="110000"/>
              </a:lnSpc>
              <a:buNone/>
            </a:pPr>
            <a:r>
              <a:rPr lang="en-US" sz="3300" dirty="0" smtClean="0"/>
              <a:t>3) Public </a:t>
            </a:r>
            <a:r>
              <a:rPr lang="en-US" sz="3300" dirty="0"/>
              <a:t>opinion polls in recent years </a:t>
            </a:r>
            <a:r>
              <a:rPr lang="en-US" sz="3300" dirty="0" smtClean="0"/>
              <a:t/>
            </a:r>
            <a:br>
              <a:rPr lang="en-US" sz="3300" dirty="0" smtClean="0"/>
            </a:br>
            <a:r>
              <a:rPr lang="en-US" sz="3300" dirty="0" smtClean="0"/>
              <a:t>have </a:t>
            </a:r>
            <a:r>
              <a:rPr lang="en-US" sz="3300" dirty="0"/>
              <a:t>shown </a:t>
            </a:r>
            <a:r>
              <a:rPr lang="en-US" sz="3300" dirty="0" smtClean="0"/>
              <a:t>the </a:t>
            </a:r>
            <a:r>
              <a:rPr lang="en-US" sz="3300" dirty="0"/>
              <a:t>euro to be highly popular </a:t>
            </a:r>
            <a:r>
              <a:rPr lang="en-US" sz="3300" smtClean="0"/>
              <a:t/>
            </a:r>
            <a:br>
              <a:rPr lang="en-US" sz="3300" smtClean="0"/>
            </a:br>
            <a:r>
              <a:rPr lang="en-US" sz="3300" smtClean="0"/>
              <a:t>(64% in Nov. 2018). </a:t>
            </a:r>
            <a:endParaRPr lang="en-US" sz="3300" dirty="0" smtClean="0"/>
          </a:p>
          <a:p>
            <a:pPr>
              <a:lnSpc>
                <a:spcPct val="110000"/>
              </a:lnSpc>
            </a:pPr>
            <a:r>
              <a:rPr lang="en-US" sz="3100" dirty="0" smtClean="0"/>
              <a:t>So </a:t>
            </a:r>
            <a:r>
              <a:rPr lang="en-US" sz="3100" dirty="0"/>
              <a:t>there may be hope after </a:t>
            </a:r>
            <a:r>
              <a:rPr lang="en-US" sz="3100" dirty="0" smtClean="0"/>
              <a:t>all!</a:t>
            </a:r>
            <a:endParaRPr lang="en-US" sz="3100" dirty="0"/>
          </a:p>
        </p:txBody>
      </p:sp>
      <p:sp>
        <p:nvSpPr>
          <p:cNvPr id="4" name="Slide Number Placeholder 3"/>
          <p:cNvSpPr>
            <a:spLocks noGrp="1"/>
          </p:cNvSpPr>
          <p:nvPr>
            <p:ph type="sldNum" sz="quarter" idx="12"/>
          </p:nvPr>
        </p:nvSpPr>
        <p:spPr/>
        <p:txBody>
          <a:bodyPr/>
          <a:lstStyle/>
          <a:p>
            <a:fld id="{64A2D079-FEE3-478C-AD8A-F43B7E149D0C}" type="slidenum">
              <a:rPr lang="en-US" smtClean="0"/>
              <a:t>16</a:t>
            </a:fld>
            <a:endParaRPr lang="en-US"/>
          </a:p>
        </p:txBody>
      </p:sp>
      <p:pic>
        <p:nvPicPr>
          <p:cNvPr id="2052" name="Picture 4" descr="Image result for mario dragh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74634" y="3063240"/>
            <a:ext cx="4329380" cy="2450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580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V</a:t>
            </a:r>
            <a:r>
              <a:rPr lang="en-US" sz="3600" dirty="0" smtClean="0"/>
              <a:t>iews differed on the two sides of the Atlantic concerning the prospects for success of the euro.</a:t>
            </a:r>
            <a:endParaRPr lang="en-US" sz="3600" dirty="0"/>
          </a:p>
        </p:txBody>
      </p:sp>
      <p:sp>
        <p:nvSpPr>
          <p:cNvPr id="3" name="Content Placeholder 2"/>
          <p:cNvSpPr>
            <a:spLocks noGrp="1"/>
          </p:cNvSpPr>
          <p:nvPr>
            <p:ph idx="1"/>
          </p:nvPr>
        </p:nvSpPr>
        <p:spPr>
          <a:xfrm>
            <a:off x="2292096" y="2006387"/>
            <a:ext cx="8561832" cy="4179720"/>
          </a:xfrm>
        </p:spPr>
        <p:txBody>
          <a:bodyPr>
            <a:normAutofit lnSpcReduction="10000"/>
          </a:bodyPr>
          <a:lstStyle/>
          <a:p>
            <a:pPr lvl="0"/>
            <a:r>
              <a:rPr lang="en-US" dirty="0" smtClean="0"/>
              <a:t>American </a:t>
            </a:r>
            <a:r>
              <a:rPr lang="en-US" dirty="0"/>
              <a:t>economists tended to be </a:t>
            </a:r>
            <a:r>
              <a:rPr lang="en-US" dirty="0" smtClean="0"/>
              <a:t>skeptical,</a:t>
            </a:r>
          </a:p>
          <a:p>
            <a:pPr lvl="2"/>
            <a:r>
              <a:rPr lang="en-US" dirty="0" smtClean="0"/>
              <a:t>E.g., Feldstein (1997), </a:t>
            </a:r>
            <a:r>
              <a:rPr lang="en-US" sz="400" dirty="0" smtClean="0"/>
              <a:t/>
            </a:r>
            <a:br>
              <a:rPr lang="en-US" sz="400" dirty="0" smtClean="0"/>
            </a:br>
            <a:endParaRPr lang="en-US" sz="400" dirty="0" smtClean="0"/>
          </a:p>
          <a:p>
            <a:pPr lvl="0"/>
            <a:r>
              <a:rPr lang="en-US" dirty="0" smtClean="0"/>
              <a:t>on </a:t>
            </a:r>
            <a:r>
              <a:rPr lang="en-US" dirty="0"/>
              <a:t>the grounds that the prospective </a:t>
            </a:r>
            <a:r>
              <a:rPr lang="en-US" dirty="0" smtClean="0"/>
              <a:t>members did </a:t>
            </a:r>
            <a:r>
              <a:rPr lang="en-US" dirty="0"/>
              <a:t>not </a:t>
            </a:r>
            <a:r>
              <a:rPr lang="en-US" dirty="0" smtClean="0"/>
              <a:t/>
            </a:r>
            <a:br>
              <a:rPr lang="en-US" dirty="0" smtClean="0"/>
            </a:br>
            <a:r>
              <a:rPr lang="en-US" dirty="0" smtClean="0"/>
              <a:t>meet </a:t>
            </a:r>
            <a:r>
              <a:rPr lang="en-US" dirty="0"/>
              <a:t>the criteria for an Optimum Currency </a:t>
            </a:r>
            <a:r>
              <a:rPr lang="en-US" dirty="0" smtClean="0"/>
              <a:t>Area.   </a:t>
            </a:r>
            <a:endParaRPr lang="en-US" dirty="0"/>
          </a:p>
          <a:p>
            <a:pPr lvl="2"/>
            <a:r>
              <a:rPr lang="en-US" dirty="0" smtClean="0"/>
              <a:t>E.g., </a:t>
            </a:r>
            <a:r>
              <a:rPr lang="en-US" dirty="0" err="1" smtClean="0"/>
              <a:t>Eichengreen</a:t>
            </a:r>
            <a:r>
              <a:rPr lang="en-US" dirty="0" smtClean="0"/>
              <a:t> (1992).</a:t>
            </a:r>
            <a:r>
              <a:rPr lang="en-US" sz="500" dirty="0" smtClean="0"/>
              <a:t/>
            </a:r>
            <a:br>
              <a:rPr lang="en-US" sz="500" dirty="0" smtClean="0"/>
            </a:br>
            <a:endParaRPr lang="en-US" sz="500" dirty="0" smtClean="0"/>
          </a:p>
          <a:p>
            <a:pPr lvl="0"/>
            <a:r>
              <a:rPr lang="en-US" dirty="0" smtClean="0"/>
              <a:t>European </a:t>
            </a:r>
            <a:r>
              <a:rPr lang="en-US" dirty="0"/>
              <a:t>countries lacked the necessary:</a:t>
            </a:r>
            <a:endParaRPr lang="en-US" sz="2000" dirty="0"/>
          </a:p>
          <a:p>
            <a:pPr lvl="1"/>
            <a:r>
              <a:rPr lang="en-US" dirty="0"/>
              <a:t>degree of </a:t>
            </a:r>
            <a:r>
              <a:rPr lang="en-US" dirty="0" smtClean="0"/>
              <a:t>trade integration</a:t>
            </a:r>
            <a:r>
              <a:rPr lang="en-US" dirty="0"/>
              <a:t>, </a:t>
            </a:r>
            <a:endParaRPr lang="en-US" sz="1800" dirty="0"/>
          </a:p>
          <a:p>
            <a:pPr lvl="1"/>
            <a:r>
              <a:rPr lang="en-US" dirty="0"/>
              <a:t>cyclical correlation, </a:t>
            </a:r>
            <a:endParaRPr lang="en-US" sz="1800" dirty="0"/>
          </a:p>
          <a:p>
            <a:pPr lvl="1"/>
            <a:r>
              <a:rPr lang="en-US" dirty="0"/>
              <a:t>labor mobility, and </a:t>
            </a:r>
            <a:endParaRPr lang="en-US" sz="1800" dirty="0"/>
          </a:p>
          <a:p>
            <a:pPr lvl="1"/>
            <a:r>
              <a:rPr lang="en-US" dirty="0"/>
              <a:t>fiscal </a:t>
            </a:r>
            <a:r>
              <a:rPr lang="en-US" dirty="0" smtClean="0"/>
              <a:t>federalism.</a:t>
            </a:r>
            <a:endParaRPr lang="en-US" sz="1800" dirty="0"/>
          </a:p>
        </p:txBody>
      </p:sp>
      <p:sp>
        <p:nvSpPr>
          <p:cNvPr id="4" name="Slide Number Placeholder 3"/>
          <p:cNvSpPr>
            <a:spLocks noGrp="1"/>
          </p:cNvSpPr>
          <p:nvPr>
            <p:ph type="sldNum" sz="quarter" idx="12"/>
          </p:nvPr>
        </p:nvSpPr>
        <p:spPr/>
        <p:txBody>
          <a:bodyPr/>
          <a:lstStyle/>
          <a:p>
            <a:fld id="{64A2D079-FEE3-478C-AD8A-F43B7E149D0C}" type="slidenum">
              <a:rPr lang="en-US" smtClean="0"/>
              <a:t>2</a:t>
            </a:fld>
            <a:endParaRPr lang="en-US"/>
          </a:p>
        </p:txBody>
      </p:sp>
    </p:spTree>
    <p:extLst>
      <p:ext uri="{BB962C8B-B14F-4D97-AF65-F5344CB8AC3E}">
        <p14:creationId xmlns:p14="http://schemas.microsoft.com/office/powerpoint/2010/main" val="636791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0744" y="365125"/>
            <a:ext cx="7736305" cy="1325563"/>
          </a:xfrm>
        </p:spPr>
        <p:txBody>
          <a:bodyPr>
            <a:normAutofit/>
          </a:bodyPr>
          <a:lstStyle/>
          <a:p>
            <a:r>
              <a:rPr lang="en-US" sz="3600" dirty="0" smtClean="0"/>
              <a:t>Europe: We are going ahead anyway.</a:t>
            </a:r>
            <a:endParaRPr lang="en-US" sz="3600" dirty="0"/>
          </a:p>
        </p:txBody>
      </p:sp>
      <p:sp>
        <p:nvSpPr>
          <p:cNvPr id="3" name="Content Placeholder 2"/>
          <p:cNvSpPr>
            <a:spLocks noGrp="1"/>
          </p:cNvSpPr>
          <p:nvPr>
            <p:ph idx="1"/>
          </p:nvPr>
        </p:nvSpPr>
        <p:spPr>
          <a:xfrm>
            <a:off x="1773936" y="1654112"/>
            <a:ext cx="9579864" cy="4902617"/>
          </a:xfrm>
        </p:spPr>
        <p:txBody>
          <a:bodyPr>
            <a:normAutofit fontScale="77500" lnSpcReduction="20000"/>
          </a:bodyPr>
          <a:lstStyle/>
          <a:p>
            <a:pPr lvl="0">
              <a:lnSpc>
                <a:spcPct val="120000"/>
              </a:lnSpc>
            </a:pPr>
            <a:r>
              <a:rPr lang="en-US" dirty="0" smtClean="0"/>
              <a:t>They </a:t>
            </a:r>
            <a:r>
              <a:rPr lang="en-US" dirty="0"/>
              <a:t>de-emphasized the OCA criteria. </a:t>
            </a:r>
            <a:r>
              <a:rPr lang="en-US" sz="1300" dirty="0" smtClean="0"/>
              <a:t/>
            </a:r>
            <a:br>
              <a:rPr lang="en-US" sz="1300" dirty="0" smtClean="0"/>
            </a:br>
            <a:r>
              <a:rPr lang="en-US" sz="1300" dirty="0" smtClean="0"/>
              <a:t> </a:t>
            </a:r>
          </a:p>
          <a:p>
            <a:pPr lvl="0">
              <a:lnSpc>
                <a:spcPct val="120000"/>
              </a:lnSpc>
            </a:pPr>
            <a:r>
              <a:rPr lang="en-US" dirty="0" smtClean="0"/>
              <a:t>But they identified </a:t>
            </a:r>
            <a:r>
              <a:rPr lang="en-US" dirty="0"/>
              <a:t>some </a:t>
            </a:r>
            <a:r>
              <a:rPr lang="en-US" i="1" dirty="0"/>
              <a:t>other</a:t>
            </a:r>
            <a:r>
              <a:rPr lang="en-US" dirty="0"/>
              <a:t> vulnerabilities </a:t>
            </a:r>
            <a:r>
              <a:rPr lang="en-US" dirty="0" smtClean="0"/>
              <a:t/>
            </a:r>
            <a:br>
              <a:rPr lang="en-US" dirty="0" smtClean="0"/>
            </a:br>
            <a:r>
              <a:rPr lang="en-US" dirty="0" smtClean="0"/>
              <a:t>that </a:t>
            </a:r>
            <a:r>
              <a:rPr lang="en-US" dirty="0"/>
              <a:t>had not received much attention in the academic </a:t>
            </a:r>
            <a:r>
              <a:rPr lang="en-US" dirty="0" smtClean="0"/>
              <a:t>literature.</a:t>
            </a:r>
            <a:r>
              <a:rPr lang="en-US" sz="1300" dirty="0" smtClean="0"/>
              <a:t/>
            </a:r>
            <a:br>
              <a:rPr lang="en-US" sz="1300" dirty="0" smtClean="0"/>
            </a:br>
            <a:endParaRPr lang="en-US" sz="1300" dirty="0" smtClean="0"/>
          </a:p>
          <a:p>
            <a:pPr lvl="0">
              <a:lnSpc>
                <a:spcPct val="120000"/>
              </a:lnSpc>
            </a:pPr>
            <a:r>
              <a:rPr lang="en-US" dirty="0" smtClean="0"/>
              <a:t>The </a:t>
            </a:r>
            <a:r>
              <a:rPr lang="en-US" dirty="0"/>
              <a:t>architects of Maastricht correctly identified the problem </a:t>
            </a:r>
            <a:r>
              <a:rPr lang="en-US" dirty="0" smtClean="0"/>
              <a:t/>
            </a:r>
            <a:br>
              <a:rPr lang="en-US" dirty="0" smtClean="0"/>
            </a:br>
            <a:r>
              <a:rPr lang="en-US" dirty="0" smtClean="0"/>
              <a:t>of </a:t>
            </a:r>
            <a:r>
              <a:rPr lang="en-US" dirty="0"/>
              <a:t>moral hazard in national fiscal policy, </a:t>
            </a:r>
            <a:endParaRPr lang="en-US" sz="1800" dirty="0"/>
          </a:p>
          <a:p>
            <a:pPr lvl="1">
              <a:lnSpc>
                <a:spcPct val="120000"/>
              </a:lnSpc>
            </a:pPr>
            <a:r>
              <a:rPr lang="en-US" dirty="0"/>
              <a:t>responding to concerns of </a:t>
            </a:r>
            <a:r>
              <a:rPr lang="en-US" dirty="0" smtClean="0"/>
              <a:t>German taxpayers.</a:t>
            </a:r>
            <a:endParaRPr lang="en-US" sz="2000" dirty="0"/>
          </a:p>
          <a:p>
            <a:pPr lvl="1">
              <a:lnSpc>
                <a:spcPct val="120000"/>
              </a:lnSpc>
            </a:pPr>
            <a:r>
              <a:rPr lang="en-US" dirty="0" smtClean="0"/>
              <a:t>They tried </a:t>
            </a:r>
            <a:r>
              <a:rPr lang="en-US" dirty="0"/>
              <a:t>hard to address the problem</a:t>
            </a:r>
            <a:endParaRPr lang="en-US" sz="1800" dirty="0"/>
          </a:p>
          <a:p>
            <a:pPr lvl="2">
              <a:lnSpc>
                <a:spcPct val="120000"/>
              </a:lnSpc>
            </a:pPr>
            <a:r>
              <a:rPr lang="en-US" dirty="0"/>
              <a:t>by adopting the Maastricht fiscal criteria, </a:t>
            </a:r>
            <a:endParaRPr lang="en-US" sz="1600" dirty="0"/>
          </a:p>
          <a:p>
            <a:pPr lvl="2">
              <a:lnSpc>
                <a:spcPct val="120000"/>
              </a:lnSpc>
            </a:pPr>
            <a:r>
              <a:rPr lang="en-US" dirty="0"/>
              <a:t>the so-called “no bail-out clause”, </a:t>
            </a:r>
            <a:endParaRPr lang="en-US" sz="1600" dirty="0"/>
          </a:p>
          <a:p>
            <a:pPr lvl="2">
              <a:lnSpc>
                <a:spcPct val="120000"/>
              </a:lnSpc>
            </a:pPr>
            <a:r>
              <a:rPr lang="en-US" dirty="0"/>
              <a:t>and later the Stability and Growth Pact.</a:t>
            </a:r>
            <a:endParaRPr lang="en-US" sz="1600" dirty="0"/>
          </a:p>
          <a:p>
            <a:pPr>
              <a:lnSpc>
                <a:spcPct val="120000"/>
              </a:lnSpc>
            </a:pPr>
            <a:r>
              <a:rPr lang="en-US" dirty="0"/>
              <a:t>A few European economists even flagged correctly the need for </a:t>
            </a:r>
            <a:r>
              <a:rPr lang="en-US" dirty="0" smtClean="0"/>
              <a:t/>
            </a:r>
            <a:br>
              <a:rPr lang="en-US" dirty="0" smtClean="0"/>
            </a:br>
            <a:r>
              <a:rPr lang="en-US" dirty="0" smtClean="0"/>
              <a:t>pan-euro </a:t>
            </a:r>
            <a:r>
              <a:rPr lang="en-US" dirty="0"/>
              <a:t>banking regulation if the project were to be </a:t>
            </a:r>
            <a:r>
              <a:rPr lang="en-US" dirty="0" smtClean="0"/>
              <a:t>successful.</a:t>
            </a:r>
            <a:endParaRPr lang="en-US" sz="22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3</a:t>
            </a:fld>
            <a:endParaRPr lang="en-US"/>
          </a:p>
        </p:txBody>
      </p:sp>
    </p:spTree>
    <p:extLst>
      <p:ext uri="{BB962C8B-B14F-4D97-AF65-F5344CB8AC3E}">
        <p14:creationId xmlns:p14="http://schemas.microsoft.com/office/powerpoint/2010/main" val="670120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mn-lt"/>
              </a:rPr>
              <a:t>Successes</a:t>
            </a:r>
            <a:r>
              <a:rPr lang="en-US" sz="4000" b="1" dirty="0" smtClean="0"/>
              <a:t> </a:t>
            </a:r>
            <a:r>
              <a:rPr lang="en-US" sz="4000" dirty="0" smtClean="0"/>
              <a:t>(four)</a:t>
            </a:r>
            <a:endParaRPr lang="en-US" dirty="0"/>
          </a:p>
        </p:txBody>
      </p:sp>
      <p:sp>
        <p:nvSpPr>
          <p:cNvPr id="3" name="Content Placeholder 2"/>
          <p:cNvSpPr>
            <a:spLocks noGrp="1"/>
          </p:cNvSpPr>
          <p:nvPr>
            <p:ph idx="1"/>
          </p:nvPr>
        </p:nvSpPr>
        <p:spPr>
          <a:xfrm>
            <a:off x="838199" y="1761457"/>
            <a:ext cx="10583779" cy="4351338"/>
          </a:xfrm>
        </p:spPr>
        <p:txBody>
          <a:bodyPr>
            <a:normAutofit/>
          </a:bodyPr>
          <a:lstStyle/>
          <a:p>
            <a:pPr marL="514350" lvl="0" indent="-514350">
              <a:buFont typeface="+mj-lt"/>
              <a:buAutoNum type="arabicPeriod"/>
            </a:pPr>
            <a:r>
              <a:rPr lang="en-US" dirty="0" smtClean="0"/>
              <a:t>The </a:t>
            </a:r>
            <a:r>
              <a:rPr lang="en-US" dirty="0"/>
              <a:t>transition from 11 individual currencies to the euro </a:t>
            </a:r>
            <a:r>
              <a:rPr lang="en-US" dirty="0" smtClean="0"/>
              <a:t/>
            </a:r>
            <a:br>
              <a:rPr lang="en-US" dirty="0" smtClean="0"/>
            </a:br>
            <a:r>
              <a:rPr lang="en-US" dirty="0" smtClean="0"/>
              <a:t>in January 1999 was smooth.</a:t>
            </a:r>
            <a:r>
              <a:rPr lang="en-US" sz="1000" dirty="0" smtClean="0"/>
              <a:t/>
            </a:r>
            <a:br>
              <a:rPr lang="en-US" sz="1000" dirty="0" smtClean="0"/>
            </a:br>
            <a:endParaRPr lang="en-US" sz="1000" dirty="0"/>
          </a:p>
          <a:p>
            <a:pPr marL="514350" lvl="0" indent="-514350">
              <a:buFont typeface="+mj-lt"/>
              <a:buAutoNum type="arabicPeriod"/>
            </a:pPr>
            <a:r>
              <a:rPr lang="en-US" dirty="0"/>
              <a:t>The euro instantly became the world’s #2 international </a:t>
            </a:r>
            <a:r>
              <a:rPr lang="en-US" dirty="0" smtClean="0"/>
              <a:t>currency.</a:t>
            </a:r>
            <a:r>
              <a:rPr lang="en-US" sz="1000" dirty="0" smtClean="0"/>
              <a:t/>
            </a:r>
            <a:br>
              <a:rPr lang="en-US" sz="1000" dirty="0" smtClean="0"/>
            </a:br>
            <a:endParaRPr lang="en-US" sz="1000" dirty="0"/>
          </a:p>
          <a:p>
            <a:pPr marL="514350" lvl="0" indent="-514350">
              <a:buFont typeface="+mj-lt"/>
              <a:buAutoNum type="arabicPeriod"/>
            </a:pPr>
            <a:r>
              <a:rPr lang="en-US" dirty="0"/>
              <a:t>The incentive of being admitted to the club led to favorable reforms in many aspiring member </a:t>
            </a:r>
            <a:r>
              <a:rPr lang="en-US" dirty="0" smtClean="0"/>
              <a:t>countries,</a:t>
            </a:r>
            <a:endParaRPr lang="en-US" sz="2000" dirty="0"/>
          </a:p>
          <a:p>
            <a:pPr lvl="1"/>
            <a:r>
              <a:rPr lang="en-US" dirty="0" smtClean="0"/>
              <a:t>particularly </a:t>
            </a:r>
            <a:r>
              <a:rPr lang="en-US" dirty="0"/>
              <a:t>outer-periphery countries </a:t>
            </a:r>
            <a:r>
              <a:rPr lang="en-US" dirty="0" smtClean="0"/>
              <a:t>joining </a:t>
            </a:r>
            <a:r>
              <a:rPr lang="en-US" dirty="0"/>
              <a:t>subsequently to </a:t>
            </a:r>
            <a:r>
              <a:rPr lang="en-US" dirty="0" smtClean="0"/>
              <a:t>2002.</a:t>
            </a:r>
            <a:r>
              <a:rPr lang="en-US" sz="1000" dirty="0" smtClean="0"/>
              <a:t/>
            </a:r>
            <a:br>
              <a:rPr lang="en-US" sz="1000" dirty="0" smtClean="0"/>
            </a:br>
            <a:r>
              <a:rPr lang="en-US" sz="1000" dirty="0" smtClean="0"/>
              <a:t> </a:t>
            </a:r>
            <a:endParaRPr lang="en-US" sz="1000" dirty="0"/>
          </a:p>
          <a:p>
            <a:pPr marL="514350" lvl="0" indent="-514350">
              <a:buFont typeface="+mj-lt"/>
              <a:buAutoNum type="arabicPeriod"/>
            </a:pPr>
            <a:r>
              <a:rPr lang="en-US" dirty="0"/>
              <a:t>The </a:t>
            </a:r>
            <a:r>
              <a:rPr lang="en-US" dirty="0" smtClean="0"/>
              <a:t>union survived </a:t>
            </a:r>
            <a:r>
              <a:rPr lang="en-US" dirty="0"/>
              <a:t>the euro crisis </a:t>
            </a:r>
            <a:r>
              <a:rPr lang="en-US" dirty="0" smtClean="0"/>
              <a:t>intact with </a:t>
            </a:r>
            <a:r>
              <a:rPr lang="en-US" dirty="0"/>
              <a:t>all 19 members </a:t>
            </a:r>
            <a:r>
              <a:rPr lang="en-US" dirty="0" smtClean="0"/>
              <a:t>(</a:t>
            </a:r>
            <a:r>
              <a:rPr lang="en-US" dirty="0"/>
              <a:t>so far) </a:t>
            </a:r>
            <a:endParaRPr lang="en-US" sz="2000" dirty="0"/>
          </a:p>
          <a:p>
            <a:pPr lvl="1"/>
            <a:r>
              <a:rPr lang="en-US" dirty="0"/>
              <a:t>contrary to </a:t>
            </a:r>
            <a:r>
              <a:rPr lang="en-US" dirty="0" smtClean="0"/>
              <a:t>predictions </a:t>
            </a:r>
            <a:r>
              <a:rPr lang="en-US" dirty="0"/>
              <a:t>that Greece </a:t>
            </a:r>
            <a:r>
              <a:rPr lang="en-US" dirty="0" smtClean="0"/>
              <a:t>would </a:t>
            </a:r>
            <a:r>
              <a:rPr lang="en-US" dirty="0"/>
              <a:t>have to drop out.</a:t>
            </a:r>
            <a:endParaRPr lang="en-US" sz="1800" dirty="0"/>
          </a:p>
        </p:txBody>
      </p:sp>
      <p:sp>
        <p:nvSpPr>
          <p:cNvPr id="4" name="Slide Number Placeholder 3"/>
          <p:cNvSpPr>
            <a:spLocks noGrp="1"/>
          </p:cNvSpPr>
          <p:nvPr>
            <p:ph type="sldNum" sz="quarter" idx="12"/>
          </p:nvPr>
        </p:nvSpPr>
        <p:spPr/>
        <p:txBody>
          <a:bodyPr/>
          <a:lstStyle/>
          <a:p>
            <a:fld id="{64A2D079-FEE3-478C-AD8A-F43B7E149D0C}" type="slidenum">
              <a:rPr lang="en-US" smtClean="0"/>
              <a:t>4</a:t>
            </a:fld>
            <a:endParaRPr lang="en-US"/>
          </a:p>
        </p:txBody>
      </p:sp>
    </p:spTree>
    <p:extLst>
      <p:ext uri="{BB962C8B-B14F-4D97-AF65-F5344CB8AC3E}">
        <p14:creationId xmlns:p14="http://schemas.microsoft.com/office/powerpoint/2010/main" val="168482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3689"/>
            <a:ext cx="10515600" cy="1308224"/>
          </a:xfrm>
        </p:spPr>
        <p:txBody>
          <a:bodyPr>
            <a:normAutofit/>
          </a:bodyPr>
          <a:lstStyle/>
          <a:p>
            <a:pPr algn="ctr"/>
            <a:r>
              <a:rPr lang="en-US" sz="4000" b="1" dirty="0" smtClean="0">
                <a:latin typeface="Calibri" panose="020F0502020204030204" pitchFamily="34" charset="0"/>
                <a:ea typeface="Calibri" panose="020F0502020204030204" pitchFamily="34" charset="0"/>
                <a:cs typeface="Times New Roman" panose="02020603050405020304" pitchFamily="18" charset="0"/>
              </a:rPr>
              <a:t>Failures</a:t>
            </a:r>
            <a:r>
              <a:rPr lang="en-US" sz="4000" dirty="0">
                <a:latin typeface="Calibri" panose="020F0502020204030204" pitchFamily="34" charset="0"/>
                <a:ea typeface="Calibri" panose="020F0502020204030204" pitchFamily="34" charset="0"/>
                <a:cs typeface="Times New Roman" panose="02020603050405020304" pitchFamily="18" charset="0"/>
              </a:rPr>
              <a:t> </a:t>
            </a:r>
            <a:r>
              <a:rPr lang="en-US" sz="4000" dirty="0" smtClean="0">
                <a:latin typeface="Calibri" panose="020F0502020204030204" pitchFamily="34" charset="0"/>
                <a:ea typeface="Calibri" panose="020F0502020204030204" pitchFamily="34" charset="0"/>
                <a:cs typeface="Times New Roman" panose="02020603050405020304" pitchFamily="18" charset="0"/>
              </a:rPr>
              <a:t>(six)</a:t>
            </a:r>
            <a:endParaRPr lang="en-US" sz="4000" dirty="0"/>
          </a:p>
        </p:txBody>
      </p:sp>
      <p:sp>
        <p:nvSpPr>
          <p:cNvPr id="3" name="Content Placeholder 2"/>
          <p:cNvSpPr>
            <a:spLocks noGrp="1"/>
          </p:cNvSpPr>
          <p:nvPr>
            <p:ph idx="1"/>
          </p:nvPr>
        </p:nvSpPr>
        <p:spPr>
          <a:xfrm>
            <a:off x="368968" y="1549705"/>
            <a:ext cx="11317706" cy="5208834"/>
          </a:xfrm>
        </p:spPr>
        <p:txBody>
          <a:bodyPr>
            <a:normAutofit/>
          </a:bodyPr>
          <a:lstStyle/>
          <a:p>
            <a:pPr marL="342900" marR="0" lvl="0" indent="-342900">
              <a:lnSpc>
                <a:spcPct val="115000"/>
              </a:lnSpc>
              <a:spcBef>
                <a:spcPts val="0"/>
              </a:spcBef>
              <a:spcAft>
                <a:spcPts val="0"/>
              </a:spcAft>
              <a:buFont typeface="+mj-lt"/>
              <a:buAutoNum type="arabicPeriod"/>
            </a:pPr>
            <a:r>
              <a:rPr lang="en-US" sz="3200" dirty="0">
                <a:latin typeface="Calibri" panose="020F0502020204030204" pitchFamily="34" charset="0"/>
                <a:ea typeface="Calibri" panose="020F0502020204030204" pitchFamily="34" charset="0"/>
                <a:cs typeface="Times New Roman" panose="02020603050405020304" pitchFamily="18" charset="0"/>
              </a:rPr>
              <a:t>T</a:t>
            </a:r>
            <a:r>
              <a:rPr lang="en-US" sz="3200" dirty="0" smtClean="0">
                <a:latin typeface="Calibri" panose="020F0502020204030204" pitchFamily="34" charset="0"/>
                <a:ea typeface="Calibri" panose="020F0502020204030204" pitchFamily="34" charset="0"/>
                <a:cs typeface="Times New Roman" panose="02020603050405020304" pitchFamily="18" charset="0"/>
              </a:rPr>
              <a:t>he </a:t>
            </a:r>
            <a:r>
              <a:rPr lang="en-US" sz="3200" dirty="0">
                <a:latin typeface="Calibri" panose="020F0502020204030204" pitchFamily="34" charset="0"/>
                <a:ea typeface="Calibri" panose="020F0502020204030204" pitchFamily="34" charset="0"/>
                <a:cs typeface="Times New Roman" panose="02020603050405020304" pitchFamily="18" charset="0"/>
              </a:rPr>
              <a:t>feared </a:t>
            </a:r>
            <a:r>
              <a:rPr lang="en-US" sz="3200" dirty="0" smtClean="0">
                <a:latin typeface="Calibri" panose="020F0502020204030204" pitchFamily="34" charset="0"/>
                <a:ea typeface="Calibri" panose="020F0502020204030204" pitchFamily="34" charset="0"/>
                <a:cs typeface="Times New Roman" panose="02020603050405020304" pitchFamily="18" charset="0"/>
              </a:rPr>
              <a:t>asymmetric shocks materialized</a:t>
            </a:r>
            <a:r>
              <a:rPr lang="en-US" dirty="0" smtClean="0">
                <a:latin typeface="Calibri" panose="020F0502020204030204" pitchFamily="34" charset="0"/>
                <a:ea typeface="Calibri" panose="020F0502020204030204" pitchFamily="34" charset="0"/>
                <a:cs typeface="Times New Roman" panose="02020603050405020304" pitchFamily="18" charset="0"/>
              </a:rPr>
              <a:t>.</a:t>
            </a:r>
            <a:r>
              <a:rPr lang="en-US" sz="900" dirty="0" smtClean="0">
                <a:latin typeface="Calibri" panose="020F0502020204030204" pitchFamily="34" charset="0"/>
                <a:ea typeface="Calibri" panose="020F0502020204030204" pitchFamily="34" charset="0"/>
                <a:cs typeface="Times New Roman" panose="02020603050405020304" pitchFamily="18" charset="0"/>
              </a:rPr>
              <a:t/>
            </a:r>
            <a:br>
              <a:rPr lang="en-US" sz="900" dirty="0" smtClean="0">
                <a:latin typeface="Calibri" panose="020F0502020204030204" pitchFamily="34" charset="0"/>
                <a:ea typeface="Calibri" panose="020F0502020204030204" pitchFamily="34" charset="0"/>
                <a:cs typeface="Times New Roman" panose="02020603050405020304" pitchFamily="18" charset="0"/>
              </a:rPr>
            </a:br>
            <a:r>
              <a:rPr lang="en-US" sz="900" dirty="0" smtClean="0">
                <a:latin typeface="Calibri" panose="020F0502020204030204" pitchFamily="34" charset="0"/>
                <a:ea typeface="Calibri" panose="020F0502020204030204" pitchFamily="34" charset="0"/>
                <a:cs typeface="Times New Roman" panose="02020603050405020304" pitchFamily="18" charset="0"/>
              </a:rPr>
              <a:t>  </a:t>
            </a:r>
            <a:endParaRPr lang="en-US" sz="9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lphaLcPeriod"/>
            </a:pPr>
            <a:r>
              <a:rPr lang="en-US" sz="2600" dirty="0">
                <a:latin typeface="Calibri" panose="020F0502020204030204" pitchFamily="34" charset="0"/>
                <a:ea typeface="Calibri" panose="020F0502020204030204" pitchFamily="34" charset="0"/>
                <a:cs typeface="Times New Roman" panose="02020603050405020304" pitchFamily="18" charset="0"/>
              </a:rPr>
              <a:t>Ireland, for example</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 in 2004-06 needed a tighter monetary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policy</a:t>
            </a:r>
            <a:b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than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the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European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Central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Bank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was prepared to set, because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it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was experiencing a housing bubble and economic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overheating</a:t>
            </a:r>
            <a:r>
              <a:rPr lang="en-US" kern="1800" dirty="0" smtClean="0">
                <a:latin typeface="Calibri" panose="020F0502020204030204" pitchFamily="34" charset="0"/>
                <a:ea typeface="Times New Roman" panose="02020603050405020304" pitchFamily="18" charset="0"/>
                <a:cs typeface="Times New Roman" panose="02020603050405020304" pitchFamily="18" charset="0"/>
              </a:rPr>
              <a:t>.</a:t>
            </a:r>
            <a:r>
              <a:rPr lang="en-US" sz="1000" kern="18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10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1000" kern="1800" dirty="0" smtClean="0">
                <a:latin typeface="Calibri" panose="020F0502020204030204" pitchFamily="34" charset="0"/>
                <a:ea typeface="Times New Roman" panose="02020603050405020304" pitchFamily="18" charset="0"/>
                <a:cs typeface="Times New Roman" panose="02020603050405020304" pitchFamily="18" charset="0"/>
              </a:rPr>
              <a:t>  </a:t>
            </a:r>
            <a:endParaRPr lang="en-US" sz="1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lphaLcPeriod"/>
            </a:pPr>
            <a:r>
              <a:rPr lang="en-US" sz="2600" kern="1800" dirty="0">
                <a:latin typeface="Calibri" panose="020F0502020204030204" pitchFamily="34" charset="0"/>
                <a:ea typeface="Times New Roman" panose="02020603050405020304" pitchFamily="18" charset="0"/>
                <a:cs typeface="Times New Roman" panose="02020603050405020304" pitchFamily="18" charset="0"/>
              </a:rPr>
              <a:t>Conversely, during 2009-2013, Ireland needed an</a:t>
            </a:r>
            <a:r>
              <a:rPr lang="en-US" sz="2600" i="1" kern="1800" dirty="0">
                <a:latin typeface="Calibri" panose="020F0502020204030204" pitchFamily="34" charset="0"/>
                <a:ea typeface="Times New Roman" panose="02020603050405020304" pitchFamily="18" charset="0"/>
                <a:cs typeface="Times New Roman" panose="02020603050405020304" pitchFamily="18" charset="0"/>
              </a:rPr>
              <a:t> easier</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 monetary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policy</a:t>
            </a:r>
            <a:b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b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than </a:t>
            </a:r>
            <a:r>
              <a:rPr lang="en-US" sz="2600" kern="1800" dirty="0">
                <a:latin typeface="Calibri" panose="020F0502020204030204" pitchFamily="34" charset="0"/>
                <a:ea typeface="Times New Roman" panose="02020603050405020304" pitchFamily="18" charset="0"/>
                <a:cs typeface="Times New Roman" panose="02020603050405020304" pitchFamily="18" charset="0"/>
              </a:rPr>
              <a:t>the ECB was prepared to set, because it was in steep </a:t>
            </a:r>
            <a:r>
              <a:rPr lang="en-US" sz="2600" kern="1800" dirty="0" smtClean="0">
                <a:latin typeface="Calibri" panose="020F0502020204030204" pitchFamily="34" charset="0"/>
                <a:ea typeface="Times New Roman" panose="02020603050405020304" pitchFamily="18" charset="0"/>
                <a:cs typeface="Times New Roman" panose="02020603050405020304" pitchFamily="18" charset="0"/>
              </a:rPr>
              <a:t>recession</a:t>
            </a:r>
            <a:r>
              <a:rPr lang="en-US" kern="1800" dirty="0" smtClean="0">
                <a:latin typeface="Calibri" panose="020F0502020204030204" pitchFamily="34" charset="0"/>
                <a:ea typeface="Times New Roman" panose="02020603050405020304" pitchFamily="18" charset="0"/>
                <a:cs typeface="Times New Roman" panose="02020603050405020304" pitchFamily="18" charset="0"/>
              </a:rPr>
              <a:t>.</a:t>
            </a:r>
            <a:r>
              <a:rPr lang="en-US" sz="2200" kern="1800" dirty="0" smtClean="0">
                <a:latin typeface="Calibri" panose="020F0502020204030204" pitchFamily="34" charset="0"/>
                <a:ea typeface="Times New Roman" panose="02020603050405020304" pitchFamily="18" charset="0"/>
                <a:cs typeface="Times New Roman" panose="02020603050405020304" pitchFamily="18" charset="0"/>
              </a:rPr>
              <a:t/>
            </a:r>
            <a:br>
              <a:rPr lang="en-US" sz="2200" kern="1800" dirty="0" smtClean="0">
                <a:latin typeface="Calibri" panose="020F0502020204030204" pitchFamily="34" charset="0"/>
                <a:ea typeface="Times New Roman" panose="02020603050405020304" pitchFamily="18" charset="0"/>
                <a:cs typeface="Times New Roman" panose="02020603050405020304" pitchFamily="18" charset="0"/>
              </a:rPr>
            </a:br>
            <a:endParaRPr lang="en-US" sz="2200" kern="1800" dirty="0" smtClean="0">
              <a:latin typeface="Calibri" panose="020F0502020204030204" pitchFamily="34" charset="0"/>
              <a:ea typeface="Times New Roman" panose="02020603050405020304" pitchFamily="18" charset="0"/>
              <a:cs typeface="Times New Roman" panose="02020603050405020304" pitchFamily="18" charset="0"/>
            </a:endParaRPr>
          </a:p>
          <a:p>
            <a:pPr marL="514350" indent="-514350">
              <a:lnSpc>
                <a:spcPct val="115000"/>
              </a:lnSpc>
              <a:spcBef>
                <a:spcPts val="0"/>
              </a:spcBef>
              <a:spcAft>
                <a:spcPts val="1000"/>
              </a:spcAft>
              <a:buFont typeface="+mj-lt"/>
              <a:buAutoNum type="arabicPeriod"/>
            </a:pPr>
            <a:r>
              <a:rPr lang="en-US" sz="3200" dirty="0" smtClean="0"/>
              <a:t>Large net capital flows to periphery countries </a:t>
            </a:r>
            <a:r>
              <a:rPr lang="en-US" dirty="0" smtClean="0"/>
              <a:t>during the 1</a:t>
            </a:r>
            <a:r>
              <a:rPr lang="en-US" baseline="30000" dirty="0" smtClean="0"/>
              <a:t>st</a:t>
            </a:r>
            <a:r>
              <a:rPr lang="en-US" dirty="0" smtClean="0"/>
              <a:t>  decade were viewed as signs of efficiency-improving financial integration.</a:t>
            </a:r>
            <a:endParaRPr lang="en-US" kern="1800" dirty="0" smtClean="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15000"/>
              </a:lnSpc>
              <a:spcBef>
                <a:spcPts val="0"/>
              </a:spcBef>
              <a:spcAft>
                <a:spcPts val="1000"/>
              </a:spcAft>
              <a:buFont typeface="+mj-lt"/>
              <a:buAutoNum type="arabicPeriod"/>
            </a:pP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4A2D079-FEE3-478C-AD8A-F43B7E149D0C}" type="slidenum">
              <a:rPr lang="en-US" smtClean="0"/>
              <a:t>5</a:t>
            </a:fld>
            <a:endParaRPr lang="en-US"/>
          </a:p>
        </p:txBody>
      </p:sp>
    </p:spTree>
    <p:extLst>
      <p:ext uri="{BB962C8B-B14F-4D97-AF65-F5344CB8AC3E}">
        <p14:creationId xmlns:p14="http://schemas.microsoft.com/office/powerpoint/2010/main" val="367465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6988" y="373800"/>
            <a:ext cx="11309685" cy="1206333"/>
          </a:xfrm>
        </p:spPr>
        <p:txBody>
          <a:bodyPr>
            <a:normAutofit/>
          </a:bodyPr>
          <a:lstStyle/>
          <a:p>
            <a:pPr marL="0" indent="0" algn="ctr">
              <a:buNone/>
            </a:pPr>
            <a:r>
              <a:rPr lang="en-US" sz="2600" dirty="0" smtClean="0"/>
              <a:t>That high-debt </a:t>
            </a:r>
            <a:r>
              <a:rPr lang="en-US" sz="2600" dirty="0"/>
              <a:t>countries did not have to pay penalty interest </a:t>
            </a:r>
            <a:r>
              <a:rPr lang="en-US" sz="2600" dirty="0" smtClean="0"/>
              <a:t>rates (1999-2007) should have been </a:t>
            </a:r>
            <a:r>
              <a:rPr lang="en-US" sz="2600" dirty="0"/>
              <a:t>a signal that </a:t>
            </a:r>
            <a:r>
              <a:rPr lang="en-US" sz="2600" dirty="0" smtClean="0"/>
              <a:t>moral </a:t>
            </a:r>
            <a:r>
              <a:rPr lang="en-US" sz="2600" dirty="0"/>
              <a:t>hazard </a:t>
            </a:r>
            <a:r>
              <a:rPr lang="en-US" sz="2600" dirty="0" smtClean="0"/>
              <a:t>had </a:t>
            </a:r>
            <a:r>
              <a:rPr lang="en-US" sz="2600" dirty="0"/>
              <a:t>not been </a:t>
            </a:r>
            <a:r>
              <a:rPr lang="en-US" sz="2600" dirty="0" smtClean="0"/>
              <a:t>solved.  </a:t>
            </a:r>
            <a:endParaRPr lang="en-US" sz="2600"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1388" y="1700463"/>
            <a:ext cx="9131962" cy="5121691"/>
          </a:xfrm>
          <a:prstGeom prst="rect">
            <a:avLst/>
          </a:prstGeom>
        </p:spPr>
      </p:pic>
      <p:sp>
        <p:nvSpPr>
          <p:cNvPr id="6" name="Rectangle 5"/>
          <p:cNvSpPr/>
          <p:nvPr/>
        </p:nvSpPr>
        <p:spPr>
          <a:xfrm>
            <a:off x="9553076" y="3737806"/>
            <a:ext cx="2237869" cy="830997"/>
          </a:xfrm>
          <a:prstGeom prst="rect">
            <a:avLst/>
          </a:prstGeom>
        </p:spPr>
        <p:txBody>
          <a:bodyPr wrap="square">
            <a:spAutoFit/>
          </a:bodyPr>
          <a:lstStyle/>
          <a:p>
            <a:r>
              <a:rPr lang="en-US" sz="1200" dirty="0" smtClean="0"/>
              <a:t>Source: </a:t>
            </a:r>
            <a:br>
              <a:rPr lang="en-US" sz="1200" dirty="0" smtClean="0"/>
            </a:br>
            <a:r>
              <a:rPr lang="en-US" sz="1200" dirty="0" smtClean="0"/>
              <a:t>Goldman Sachs </a:t>
            </a:r>
            <a:br>
              <a:rPr lang="en-US" sz="1200" dirty="0" smtClean="0"/>
            </a:br>
            <a:r>
              <a:rPr lang="en-US" sz="1200" dirty="0" smtClean="0"/>
              <a:t>Global Investment Research, </a:t>
            </a:r>
            <a:br>
              <a:rPr lang="en-US" sz="1200" dirty="0" smtClean="0"/>
            </a:br>
            <a:r>
              <a:rPr lang="en-US" sz="1200" dirty="0" smtClean="0"/>
              <a:t>Jan. 16, 2019</a:t>
            </a:r>
          </a:p>
        </p:txBody>
      </p:sp>
      <p:sp>
        <p:nvSpPr>
          <p:cNvPr id="8" name="Title 1"/>
          <p:cNvSpPr txBox="1">
            <a:spLocks/>
          </p:cNvSpPr>
          <p:nvPr/>
        </p:nvSpPr>
        <p:spPr>
          <a:xfrm>
            <a:off x="930443" y="1147005"/>
            <a:ext cx="10363200" cy="9865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t"/>
            <a:r>
              <a:rPr lang="en-US" sz="2000" dirty="0" smtClean="0"/>
              <a:t>Figure 1: 10-year government bond yield spreads (relative to Germany) for selected EMU countries</a:t>
            </a:r>
            <a:endParaRPr lang="en-US" sz="2000" dirty="0"/>
          </a:p>
        </p:txBody>
      </p:sp>
      <p:cxnSp>
        <p:nvCxnSpPr>
          <p:cNvPr id="10" name="Straight Arrow Connector 9"/>
          <p:cNvCxnSpPr/>
          <p:nvPr/>
        </p:nvCxnSpPr>
        <p:spPr>
          <a:xfrm>
            <a:off x="1900989" y="4604084"/>
            <a:ext cx="946485" cy="1419727"/>
          </a:xfrm>
          <a:prstGeom prst="straightConnector1">
            <a:avLst/>
          </a:prstGeom>
          <a:ln w="762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12" name="Slide Number Placeholder 11"/>
          <p:cNvSpPr>
            <a:spLocks noGrp="1"/>
          </p:cNvSpPr>
          <p:nvPr>
            <p:ph type="sldNum" sz="quarter" idx="12"/>
          </p:nvPr>
        </p:nvSpPr>
        <p:spPr/>
        <p:txBody>
          <a:bodyPr/>
          <a:lstStyle/>
          <a:p>
            <a:fld id="{64A2D079-FEE3-478C-AD8A-F43B7E149D0C}" type="slidenum">
              <a:rPr lang="en-US" smtClean="0"/>
              <a:t>6</a:t>
            </a:fld>
            <a:endParaRPr lang="en-US"/>
          </a:p>
        </p:txBody>
      </p:sp>
    </p:spTree>
    <p:extLst>
      <p:ext uri="{BB962C8B-B14F-4D97-AF65-F5344CB8AC3E}">
        <p14:creationId xmlns:p14="http://schemas.microsoft.com/office/powerpoint/2010/main" val="2849284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latin typeface="+mn-lt"/>
              </a:rPr>
              <a:t>3. </a:t>
            </a:r>
            <a:r>
              <a:rPr lang="en-US" sz="3200" dirty="0" smtClean="0">
                <a:latin typeface="+mn-lt"/>
              </a:rPr>
              <a:t>The fiscal rules proved un-enforceable. </a:t>
            </a:r>
            <a:endParaRPr lang="en-US" sz="3000" dirty="0">
              <a:latin typeface="+mn-lt"/>
            </a:endParaRPr>
          </a:p>
        </p:txBody>
      </p:sp>
      <p:sp>
        <p:nvSpPr>
          <p:cNvPr id="3" name="Content Placeholder 2"/>
          <p:cNvSpPr>
            <a:spLocks noGrp="1"/>
          </p:cNvSpPr>
          <p:nvPr>
            <p:ph idx="1"/>
          </p:nvPr>
        </p:nvSpPr>
        <p:spPr>
          <a:xfrm>
            <a:off x="493776" y="1572126"/>
            <a:ext cx="11137391" cy="5139570"/>
          </a:xfrm>
        </p:spPr>
        <p:txBody>
          <a:bodyPr>
            <a:normAutofit/>
          </a:bodyPr>
          <a:lstStyle/>
          <a:p>
            <a:pPr lvl="0">
              <a:lnSpc>
                <a:spcPct val="120000"/>
              </a:lnSpc>
            </a:pPr>
            <a:r>
              <a:rPr lang="en-US" dirty="0" smtClean="0"/>
              <a:t>Virtually </a:t>
            </a:r>
            <a:r>
              <a:rPr lang="en-US" dirty="0"/>
              <a:t>all euro members soon violated the 3% deficit rule </a:t>
            </a:r>
            <a:endParaRPr lang="en-US" dirty="0" smtClean="0"/>
          </a:p>
          <a:p>
            <a:pPr lvl="1">
              <a:lnSpc>
                <a:spcPct val="120000"/>
              </a:lnSpc>
            </a:pPr>
            <a:r>
              <a:rPr lang="en-US" dirty="0" smtClean="0"/>
              <a:t>including </a:t>
            </a:r>
            <a:r>
              <a:rPr lang="en-US" dirty="0"/>
              <a:t>Germany.</a:t>
            </a:r>
            <a:endParaRPr lang="en-US" sz="900" dirty="0"/>
          </a:p>
          <a:p>
            <a:pPr>
              <a:lnSpc>
                <a:spcPct val="120000"/>
              </a:lnSpc>
            </a:pPr>
            <a:endParaRPr lang="en-US" sz="900" dirty="0"/>
          </a:p>
          <a:p>
            <a:pPr lvl="0">
              <a:lnSpc>
                <a:spcPct val="100000"/>
              </a:lnSpc>
              <a:spcBef>
                <a:spcPts val="600"/>
              </a:spcBef>
            </a:pPr>
            <a:r>
              <a:rPr lang="en-US" dirty="0" smtClean="0"/>
              <a:t>Governments repeatedly asserted that future fiscal targets would be met,</a:t>
            </a:r>
          </a:p>
          <a:p>
            <a:pPr marL="0" lvl="0" indent="0">
              <a:lnSpc>
                <a:spcPct val="100000"/>
              </a:lnSpc>
              <a:spcBef>
                <a:spcPts val="600"/>
              </a:spcBef>
              <a:buNone/>
            </a:pPr>
            <a:r>
              <a:rPr lang="en-US" dirty="0" smtClean="0"/>
              <a:t>   assertions that could only be maintained via over-optimistic forecasts. </a:t>
            </a:r>
          </a:p>
          <a:p>
            <a:pPr lvl="1">
              <a:lnSpc>
                <a:spcPct val="120000"/>
              </a:lnSpc>
            </a:pPr>
            <a:r>
              <a:rPr lang="en-US" dirty="0" smtClean="0"/>
              <a:t>Frankel &amp; </a:t>
            </a:r>
            <a:r>
              <a:rPr lang="en-US" dirty="0" err="1" smtClean="0"/>
              <a:t>Schreger</a:t>
            </a:r>
            <a:r>
              <a:rPr lang="en-US" dirty="0" smtClean="0"/>
              <a:t> (2013).</a:t>
            </a:r>
            <a:endParaRPr lang="en-US" sz="1600" dirty="0" smtClean="0"/>
          </a:p>
          <a:p>
            <a:pPr lvl="1">
              <a:lnSpc>
                <a:spcPct val="120000"/>
              </a:lnSpc>
            </a:pPr>
            <a:r>
              <a:rPr lang="en-US" dirty="0" smtClean="0"/>
              <a:t>Governments (1999-2008) </a:t>
            </a:r>
            <a:r>
              <a:rPr lang="en-US" dirty="0"/>
              <a:t>never </a:t>
            </a:r>
            <a:r>
              <a:rPr lang="en-US" dirty="0" smtClean="0"/>
              <a:t>forecast a </a:t>
            </a:r>
            <a:r>
              <a:rPr lang="en-US" dirty="0"/>
              <a:t>budget deficit </a:t>
            </a:r>
            <a:r>
              <a:rPr lang="en-US" dirty="0" smtClean="0"/>
              <a:t>&gt; 3% GDP, </a:t>
            </a:r>
          </a:p>
          <a:p>
            <a:pPr lvl="2">
              <a:lnSpc>
                <a:spcPct val="120000"/>
              </a:lnSpc>
            </a:pPr>
            <a:r>
              <a:rPr lang="en-US" dirty="0" smtClean="0"/>
              <a:t>even </a:t>
            </a:r>
            <a:r>
              <a:rPr lang="en-US" dirty="0"/>
              <a:t>though they </a:t>
            </a:r>
            <a:r>
              <a:rPr lang="en-US" dirty="0" smtClean="0"/>
              <a:t>had them, often </a:t>
            </a:r>
            <a:r>
              <a:rPr lang="en-US" dirty="0"/>
              <a:t>in successive </a:t>
            </a:r>
            <a:r>
              <a:rPr lang="en-US" dirty="0" smtClean="0"/>
              <a:t>years.</a:t>
            </a:r>
          </a:p>
          <a:p>
            <a:pPr lvl="2">
              <a:lnSpc>
                <a:spcPct val="120000"/>
              </a:lnSpc>
            </a:pPr>
            <a:r>
              <a:rPr lang="en-US" dirty="0" smtClean="0"/>
              <a:t>See Figure 2.</a:t>
            </a:r>
            <a:endParaRPr lang="en-US" sz="16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7</a:t>
            </a:fld>
            <a:endParaRPr lang="en-US"/>
          </a:p>
        </p:txBody>
      </p:sp>
    </p:spTree>
    <p:extLst>
      <p:ext uri="{BB962C8B-B14F-4D97-AF65-F5344CB8AC3E}">
        <p14:creationId xmlns:p14="http://schemas.microsoft.com/office/powerpoint/2010/main" val="454706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fld id="{3A264D0E-D18F-490E-BE64-5A284D0B7EEF}" type="slidenum">
              <a:rPr lang="en-US" altLang="en-US" sz="1200">
                <a:solidFill>
                  <a:srgbClr val="898989"/>
                </a:solidFill>
              </a:rPr>
              <a:pPr eaLnBrk="1" hangingPunct="1">
                <a:spcBef>
                  <a:spcPct val="0"/>
                </a:spcBef>
                <a:buFontTx/>
                <a:buNone/>
              </a:pPr>
              <a:t>8</a:t>
            </a:fld>
            <a:endParaRPr lang="en-US" altLang="en-US" sz="1200">
              <a:solidFill>
                <a:srgbClr val="898989"/>
              </a:solidFill>
            </a:endParaRPr>
          </a:p>
        </p:txBody>
      </p:sp>
      <p:sp>
        <p:nvSpPr>
          <p:cNvPr id="6" name="Rectangle 5"/>
          <p:cNvSpPr/>
          <p:nvPr/>
        </p:nvSpPr>
        <p:spPr>
          <a:xfrm>
            <a:off x="2234521" y="1527629"/>
            <a:ext cx="2903537" cy="5156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9" name="Rectangle 8"/>
          <p:cNvSpPr/>
          <p:nvPr/>
        </p:nvSpPr>
        <p:spPr>
          <a:xfrm>
            <a:off x="1981200" y="1371600"/>
            <a:ext cx="2743200" cy="5162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3" name="Oval 12"/>
          <p:cNvSpPr/>
          <p:nvPr/>
        </p:nvSpPr>
        <p:spPr>
          <a:xfrm>
            <a:off x="3225800" y="2568576"/>
            <a:ext cx="304800" cy="1000125"/>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4" name="Oval 13"/>
          <p:cNvSpPr/>
          <p:nvPr/>
        </p:nvSpPr>
        <p:spPr>
          <a:xfrm>
            <a:off x="5867400" y="2809876"/>
            <a:ext cx="304800" cy="1000125"/>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5" name="Rectangle 14"/>
          <p:cNvSpPr/>
          <p:nvPr/>
        </p:nvSpPr>
        <p:spPr>
          <a:xfrm>
            <a:off x="1676400" y="1409700"/>
            <a:ext cx="2743200" cy="5162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dirty="0">
              <a:solidFill>
                <a:srgbClr val="FFFFFF"/>
              </a:solidFill>
              <a:cs typeface="Arial" charset="0"/>
            </a:endParaRPr>
          </a:p>
        </p:txBody>
      </p:sp>
      <p:sp>
        <p:nvSpPr>
          <p:cNvPr id="24" name="Oval 23"/>
          <p:cNvSpPr/>
          <p:nvPr/>
        </p:nvSpPr>
        <p:spPr>
          <a:xfrm>
            <a:off x="5904780" y="3571876"/>
            <a:ext cx="304800" cy="1000125"/>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a:solidFill>
                <a:srgbClr val="FFFFFF"/>
              </a:solidFill>
              <a:cs typeface="Arial" charset="0"/>
            </a:endParaRPr>
          </a:p>
        </p:txBody>
      </p:sp>
      <p:sp>
        <p:nvSpPr>
          <p:cNvPr id="17" name="Rectangle 16"/>
          <p:cNvSpPr/>
          <p:nvPr/>
        </p:nvSpPr>
        <p:spPr>
          <a:xfrm>
            <a:off x="1600200" y="237810"/>
            <a:ext cx="8991600" cy="1667191"/>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en-US" sz="2400" dirty="0">
              <a:solidFill>
                <a:schemeClr val="tx1"/>
              </a:solidFill>
              <a:cs typeface="Arial" charset="0"/>
            </a:endParaRPr>
          </a:p>
          <a:p>
            <a:pPr algn="ctr">
              <a:defRPr/>
            </a:pPr>
            <a:r>
              <a:rPr lang="en-US" altLang="en-US" sz="2400" dirty="0">
                <a:solidFill>
                  <a:schemeClr val="tx1"/>
                </a:solidFill>
                <a:cs typeface="Arial" charset="0"/>
              </a:rPr>
              <a:t>Fig. </a:t>
            </a:r>
            <a:r>
              <a:rPr lang="en-US" altLang="en-US" sz="2400" dirty="0" smtClean="0">
                <a:solidFill>
                  <a:schemeClr val="tx1"/>
                </a:solidFill>
                <a:cs typeface="Arial" charset="0"/>
              </a:rPr>
              <a:t>2 </a:t>
            </a:r>
            <a:r>
              <a:rPr lang="en-US" altLang="en-US" sz="2400" dirty="0">
                <a:solidFill>
                  <a:schemeClr val="tx1"/>
                </a:solidFill>
                <a:cs typeface="Arial" charset="0"/>
              </a:rPr>
              <a:t>-- In the euro countries which are subject to SGP rules, </a:t>
            </a:r>
            <a:br>
              <a:rPr lang="en-US" altLang="en-US" sz="2400" dirty="0">
                <a:solidFill>
                  <a:schemeClr val="tx1"/>
                </a:solidFill>
                <a:cs typeface="Arial" charset="0"/>
              </a:rPr>
            </a:br>
            <a:r>
              <a:rPr lang="en-US" altLang="en-US" sz="2400" dirty="0">
                <a:solidFill>
                  <a:schemeClr val="tx1"/>
                </a:solidFill>
                <a:cs typeface="Arial" charset="0"/>
              </a:rPr>
              <a:t>the optimism bias was reflected in the practice of never officially forecasting next year’s budget deficit &gt; 3% of GDP,</a:t>
            </a:r>
            <a:br>
              <a:rPr lang="en-US" altLang="en-US" sz="2400" dirty="0">
                <a:solidFill>
                  <a:schemeClr val="tx1"/>
                </a:solidFill>
                <a:cs typeface="Arial" charset="0"/>
              </a:rPr>
            </a:br>
            <a:r>
              <a:rPr lang="en-US" altLang="en-US" sz="2400" dirty="0">
                <a:solidFill>
                  <a:schemeClr val="tx1"/>
                </a:solidFill>
                <a:cs typeface="Arial" charset="0"/>
              </a:rPr>
              <a:t>even though such deficits </a:t>
            </a:r>
            <a:r>
              <a:rPr lang="en-US" altLang="en-US" sz="2400" dirty="0" smtClean="0">
                <a:solidFill>
                  <a:schemeClr val="tx1"/>
                </a:solidFill>
                <a:cs typeface="Arial" charset="0"/>
              </a:rPr>
              <a:t>recurred.</a:t>
            </a:r>
            <a:endParaRPr lang="en-US" altLang="en-US" sz="2600" dirty="0">
              <a:solidFill>
                <a:schemeClr val="tx1"/>
              </a:solidFill>
              <a:cs typeface="Arial" charset="0"/>
            </a:endParaRPr>
          </a:p>
          <a:p>
            <a:pPr algn="ctr">
              <a:defRPr/>
            </a:pPr>
            <a:endParaRPr lang="en-US" altLang="en-US" sz="2600" dirty="0">
              <a:solidFill>
                <a:schemeClr val="tx1"/>
              </a:solidFill>
              <a:cs typeface="Arial" charset="0"/>
            </a:endParaRPr>
          </a:p>
        </p:txBody>
      </p:sp>
      <p:pic>
        <p:nvPicPr>
          <p:cNvPr id="20" name="Picture 19"/>
          <p:cNvPicPr/>
          <p:nvPr/>
        </p:nvPicPr>
        <p:blipFill rotWithShape="1">
          <a:blip r:embed="rId2">
            <a:extLst>
              <a:ext uri="{28A0092B-C50C-407E-A947-70E740481C1C}">
                <a14:useLocalDpi xmlns:a14="http://schemas.microsoft.com/office/drawing/2010/main" val="0"/>
              </a:ext>
            </a:extLst>
          </a:blip>
          <a:srcRect t="-2" b="44342"/>
          <a:stretch/>
        </p:blipFill>
        <p:spPr bwMode="auto">
          <a:xfrm>
            <a:off x="1905000" y="2133600"/>
            <a:ext cx="8229600" cy="4038600"/>
          </a:xfrm>
          <a:prstGeom prst="rect">
            <a:avLst/>
          </a:prstGeom>
          <a:noFill/>
          <a:ln w="9525" cap="flat" cmpd="sng" algn="ctr">
            <a:solidFill>
              <a:sysClr val="window" lastClr="FFFFFF"/>
            </a:solidFill>
            <a:prstDash val="solid"/>
            <a:miter lim="800000"/>
            <a:headEnd type="none" w="med" len="med"/>
            <a:tailEnd type="none" w="med" len="med"/>
          </a:ln>
          <a:extLst>
            <a:ext uri="{53640926-AAD7-44D8-BBD7-CCE9431645EC}">
              <a14:shadowObscured xmlns:a14="http://schemas.microsoft.com/office/drawing/2010/main"/>
            </a:ext>
          </a:extLst>
        </p:spPr>
      </p:pic>
      <p:sp>
        <p:nvSpPr>
          <p:cNvPr id="21" name="TextBox 4"/>
          <p:cNvSpPr txBox="1">
            <a:spLocks noChangeArrowheads="1"/>
          </p:cNvSpPr>
          <p:nvPr/>
        </p:nvSpPr>
        <p:spPr bwMode="auto">
          <a:xfrm>
            <a:off x="1524000" y="6079292"/>
            <a:ext cx="9067800" cy="646331"/>
          </a:xfrm>
          <a:prstGeom prst="rect">
            <a:avLst/>
          </a:prstGeom>
          <a:solidFill>
            <a:schemeClr val="bg1"/>
          </a:solidFill>
          <a:ln>
            <a:noFill/>
          </a:ln>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sz="400" dirty="0"/>
              <a:t>     </a:t>
            </a:r>
            <a:br>
              <a:rPr lang="en-US" sz="400" dirty="0"/>
            </a:br>
            <a:r>
              <a:rPr lang="en-US" sz="400" dirty="0"/>
              <a:t>   </a:t>
            </a:r>
            <a:r>
              <a:rPr lang="en-US" sz="1600" dirty="0"/>
              <a:t>Source: Frankel &amp; Schreger, 2016, </a:t>
            </a:r>
            <a:r>
              <a:rPr lang="en-US" sz="1600" dirty="0" smtClean="0"/>
              <a:t/>
            </a:r>
            <a:br>
              <a:rPr lang="en-US" sz="1600" dirty="0" smtClean="0"/>
            </a:br>
            <a:r>
              <a:rPr lang="en-US" sz="1600" dirty="0" smtClean="0"/>
              <a:t>"</a:t>
            </a:r>
            <a:r>
              <a:rPr lang="en-US" sz="1600" dirty="0"/>
              <a:t>Bias in Official Fiscal Forecasts: Can Private Forecasts Help?“ NBER WP 22349.</a:t>
            </a:r>
          </a:p>
        </p:txBody>
      </p:sp>
      <p:sp>
        <p:nvSpPr>
          <p:cNvPr id="27" name="TextBox 26"/>
          <p:cNvSpPr txBox="1"/>
          <p:nvPr/>
        </p:nvSpPr>
        <p:spPr>
          <a:xfrm>
            <a:off x="1524001" y="1810660"/>
            <a:ext cx="9143999" cy="1384995"/>
          </a:xfrm>
          <a:prstGeom prst="rect">
            <a:avLst/>
          </a:prstGeom>
          <a:solidFill>
            <a:schemeClr val="bg1"/>
          </a:solidFill>
        </p:spPr>
        <p:txBody>
          <a:bodyPr wrap="square" rtlCol="0">
            <a:spAutoFit/>
          </a:bodyPr>
          <a:lstStyle/>
          <a:p>
            <a:pPr algn="ctr"/>
            <a:endParaRPr lang="en-US" sz="2000" dirty="0"/>
          </a:p>
          <a:p>
            <a:pPr algn="ctr"/>
            <a:r>
              <a:rPr lang="en-US" sz="2000" dirty="0"/>
              <a:t>Forecasts of budget balances and actual realizations, as % of GDP,</a:t>
            </a:r>
          </a:p>
          <a:p>
            <a:pPr algn="ctr"/>
            <a:r>
              <a:rPr lang="en-US" sz="2000" dirty="0"/>
              <a:t>among euro-area countries, pre-2008</a:t>
            </a:r>
            <a:endParaRPr lang="en-US" sz="800" dirty="0"/>
          </a:p>
          <a:p>
            <a:pPr algn="ctr"/>
            <a:endParaRPr lang="en-US" sz="800" dirty="0"/>
          </a:p>
          <a:p>
            <a:pPr algn="ctr"/>
            <a:endParaRPr lang="en-US" sz="800" dirty="0"/>
          </a:p>
          <a:p>
            <a:pPr algn="ctr"/>
            <a:endParaRPr lang="en-US" sz="800" dirty="0"/>
          </a:p>
        </p:txBody>
      </p:sp>
      <p:sp>
        <p:nvSpPr>
          <p:cNvPr id="28" name="TextBox 27"/>
          <p:cNvSpPr txBox="1"/>
          <p:nvPr/>
        </p:nvSpPr>
        <p:spPr>
          <a:xfrm>
            <a:off x="5196114" y="2930659"/>
            <a:ext cx="2016962" cy="276999"/>
          </a:xfrm>
          <a:prstGeom prst="rect">
            <a:avLst/>
          </a:prstGeom>
          <a:solidFill>
            <a:schemeClr val="bg1"/>
          </a:solidFill>
        </p:spPr>
        <p:txBody>
          <a:bodyPr wrap="none" rtlCol="0">
            <a:spAutoFit/>
          </a:bodyPr>
          <a:lstStyle/>
          <a:p>
            <a:r>
              <a:rPr lang="en-US" sz="1200" dirty="0"/>
              <a:t>Official government forecasts</a:t>
            </a:r>
          </a:p>
        </p:txBody>
      </p:sp>
      <p:sp>
        <p:nvSpPr>
          <p:cNvPr id="29" name="TextBox 28"/>
          <p:cNvSpPr txBox="1"/>
          <p:nvPr/>
        </p:nvSpPr>
        <p:spPr>
          <a:xfrm>
            <a:off x="2057400" y="2931886"/>
            <a:ext cx="2677784" cy="276999"/>
          </a:xfrm>
          <a:prstGeom prst="rect">
            <a:avLst/>
          </a:prstGeom>
          <a:solidFill>
            <a:schemeClr val="bg1"/>
          </a:solidFill>
        </p:spPr>
        <p:txBody>
          <a:bodyPr wrap="none" rtlCol="0">
            <a:spAutoFit/>
          </a:bodyPr>
          <a:lstStyle/>
          <a:p>
            <a:r>
              <a:rPr lang="en-US" sz="1200" dirty="0"/>
              <a:t>Private forecasts (</a:t>
            </a:r>
            <a:r>
              <a:rPr lang="en-US" sz="1200" i="1" dirty="0"/>
              <a:t>Consensus Economics</a:t>
            </a:r>
            <a:r>
              <a:rPr lang="en-US" sz="1200" dirty="0"/>
              <a:t>)</a:t>
            </a:r>
          </a:p>
        </p:txBody>
      </p:sp>
      <p:sp>
        <p:nvSpPr>
          <p:cNvPr id="30" name="TextBox 29"/>
          <p:cNvSpPr txBox="1"/>
          <p:nvPr/>
        </p:nvSpPr>
        <p:spPr>
          <a:xfrm>
            <a:off x="7823852" y="2970378"/>
            <a:ext cx="2158348" cy="276999"/>
          </a:xfrm>
          <a:prstGeom prst="rect">
            <a:avLst/>
          </a:prstGeom>
          <a:solidFill>
            <a:schemeClr val="bg1"/>
          </a:solidFill>
        </p:spPr>
        <p:txBody>
          <a:bodyPr wrap="none" rtlCol="0">
            <a:spAutoFit/>
          </a:bodyPr>
          <a:lstStyle/>
          <a:p>
            <a:r>
              <a:rPr lang="en-US" sz="1200" dirty="0"/>
              <a:t>Actual realized budget balances</a:t>
            </a:r>
          </a:p>
        </p:txBody>
      </p:sp>
      <p:sp>
        <p:nvSpPr>
          <p:cNvPr id="2" name="Rounded Rectangle 1"/>
          <p:cNvSpPr/>
          <p:nvPr/>
        </p:nvSpPr>
        <p:spPr>
          <a:xfrm>
            <a:off x="5852032" y="4038600"/>
            <a:ext cx="228600" cy="144780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noFill/>
            </a:endParaRPr>
          </a:p>
        </p:txBody>
      </p:sp>
    </p:spTree>
    <p:extLst>
      <p:ext uri="{BB962C8B-B14F-4D97-AF65-F5344CB8AC3E}">
        <p14:creationId xmlns:p14="http://schemas.microsoft.com/office/powerpoint/2010/main" val="86352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592" y="365125"/>
            <a:ext cx="9439656" cy="1325563"/>
          </a:xfrm>
        </p:spPr>
        <p:txBody>
          <a:bodyPr>
            <a:normAutofit/>
          </a:bodyPr>
          <a:lstStyle/>
          <a:p>
            <a:r>
              <a:rPr lang="en-US" sz="3200" dirty="0" smtClean="0">
                <a:latin typeface="+mn-lt"/>
              </a:rPr>
              <a:t>In some areas, the leaders really did score “own goals.”</a:t>
            </a:r>
            <a:endParaRPr lang="en-US" sz="3200" dirty="0">
              <a:latin typeface="+mn-lt"/>
            </a:endParaRPr>
          </a:p>
        </p:txBody>
      </p:sp>
      <p:sp>
        <p:nvSpPr>
          <p:cNvPr id="3" name="Content Placeholder 2"/>
          <p:cNvSpPr>
            <a:spLocks noGrp="1"/>
          </p:cNvSpPr>
          <p:nvPr>
            <p:ph idx="1"/>
          </p:nvPr>
        </p:nvSpPr>
        <p:spPr>
          <a:xfrm>
            <a:off x="685800" y="1597024"/>
            <a:ext cx="11137392" cy="5032376"/>
          </a:xfrm>
        </p:spPr>
        <p:txBody>
          <a:bodyPr>
            <a:normAutofit/>
          </a:bodyPr>
          <a:lstStyle/>
          <a:p>
            <a:pPr marL="0" indent="0">
              <a:buNone/>
            </a:pPr>
            <a:r>
              <a:rPr lang="en-US" sz="3200" dirty="0" smtClean="0"/>
              <a:t>4. Despite </a:t>
            </a:r>
            <a:r>
              <a:rPr lang="en-US" sz="3200" dirty="0"/>
              <a:t>the global recession, the ECB mistakenly raised interest rates in July 2008 and again, twice, in 2011. </a:t>
            </a:r>
            <a:r>
              <a:rPr lang="en-US" sz="2400" dirty="0"/>
              <a:t/>
            </a:r>
            <a:br>
              <a:rPr lang="en-US" sz="2400" dirty="0"/>
            </a:br>
            <a:endParaRPr lang="en-US" sz="2400" dirty="0"/>
          </a:p>
          <a:p>
            <a:pPr marL="0" lvl="0" indent="0">
              <a:buNone/>
            </a:pPr>
            <a:r>
              <a:rPr lang="en-US" sz="3200" dirty="0" smtClean="0"/>
              <a:t>5. The </a:t>
            </a:r>
            <a:r>
              <a:rPr lang="en-US" sz="3200" dirty="0"/>
              <a:t>Greek </a:t>
            </a:r>
            <a:r>
              <a:rPr lang="en-US" sz="3200" dirty="0" smtClean="0"/>
              <a:t>crisis (early 2010), </a:t>
            </a:r>
            <a:r>
              <a:rPr lang="en-US" sz="3200" dirty="0"/>
              <a:t>was not handled well.</a:t>
            </a:r>
          </a:p>
          <a:p>
            <a:pPr lvl="1">
              <a:lnSpc>
                <a:spcPct val="100000"/>
              </a:lnSpc>
            </a:pPr>
            <a:r>
              <a:rPr lang="en-US" sz="2600" dirty="0" smtClean="0"/>
              <a:t>The troika (ECB, EU Commission &amp; IMF) might </a:t>
            </a:r>
            <a:br>
              <a:rPr lang="en-US" sz="2600" dirty="0" smtClean="0"/>
            </a:br>
            <a:r>
              <a:rPr lang="en-US" sz="2600" dirty="0" smtClean="0"/>
              <a:t>have contained the forest fire.  Instead it spread. </a:t>
            </a:r>
          </a:p>
          <a:p>
            <a:pPr lvl="1">
              <a:lnSpc>
                <a:spcPct val="100000"/>
              </a:lnSpc>
            </a:pPr>
            <a:r>
              <a:rPr lang="en-US" sz="2600" dirty="0" smtClean="0"/>
              <a:t>Mistake </a:t>
            </a:r>
            <a:r>
              <a:rPr lang="en-US" sz="2600" dirty="0"/>
              <a:t>#1: Failure of European leaders to send Greece to the IMF promptly. </a:t>
            </a:r>
            <a:endParaRPr lang="en-US" sz="2600" dirty="0" smtClean="0"/>
          </a:p>
          <a:p>
            <a:pPr lvl="2">
              <a:lnSpc>
                <a:spcPct val="100000"/>
              </a:lnSpc>
            </a:pPr>
            <a:r>
              <a:rPr lang="en-US" dirty="0" smtClean="0"/>
              <a:t>They </a:t>
            </a:r>
            <a:r>
              <a:rPr lang="en-US" dirty="0"/>
              <a:t>thought that the history of EM crises could not apply to a euro member.</a:t>
            </a:r>
            <a:endParaRPr lang="en-US" sz="1400" dirty="0"/>
          </a:p>
          <a:p>
            <a:pPr lvl="1">
              <a:lnSpc>
                <a:spcPct val="100000"/>
              </a:lnSpc>
            </a:pPr>
            <a:r>
              <a:rPr lang="en-US" sz="2600" dirty="0"/>
              <a:t>Mistake #2: Refusal to </a:t>
            </a:r>
            <a:r>
              <a:rPr lang="en-US" sz="2600" dirty="0" smtClean="0"/>
              <a:t>write down </a:t>
            </a:r>
            <a:r>
              <a:rPr lang="en-US" sz="2600" dirty="0"/>
              <a:t>Greek debt in 2010, </a:t>
            </a:r>
            <a:r>
              <a:rPr lang="en-US" sz="2600" dirty="0" smtClean="0"/>
              <a:t/>
            </a:r>
            <a:br>
              <a:rPr lang="en-US" sz="2600" dirty="0" smtClean="0"/>
            </a:br>
            <a:r>
              <a:rPr lang="en-US" dirty="0" smtClean="0"/>
              <a:t>despite </a:t>
            </a:r>
            <a:r>
              <a:rPr lang="en-US" dirty="0"/>
              <a:t>Debt Sustainability Analysis </a:t>
            </a:r>
            <a:r>
              <a:rPr lang="en-US" dirty="0" smtClean="0"/>
              <a:t>showing debt/GDP </a:t>
            </a:r>
            <a:r>
              <a:rPr lang="en-US" dirty="0"/>
              <a:t>path to be explosive </a:t>
            </a:r>
            <a:endParaRPr lang="en-US" dirty="0" smtClean="0"/>
          </a:p>
          <a:p>
            <a:pPr lvl="2">
              <a:lnSpc>
                <a:spcPct val="100000"/>
              </a:lnSpc>
            </a:pPr>
            <a:r>
              <a:rPr lang="en-US" dirty="0" smtClean="0"/>
              <a:t>even </a:t>
            </a:r>
            <a:r>
              <a:rPr lang="en-US" dirty="0"/>
              <a:t>with stringent fiscal austerity.</a:t>
            </a:r>
            <a:endParaRPr lang="en-US" sz="1400" dirty="0"/>
          </a:p>
          <a:p>
            <a:endParaRPr lang="en-US" dirty="0"/>
          </a:p>
        </p:txBody>
      </p:sp>
      <p:sp>
        <p:nvSpPr>
          <p:cNvPr id="4" name="Slide Number Placeholder 3"/>
          <p:cNvSpPr>
            <a:spLocks noGrp="1"/>
          </p:cNvSpPr>
          <p:nvPr>
            <p:ph type="sldNum" sz="quarter" idx="12"/>
          </p:nvPr>
        </p:nvSpPr>
        <p:spPr/>
        <p:txBody>
          <a:bodyPr/>
          <a:lstStyle/>
          <a:p>
            <a:fld id="{64A2D079-FEE3-478C-AD8A-F43B7E149D0C}" type="slidenum">
              <a:rPr lang="en-US" smtClean="0"/>
              <a:t>9</a:t>
            </a:fld>
            <a:endParaRPr lang="en-US"/>
          </a:p>
        </p:txBody>
      </p:sp>
    </p:spTree>
    <p:extLst>
      <p:ext uri="{BB962C8B-B14F-4D97-AF65-F5344CB8AC3E}">
        <p14:creationId xmlns:p14="http://schemas.microsoft.com/office/powerpoint/2010/main" val="3094697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647</Words>
  <Application>Microsoft Office PowerPoint</Application>
  <PresentationFormat>Custom</PresentationFormat>
  <Paragraphs>110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“Successes and failures of the euro: The first 20 years”  Prof. Jeffrey Frankel,  Harvard Kennedy School</vt:lpstr>
      <vt:lpstr>Views differed on the two sides of the Atlantic concerning the prospects for success of the euro.</vt:lpstr>
      <vt:lpstr>Europe: We are going ahead anyway.</vt:lpstr>
      <vt:lpstr>Successes (four)</vt:lpstr>
      <vt:lpstr>Failures (six)</vt:lpstr>
      <vt:lpstr>PowerPoint Presentation</vt:lpstr>
      <vt:lpstr>3. The fiscal rules proved un-enforceable. </vt:lpstr>
      <vt:lpstr>PowerPoint Presentation</vt:lpstr>
      <vt:lpstr>In some areas, the leaders really did score “own goals.”</vt:lpstr>
      <vt:lpstr> 6. The emphasis on austerity was mistaken, applied especially to Greece but to other countries as well.</vt:lpstr>
      <vt:lpstr>Fig. 3 -- The bigger the fiscal contraction, the bigger the GDP loss relative to what had been officially forecast,  in the EU 2010-11. =&gt; True multipliers &gt; than multipliers that IMF had been using.</vt:lpstr>
      <vt:lpstr>As a result, fiscal austerity did not achieve its financial goal  of putting Greece &amp; others onto sustainable debt paths,</vt:lpstr>
      <vt:lpstr>Fig. 4: With austerity, debt/GDP ratios continued to rise sharply:  Declining GDP outweighed progress on reduction of budget deficits.</vt:lpstr>
      <vt:lpstr>PowerPoint Presentation</vt:lpstr>
      <vt:lpstr>I will end with three observations on the “plus” side:</vt:lpstr>
      <vt:lpstr>On the plus side:</vt:lpstr>
    </vt:vector>
  </TitlesOfParts>
  <Company>HKS Information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“Successes and failures of the euro: The first 20 years” Prof. Jeffrey Frankel,  Harvard Kennedy School</dc:title>
  <dc:creator>Frankel, Jeffrey A.</dc:creator>
  <cp:lastModifiedBy>Dell</cp:lastModifiedBy>
  <cp:revision>125</cp:revision>
  <dcterms:created xsi:type="dcterms:W3CDTF">2019-01-16T22:22:03Z</dcterms:created>
  <dcterms:modified xsi:type="dcterms:W3CDTF">2019-01-17T15:37:52Z</dcterms:modified>
</cp:coreProperties>
</file>