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1" r:id="rId4"/>
    <p:sldId id="260" r:id="rId5"/>
    <p:sldId id="269" r:id="rId6"/>
    <p:sldId id="270" r:id="rId7"/>
    <p:sldId id="271" r:id="rId8"/>
    <p:sldId id="274" r:id="rId9"/>
    <p:sldId id="275" r:id="rId10"/>
    <p:sldId id="265" r:id="rId11"/>
    <p:sldId id="276" r:id="rId12"/>
    <p:sldId id="266" r:id="rId13"/>
    <p:sldId id="272" r:id="rId14"/>
    <p:sldId id="273" r:id="rId15"/>
    <p:sldId id="262" r:id="rId16"/>
    <p:sldId id="264" r:id="rId17"/>
    <p:sldId id="278" r:id="rId18"/>
    <p:sldId id="277" r:id="rId19"/>
    <p:sldId id="267" r:id="rId20"/>
    <p:sldId id="26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8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D7B394-E073-4E59-81DB-043B6263E67C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7E73B8-353B-414A-A0B9-3C2622115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6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95AD-5B97-47BD-ABA4-214A8C86A43B}" type="datetimeFigureOut">
              <a:rPr lang="en-US" smtClean="0"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3155-B6B8-4B01-97E6-BF8D04525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6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A61F-DFBB-4E7C-ADDF-E7E7DBFB536E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3C2A-67AA-454F-936E-BEC1B762CB4D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DB52-5481-4003-A436-56C169CB81C7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7E06-5879-41DE-9458-627BC3C2DB38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70D8-3510-41A1-861E-7DC47A754D0A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966D-2DB6-4907-981B-2073E6C8855F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0E94-7037-471E-8BC3-536B3F8E9B26}" type="datetime1">
              <a:rPr lang="en-US" smtClean="0"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518D-8C2A-44A6-9A0F-0F52EFE56BE4}" type="datetime1">
              <a:rPr lang="en-US" smtClean="0"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5AE76-CAC9-498F-9A38-6AEC0081D788}" type="datetime1">
              <a:rPr lang="en-US" smtClean="0"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4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A5E-CAFA-4394-9B17-4D5946AEDBA8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7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466C-D56C-45F4-A679-8A3758E1D747}" type="datetime1">
              <a:rPr lang="en-US" smtClean="0"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0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799D3-48FC-4AC5-8486-73841A83D572}" type="datetime1">
              <a:rPr lang="en-US" smtClean="0"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77272-7F0D-4D88-A49C-E33188C2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458200" cy="3733800"/>
          </a:xfrm>
        </p:spPr>
        <p:txBody>
          <a:bodyPr>
            <a:normAutofit fontScale="55000" lnSpcReduction="20000"/>
          </a:bodyPr>
          <a:lstStyle/>
          <a:p>
            <a:r>
              <a:rPr lang="en-US" sz="6500" b="1" dirty="0" smtClean="0"/>
              <a:t>Jeffrey Frankel</a:t>
            </a:r>
          </a:p>
          <a:p>
            <a:r>
              <a:rPr lang="en-US" sz="4400" b="1" dirty="0" smtClean="0"/>
              <a:t>Harpel Professor of Capital Formation and Growth</a:t>
            </a:r>
            <a:br>
              <a:rPr lang="en-US" sz="4400" b="1" dirty="0" smtClean="0"/>
            </a:br>
            <a:r>
              <a:rPr lang="en-US" sz="4400" b="1" dirty="0" smtClean="0"/>
              <a:t>Harvard University</a:t>
            </a:r>
            <a:r>
              <a:rPr lang="en-US" sz="5700" b="1" dirty="0" smtClean="0"/>
              <a:t/>
            </a:r>
            <a:br>
              <a:rPr lang="en-US" sz="57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sz="5700" b="1" dirty="0" smtClean="0"/>
          </a:p>
          <a:p>
            <a:r>
              <a:rPr lang="en-US" sz="4700" b="1" dirty="0" smtClean="0"/>
              <a:t>Bipartisan </a:t>
            </a:r>
            <a:r>
              <a:rPr lang="en-US" sz="4700" b="1" dirty="0"/>
              <a:t>Program for </a:t>
            </a:r>
            <a:r>
              <a:rPr lang="en-US" sz="4700" b="1" dirty="0" smtClean="0"/>
              <a:t>Newly </a:t>
            </a:r>
            <a:r>
              <a:rPr lang="en-US" sz="4700" b="1" dirty="0"/>
              <a:t>Elected Members of </a:t>
            </a:r>
            <a:r>
              <a:rPr lang="en-US" sz="4700" b="1" dirty="0" smtClean="0"/>
              <a:t>Congress</a:t>
            </a:r>
          </a:p>
          <a:p>
            <a:r>
              <a:rPr lang="en-US" sz="4100" b="1" dirty="0" smtClean="0"/>
              <a:t> </a:t>
            </a:r>
          </a:p>
          <a:p>
            <a:endParaRPr lang="en-US" sz="4100" b="1" dirty="0"/>
          </a:p>
          <a:p>
            <a:r>
              <a:rPr lang="en-US" sz="4100" b="1" dirty="0" smtClean="0"/>
              <a:t>December 7, 2016</a:t>
            </a:r>
            <a:endParaRPr lang="en-US" sz="4100" dirty="0"/>
          </a:p>
          <a:p>
            <a:endParaRPr lang="en-US" dirty="0"/>
          </a:p>
        </p:txBody>
      </p:sp>
      <p:pic>
        <p:nvPicPr>
          <p:cNvPr id="4098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05" y="5029200"/>
            <a:ext cx="2991195" cy="4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886200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Eight policies to promote </a:t>
            </a:r>
            <a:br>
              <a:rPr lang="en-US" sz="4000" dirty="0" smtClean="0"/>
            </a:br>
            <a:r>
              <a:rPr lang="en-US" sz="4000" i="1" dirty="0" smtClean="0"/>
              <a:t>An Economy That Works for All Americans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839200" cy="4953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/>
              <a:t>Raise infrastructure spending.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3400" dirty="0" smtClean="0"/>
              <a:t>Move toward universal </a:t>
            </a:r>
            <a:r>
              <a:rPr lang="en-US" sz="3400" dirty="0"/>
              <a:t>pre-school education</a:t>
            </a:r>
            <a:r>
              <a:rPr lang="en-US" sz="340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pPr lvl="0"/>
            <a:r>
              <a:rPr lang="en-US" sz="3400" dirty="0" smtClean="0"/>
              <a:t>Continue to raise the number of Americans with health insurance.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Address </a:t>
            </a:r>
            <a:r>
              <a:rPr lang="en-US" sz="3400" dirty="0"/>
              <a:t>the long-term rise in household </a:t>
            </a:r>
            <a:r>
              <a:rPr lang="en-US" sz="3400" dirty="0" smtClean="0"/>
              <a:t>debt.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  <a:p>
            <a:r>
              <a:rPr lang="en-US" sz="3400" dirty="0"/>
              <a:t>R</a:t>
            </a:r>
            <a:r>
              <a:rPr lang="en-US" sz="3400" dirty="0" smtClean="0"/>
              <a:t>eform tax system </a:t>
            </a:r>
            <a:r>
              <a:rPr lang="en-US" sz="2600" dirty="0" smtClean="0"/>
              <a:t>(revenue-neutral: lower rates, but cut distorting deductions)</a:t>
            </a:r>
          </a:p>
          <a:p>
            <a:pPr lvl="2"/>
            <a:r>
              <a:rPr lang="en-US" dirty="0" smtClean="0"/>
              <a:t>Reform corporate income tax</a:t>
            </a:r>
          </a:p>
          <a:p>
            <a:pPr lvl="2"/>
            <a:r>
              <a:rPr lang="en-US" dirty="0" smtClean="0"/>
              <a:t>Reform personal income tax.</a:t>
            </a:r>
          </a:p>
          <a:p>
            <a:pPr lvl="2"/>
            <a:r>
              <a:rPr lang="en-US" dirty="0" smtClean="0"/>
              <a:t>Expand EITC and/or wage insurance.</a:t>
            </a:r>
          </a:p>
          <a:p>
            <a:pPr lvl="2"/>
            <a:r>
              <a:rPr lang="en-US" dirty="0" smtClean="0"/>
              <a:t>Abolish the carried interest deduction.</a:t>
            </a:r>
          </a:p>
          <a:p>
            <a:pPr lvl="2"/>
            <a:r>
              <a:rPr lang="en-US" dirty="0" smtClean="0"/>
              <a:t>Don’t eliminate the estate tax.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Allow fracking </a:t>
            </a:r>
            <a:r>
              <a:rPr lang="en-US" sz="2400" dirty="0" smtClean="0"/>
              <a:t>(but with careful regulation).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pPr lvl="0"/>
            <a:r>
              <a:rPr lang="en-US" sz="3400" dirty="0" smtClean="0"/>
              <a:t>Keep </a:t>
            </a:r>
            <a:r>
              <a:rPr lang="en-US" sz="3400" dirty="0"/>
              <a:t>US global economic </a:t>
            </a:r>
            <a:r>
              <a:rPr lang="en-US" sz="3400" dirty="0" smtClean="0"/>
              <a:t>leadership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ncluding abiding by trade agreements.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An Economy That Works </a:t>
            </a:r>
            <a:br>
              <a:rPr lang="en-US" b="1" i="1" dirty="0" smtClean="0"/>
            </a:br>
            <a:r>
              <a:rPr lang="en-US" b="1" i="1" dirty="0" smtClean="0"/>
              <a:t>for All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sz="6500" b="1" dirty="0" smtClean="0"/>
              <a:t>Jeffrey Frankel</a:t>
            </a:r>
          </a:p>
          <a:p>
            <a:r>
              <a:rPr lang="en-US" sz="3600" b="1" dirty="0" smtClean="0"/>
              <a:t>Harpel Professor of Capital Formation and Growth</a:t>
            </a:r>
            <a:br>
              <a:rPr lang="en-US" sz="3600" b="1" dirty="0" smtClean="0"/>
            </a:br>
            <a:r>
              <a:rPr lang="en-US" sz="4000" b="1" dirty="0" smtClean="0"/>
              <a:t>Harvard University</a:t>
            </a:r>
            <a:br>
              <a:rPr lang="en-US" sz="4000" b="1" dirty="0" smtClean="0"/>
            </a:br>
            <a:r>
              <a:rPr lang="en-US" sz="5700" b="1" dirty="0" smtClean="0"/>
              <a:t/>
            </a:r>
            <a:br>
              <a:rPr lang="en-US" sz="5700" b="1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70" y="4962525"/>
            <a:ext cx="2838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10600" cy="49831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More on macroeconomic developments</a:t>
            </a:r>
          </a:p>
          <a:p>
            <a:pPr lvl="1"/>
            <a:r>
              <a:rPr lang="en-US" dirty="0" smtClean="0"/>
              <a:t>2009 turnaround from recession</a:t>
            </a:r>
          </a:p>
          <a:p>
            <a:pPr lvl="1"/>
            <a:r>
              <a:rPr lang="en-US" dirty="0" smtClean="0"/>
              <a:t>Budget deficit</a:t>
            </a:r>
          </a:p>
          <a:p>
            <a:pPr lvl="1"/>
            <a:r>
              <a:rPr lang="en-US" dirty="0" smtClean="0"/>
              <a:t>Trade deficit</a:t>
            </a:r>
          </a:p>
          <a:p>
            <a:pPr lvl="1"/>
            <a:r>
              <a:rPr lang="en-US" dirty="0" smtClean="0"/>
              <a:t>Output vs. employment in manufacturing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List of causes of rising US inequality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Addressing </a:t>
            </a:r>
            <a:r>
              <a:rPr lang="en-US" dirty="0" smtClean="0"/>
              <a:t>the long-term rise in household debt</a:t>
            </a:r>
          </a:p>
          <a:p>
            <a:pPr lvl="1"/>
            <a:r>
              <a:rPr lang="en-US" dirty="0" smtClean="0"/>
              <a:t>Housing debt;</a:t>
            </a:r>
          </a:p>
          <a:p>
            <a:pPr lvl="1"/>
            <a:r>
              <a:rPr lang="en-US" dirty="0" smtClean="0"/>
              <a:t>Auto debt;</a:t>
            </a:r>
          </a:p>
          <a:p>
            <a:pPr lvl="1"/>
            <a:r>
              <a:rPr lang="en-US" dirty="0" smtClean="0"/>
              <a:t>Student loans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Appendix 1: </a:t>
            </a:r>
            <a:r>
              <a:rPr lang="en-US" sz="3600" dirty="0" smtClean="0"/>
              <a:t>More </a:t>
            </a:r>
            <a:r>
              <a:rPr lang="en-US" sz="3600" dirty="0"/>
              <a:t>on macroeconomic </a:t>
            </a:r>
            <a:r>
              <a:rPr lang="en-US" sz="3600" dirty="0" smtClean="0"/>
              <a:t>developments</a:t>
            </a:r>
            <a:endParaRPr lang="en-US" sz="3100" dirty="0"/>
          </a:p>
        </p:txBody>
      </p:sp>
      <p:pic>
        <p:nvPicPr>
          <p:cNvPr id="2050" name="Picture 2" descr="Real GDP Growth, 2007-20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51" y="1981200"/>
            <a:ext cx="67139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42556"/>
            <a:ext cx="8305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https://www.whitehouse.gov/blog/2016/10/28/advance-estimate-gross-domestic-product-third-quarter-2016</a:t>
            </a:r>
            <a:endParaRPr lang="en-US" sz="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88943" y="3276600"/>
            <a:ext cx="457200" cy="230830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4200" y="3348153"/>
            <a:ext cx="42672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762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The economy turned around in June 2009,</a:t>
            </a:r>
            <a:br>
              <a:rPr lang="en-US" sz="2800" dirty="0" smtClean="0"/>
            </a:br>
            <a:r>
              <a:rPr lang="en-US" sz="2800" dirty="0" smtClean="0"/>
              <a:t>but the recovery was slow and long.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Employment growth has been steady since early 2010.</a:t>
            </a:r>
            <a:endParaRPr lang="en-US" sz="2800" dirty="0"/>
          </a:p>
        </p:txBody>
      </p:sp>
      <p:pic>
        <p:nvPicPr>
          <p:cNvPr id="1026" name="Picture 2" descr="Pho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08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895600" y="3086100"/>
            <a:ext cx="4495800" cy="381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3505200"/>
            <a:ext cx="685800" cy="22860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budget deficit has come down since 2009.</a:t>
            </a:r>
            <a:endParaRPr lang="en-US" sz="2800" dirty="0"/>
          </a:p>
        </p:txBody>
      </p:sp>
      <p:pic>
        <p:nvPicPr>
          <p:cNvPr id="3074" name="Picture 2" descr="http://www.usgovernmentdebt.us/usgs_line.php?title=Fifty%20Years%20Of%20Federal%20Deficits%20As%20Pct%20GDP&amp;units=p&amp;size=m&amp;legend=&amp;year=2000_2015&amp;sname=US&amp;bar=1&amp;stack=1&amp;col=c&amp;source=a_a_a_a_a_a_a_a_a_a_a_a_a_a_a_a&amp;spending0=-2.30_-1.21_1.44_3.28_3.36_2.43_1.79_1.11_3.12_9.80_8.65_8.37_6.73_4.08_2.79_2.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199" cy="44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5257800" y="2553250"/>
            <a:ext cx="22098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57400" y="1676400"/>
            <a:ext cx="16002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trade deficit as a share of GDP has also narrowed.</a:t>
            </a:r>
            <a:endParaRPr lang="en-US" sz="2800" dirty="0"/>
          </a:p>
        </p:txBody>
      </p:sp>
      <p:pic>
        <p:nvPicPr>
          <p:cNvPr id="4098" name="Picture 2" descr="C:\Users\jfrankel\Downloads\fredgraph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7527"/>
            <a:ext cx="8686800" cy="45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029200" y="2743200"/>
            <a:ext cx="3657600" cy="1371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Appendix 2: Why </a:t>
            </a:r>
            <a:r>
              <a:rPr lang="en-US" sz="3200" dirty="0"/>
              <a:t>has inequality risen in the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9296400" cy="5105400"/>
          </a:xfrm>
        </p:spPr>
        <p:txBody>
          <a:bodyPr>
            <a:normAutofit/>
          </a:bodyPr>
          <a:lstStyle/>
          <a:p>
            <a:endParaRPr lang="en-US" sz="9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Trade probably does play a role, alongside other factors: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technological change raising demand for skilled workers,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outpacing education that raises the supply;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“winner-take-all” labor markets,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“assortative mating,”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reduced corporate competition &amp; higher rents,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excessive executive </a:t>
            </a:r>
            <a:r>
              <a:rPr lang="en-US" dirty="0" smtClean="0"/>
              <a:t>compensation.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Piketty: wealth accumulates faster than income.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Possibly the decline in union power &amp; minimum wages.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</a:t>
            </a:r>
            <a:r>
              <a:rPr lang="en-US" sz="2800" smtClean="0"/>
              <a:t>output rises</a:t>
            </a:r>
            <a:br>
              <a:rPr lang="en-US" sz="2800" smtClean="0"/>
            </a:br>
            <a:r>
              <a:rPr lang="en-US" sz="2800" smtClean="0"/>
              <a:t>as </a:t>
            </a:r>
            <a:r>
              <a:rPr lang="en-US" sz="2800" dirty="0" smtClean="0"/>
              <a:t>employment </a:t>
            </a:r>
            <a:r>
              <a:rPr lang="en-US" sz="2800" smtClean="0"/>
              <a:t>falls, showing </a:t>
            </a:r>
            <a:r>
              <a:rPr lang="en-US" sz="2800" dirty="0" smtClean="0"/>
              <a:t>productivity growth.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37" y="1676400"/>
            <a:ext cx="643943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/>
              <a:t>What role for the workers in Trump’s American factory revival</a:t>
            </a:r>
            <a:r>
              <a:rPr lang="en-US" sz="1400" dirty="0" smtClean="0"/>
              <a:t>?” </a:t>
            </a:r>
            <a:r>
              <a:rPr lang="en-US" sz="1400" i="1" dirty="0" smtClean="0"/>
              <a:t>Financial Times</a:t>
            </a:r>
            <a:r>
              <a:rPr lang="en-US" sz="1400" dirty="0" smtClean="0"/>
              <a:t>, Nov. 23, 2016.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28800" y="2438400"/>
            <a:ext cx="5181600" cy="2971800"/>
          </a:xfrm>
          <a:prstGeom prst="straightConnector1">
            <a:avLst/>
          </a:prstGeom>
          <a:ln w="762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57400" y="2438400"/>
            <a:ext cx="4724400" cy="2819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Appendix 3: Address </a:t>
            </a:r>
            <a:r>
              <a:rPr lang="en-US" sz="3200" dirty="0"/>
              <a:t>the long-term rise in household debt</a:t>
            </a:r>
            <a:r>
              <a:rPr lang="en-US" sz="3000" dirty="0"/>
              <a:t>: </a:t>
            </a:r>
            <a:r>
              <a:rPr lang="en-US" sz="2800" dirty="0"/>
              <a:t>housing, auto, &amp;</a:t>
            </a:r>
            <a:r>
              <a:rPr lang="en-US" sz="2800" dirty="0" smtClean="0"/>
              <a:t> </a:t>
            </a:r>
            <a:r>
              <a:rPr lang="en-US" sz="2800" dirty="0"/>
              <a:t>student </a:t>
            </a:r>
            <a:r>
              <a:rPr lang="en-US" sz="2800" dirty="0" smtClean="0"/>
              <a:t>loans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4" y="1295400"/>
            <a:ext cx="9027225" cy="57912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Reduce the policy </a:t>
            </a:r>
            <a:r>
              <a:rPr lang="en-US" sz="3000" dirty="0"/>
              <a:t>tilt toward getting American families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up </a:t>
            </a:r>
            <a:r>
              <a:rPr lang="en-US" sz="3000" dirty="0"/>
              <a:t>to their eyeballs in mortgage debt </a:t>
            </a:r>
            <a:r>
              <a:rPr lang="en-US" sz="3000" dirty="0" smtClean="0"/>
              <a:t>they </a:t>
            </a:r>
            <a:r>
              <a:rPr lang="en-US" sz="3000" dirty="0"/>
              <a:t>can’t </a:t>
            </a:r>
            <a:r>
              <a:rPr lang="en-US" sz="3000" dirty="0" smtClean="0"/>
              <a:t>afford.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t led to 2007-09 financial crisis.  </a:t>
            </a:r>
            <a:r>
              <a:rPr lang="en-US" sz="2600" dirty="0"/>
              <a:t> </a:t>
            </a:r>
            <a:r>
              <a:rPr lang="en-US" sz="2600" dirty="0" smtClean="0"/>
              <a:t>And it drives </a:t>
            </a:r>
            <a:r>
              <a:rPr lang="en-US" sz="2600" dirty="0"/>
              <a:t>up housing prices, </a:t>
            </a:r>
            <a:endParaRPr lang="en-US" sz="2600" dirty="0" smtClean="0"/>
          </a:p>
          <a:p>
            <a:pPr lvl="2"/>
            <a:r>
              <a:rPr lang="en-US" sz="2200" dirty="0" smtClean="0"/>
              <a:t>without even much </a:t>
            </a:r>
            <a:r>
              <a:rPr lang="en-US" sz="2200" dirty="0"/>
              <a:t>raising home ownership </a:t>
            </a:r>
            <a:r>
              <a:rPr lang="en-US" sz="2200" dirty="0" smtClean="0"/>
              <a:t>rates.</a:t>
            </a:r>
            <a:endParaRPr lang="en-US" sz="2200" dirty="0"/>
          </a:p>
          <a:p>
            <a:pPr lvl="1"/>
            <a:r>
              <a:rPr lang="en-US" sz="2600" dirty="0" smtClean="0"/>
              <a:t>Specific policies:</a:t>
            </a:r>
          </a:p>
          <a:p>
            <a:pPr lvl="2"/>
            <a:r>
              <a:rPr lang="en-US" sz="2200" dirty="0" smtClean="0"/>
              <a:t>Require a serious minimum </a:t>
            </a:r>
            <a:r>
              <a:rPr lang="en-US" sz="2200" dirty="0"/>
              <a:t>down </a:t>
            </a:r>
            <a:r>
              <a:rPr lang="en-US" sz="2200" dirty="0" smtClean="0"/>
              <a:t>payment, as other countries do. </a:t>
            </a:r>
            <a:endParaRPr lang="en-US" sz="2200" dirty="0"/>
          </a:p>
          <a:p>
            <a:pPr lvl="2"/>
            <a:r>
              <a:rPr lang="en-US" sz="2200" dirty="0" smtClean="0"/>
              <a:t>Require “skin </a:t>
            </a:r>
            <a:r>
              <a:rPr lang="en-US" sz="2200" dirty="0"/>
              <a:t>in the game</a:t>
            </a:r>
            <a:r>
              <a:rPr lang="en-US" sz="2200" dirty="0" smtClean="0"/>
              <a:t>,” </a:t>
            </a:r>
            <a:r>
              <a:rPr lang="en-US" sz="2200" dirty="0"/>
              <a:t>on the part of </a:t>
            </a:r>
            <a:r>
              <a:rPr lang="en-US" sz="2200" dirty="0" smtClean="0"/>
              <a:t>mortgage-originators.</a:t>
            </a:r>
            <a:endParaRPr lang="en-US" sz="2200" dirty="0"/>
          </a:p>
          <a:p>
            <a:pPr lvl="2"/>
            <a:r>
              <a:rPr lang="en-US" sz="2200" dirty="0"/>
              <a:t>Curtail tax deductibility of mortgage interest, </a:t>
            </a:r>
            <a:endParaRPr lang="en-US" sz="2200" dirty="0" smtClean="0"/>
          </a:p>
          <a:p>
            <a:pPr lvl="3"/>
            <a:r>
              <a:rPr lang="en-US" dirty="0" smtClean="0"/>
              <a:t>which mainly benefits </a:t>
            </a:r>
            <a:r>
              <a:rPr lang="en-US" dirty="0"/>
              <a:t>the </a:t>
            </a:r>
            <a:r>
              <a:rPr lang="en-US" dirty="0" smtClean="0"/>
              <a:t>well-off. </a:t>
            </a:r>
            <a:endParaRPr lang="en-US" dirty="0"/>
          </a:p>
          <a:p>
            <a:pPr lvl="4"/>
            <a:r>
              <a:rPr lang="en-US" sz="1900" dirty="0" smtClean="0"/>
              <a:t>It generally sa</a:t>
            </a:r>
            <a:r>
              <a:rPr lang="en-US" sz="1900" dirty="0"/>
              <a:t>ves less than $200 </a:t>
            </a:r>
            <a:r>
              <a:rPr lang="en-US" sz="1900" dirty="0" smtClean="0"/>
              <a:t>for households </a:t>
            </a:r>
            <a:r>
              <a:rPr lang="en-US" sz="1900" dirty="0"/>
              <a:t>earning $</a:t>
            </a:r>
            <a:r>
              <a:rPr lang="en-US" sz="1900" dirty="0" smtClean="0"/>
              <a:t>65,000.</a:t>
            </a:r>
            <a:endParaRPr lang="en-US" sz="1900" dirty="0"/>
          </a:p>
          <a:p>
            <a:pPr lvl="3"/>
            <a:r>
              <a:rPr lang="en-US" dirty="0"/>
              <a:t>Reduce deductions at </a:t>
            </a:r>
            <a:r>
              <a:rPr lang="en-US" dirty="0" smtClean="0"/>
              <a:t>the upper end,</a:t>
            </a:r>
            <a:endParaRPr lang="en-US" sz="1800" dirty="0"/>
          </a:p>
          <a:p>
            <a:pPr lvl="3"/>
            <a:r>
              <a:rPr lang="en-US" dirty="0"/>
              <a:t>especially if </a:t>
            </a:r>
            <a:r>
              <a:rPr lang="en-US" dirty="0" smtClean="0"/>
              <a:t>loan is used </a:t>
            </a:r>
            <a:r>
              <a:rPr lang="en-US" dirty="0"/>
              <a:t>for something other than purchase of residence </a:t>
            </a:r>
            <a:endParaRPr lang="en-US" dirty="0" smtClean="0"/>
          </a:p>
          <a:p>
            <a:pPr lvl="4"/>
            <a:r>
              <a:rPr lang="en-US" sz="1900" dirty="0" smtClean="0"/>
              <a:t>i.e</a:t>
            </a:r>
            <a:r>
              <a:rPr lang="en-US" sz="1900" dirty="0"/>
              <a:t>., </a:t>
            </a:r>
            <a:r>
              <a:rPr lang="en-US" sz="1900" dirty="0" smtClean="0"/>
              <a:t>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</a:t>
            </a:r>
            <a:r>
              <a:rPr lang="en-US" sz="1900" dirty="0"/>
              <a:t>home or </a:t>
            </a:r>
            <a:r>
              <a:rPr lang="en-US" sz="1900" dirty="0" smtClean="0"/>
              <a:t>“cash out” for spending.</a:t>
            </a:r>
          </a:p>
          <a:p>
            <a:pPr lvl="2"/>
            <a:r>
              <a:rPr lang="en-US" sz="2100" dirty="0" smtClean="0"/>
              <a:t>Don’t repeat the mistake of Fannie Mae and Freddie Mac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state of the economy: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a</a:t>
            </a:r>
            <a:r>
              <a:rPr lang="en-US" sz="3500" dirty="0" smtClean="0"/>
              <a:t>re surprisingly good:</a:t>
            </a:r>
          </a:p>
          <a:p>
            <a:pPr lvl="1"/>
            <a:r>
              <a:rPr lang="en-US" dirty="0" smtClean="0"/>
              <a:t>GDP growth in 3</a:t>
            </a:r>
            <a:r>
              <a:rPr lang="en-US" baseline="30000" dirty="0" smtClean="0"/>
              <a:t>rd</a:t>
            </a:r>
            <a:r>
              <a:rPr lang="en-US" dirty="0" smtClean="0"/>
              <a:t> Quarter:  3.2 % or more.</a:t>
            </a:r>
          </a:p>
          <a:p>
            <a:pPr lvl="1"/>
            <a:r>
              <a:rPr lang="en-US" dirty="0" smtClean="0"/>
              <a:t>Employment: </a:t>
            </a:r>
          </a:p>
          <a:p>
            <a:pPr lvl="2"/>
            <a:r>
              <a:rPr lang="en-US" dirty="0" smtClean="0"/>
              <a:t>October continued the </a:t>
            </a:r>
            <a:r>
              <a:rPr lang="en-US" dirty="0"/>
              <a:t>longest streak of total job growth on </a:t>
            </a:r>
            <a:r>
              <a:rPr lang="en-US" dirty="0" smtClean="0"/>
              <a:t>record:</a:t>
            </a:r>
          </a:p>
          <a:p>
            <a:pPr lvl="2"/>
            <a:r>
              <a:rPr lang="en-US" dirty="0" smtClean="0"/>
              <a:t>15 ½ million </a:t>
            </a:r>
            <a:r>
              <a:rPr lang="en-US" dirty="0"/>
              <a:t>jobs </a:t>
            </a:r>
            <a:r>
              <a:rPr lang="en-US" dirty="0" smtClean="0"/>
              <a:t>added since </a:t>
            </a:r>
            <a:r>
              <a:rPr lang="en-US" dirty="0"/>
              <a:t>early </a:t>
            </a:r>
            <a:r>
              <a:rPr lang="en-US" dirty="0" smtClean="0"/>
              <a:t>2010.</a:t>
            </a:r>
          </a:p>
          <a:p>
            <a:pPr lvl="2"/>
            <a:r>
              <a:rPr lang="en-US" dirty="0"/>
              <a:t>Unemployment </a:t>
            </a:r>
            <a:r>
              <a:rPr lang="en-US" dirty="0" smtClean="0"/>
              <a:t>rate down </a:t>
            </a:r>
            <a:r>
              <a:rPr lang="en-US" dirty="0"/>
              <a:t>to 4.9</a:t>
            </a:r>
            <a:r>
              <a:rPr lang="en-US" dirty="0" smtClean="0"/>
              <a:t>%.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hourly </a:t>
            </a:r>
            <a:r>
              <a:rPr lang="en-US" dirty="0" smtClean="0"/>
              <a:t>earnings: rose </a:t>
            </a:r>
            <a:r>
              <a:rPr lang="en-US" dirty="0"/>
              <a:t>2.8 </a:t>
            </a:r>
            <a:r>
              <a:rPr lang="en-US" dirty="0" smtClean="0"/>
              <a:t>% over </a:t>
            </a:r>
            <a:r>
              <a:rPr lang="en-US" dirty="0"/>
              <a:t>the last </a:t>
            </a:r>
            <a:r>
              <a:rPr lang="en-US" dirty="0" smtClean="0"/>
              <a:t>12 months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fastest </a:t>
            </a:r>
            <a:r>
              <a:rPr lang="en-US" dirty="0" smtClean="0"/>
              <a:t>since </a:t>
            </a:r>
            <a:r>
              <a:rPr lang="en-US" dirty="0"/>
              <a:t>the recovery </a:t>
            </a:r>
            <a:r>
              <a:rPr lang="en-US" dirty="0" smtClean="0"/>
              <a:t>began.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And the gains were widely shared:</a:t>
            </a:r>
          </a:p>
          <a:p>
            <a:pPr lvl="1"/>
            <a:r>
              <a:rPr lang="en-US" dirty="0" smtClean="0"/>
              <a:t>Median real family income: rose 5.2</a:t>
            </a:r>
            <a:r>
              <a:rPr lang="en-US" dirty="0"/>
              <a:t>% </a:t>
            </a:r>
            <a:r>
              <a:rPr lang="en-US" dirty="0" smtClean="0"/>
              <a:t>in 2015, the fastest ever.</a:t>
            </a:r>
          </a:p>
          <a:p>
            <a:pPr lvl="1"/>
            <a:r>
              <a:rPr lang="en-US" dirty="0" smtClean="0"/>
              <a:t>Poverty rate: down to 13.5%</a:t>
            </a:r>
          </a:p>
          <a:p>
            <a:pPr lvl="2"/>
            <a:r>
              <a:rPr lang="en-US" dirty="0"/>
              <a:t>from 14.8% in </a:t>
            </a:r>
            <a:r>
              <a:rPr lang="en-US" dirty="0" smtClean="0"/>
              <a:t>2014,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largest drop since </a:t>
            </a:r>
            <a:r>
              <a:rPr lang="en-US" dirty="0" smtClean="0"/>
              <a:t>1968.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02838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The most recent stats as of 12/1/2016…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/>
              <a:t>Address household </a:t>
            </a:r>
            <a:r>
              <a:rPr lang="en-US" sz="2200" dirty="0"/>
              <a:t>debt: housing, </a:t>
            </a:r>
            <a:r>
              <a:rPr lang="en-US" sz="2200" dirty="0" smtClean="0"/>
              <a:t>auto </a:t>
            </a:r>
            <a:r>
              <a:rPr lang="en-US" sz="2200" dirty="0"/>
              <a:t>&amp;</a:t>
            </a:r>
            <a:r>
              <a:rPr lang="en-US" sz="2200" dirty="0" smtClean="0"/>
              <a:t> </a:t>
            </a:r>
            <a:r>
              <a:rPr lang="en-US" sz="2200" dirty="0"/>
              <a:t>student </a:t>
            </a:r>
            <a:r>
              <a:rPr lang="en-US" sz="2200" dirty="0" smtClean="0"/>
              <a:t>loans</a:t>
            </a:r>
            <a:r>
              <a:rPr lang="en-US" sz="2000" dirty="0" smtClean="0"/>
              <a:t>, </a:t>
            </a:r>
            <a:r>
              <a:rPr lang="en-US" sz="1800" dirty="0" smtClean="0"/>
              <a:t>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 dealers should not be exempted from </a:t>
            </a:r>
            <a:br>
              <a:rPr lang="en-US" sz="2800" dirty="0" smtClean="0"/>
            </a:br>
            <a:r>
              <a:rPr lang="en-US" sz="2800" dirty="0" smtClean="0"/>
              <a:t>the Consumer Finance Protection Bureau.</a:t>
            </a:r>
          </a:p>
          <a:p>
            <a:endParaRPr lang="en-US" sz="2800" dirty="0"/>
          </a:p>
          <a:p>
            <a:r>
              <a:rPr lang="en-US" sz="2800" dirty="0" smtClean="0"/>
              <a:t>Although </a:t>
            </a:r>
            <a:r>
              <a:rPr lang="en-US" sz="2800" i="1" dirty="0" smtClean="0"/>
              <a:t>most</a:t>
            </a:r>
            <a:r>
              <a:rPr lang="en-US" sz="2800" dirty="0" smtClean="0"/>
              <a:t> </a:t>
            </a:r>
            <a:r>
              <a:rPr lang="en-US" sz="2800" dirty="0"/>
              <a:t>college educations are still a good deal, and worth going into debt for if that is the only </a:t>
            </a:r>
            <a:r>
              <a:rPr lang="en-US" sz="2800" dirty="0" smtClean="0"/>
              <a:t>way, </a:t>
            </a:r>
            <a:r>
              <a:rPr lang="en-US" sz="2800" i="1" dirty="0" smtClean="0"/>
              <a:t>some</a:t>
            </a:r>
            <a:r>
              <a:rPr lang="en-US" sz="2800" dirty="0" smtClean="0"/>
              <a:t> </a:t>
            </a:r>
            <a:r>
              <a:rPr lang="en-US" sz="2800" dirty="0"/>
              <a:t>enterprises are bad deals</a:t>
            </a:r>
            <a:r>
              <a:rPr lang="en-US" sz="2800" dirty="0" smtClean="0"/>
              <a:t>.</a:t>
            </a:r>
          </a:p>
          <a:p>
            <a:pPr lvl="2"/>
            <a:r>
              <a:rPr lang="en-US" dirty="0" smtClean="0"/>
              <a:t>Especially some for-profit universities.</a:t>
            </a:r>
            <a:endParaRPr lang="en-US" dirty="0"/>
          </a:p>
          <a:p>
            <a:pPr lvl="2"/>
            <a:r>
              <a:rPr lang="en-US" dirty="0"/>
              <a:t>Government should expand student </a:t>
            </a:r>
            <a:r>
              <a:rPr lang="en-US" dirty="0" smtClean="0"/>
              <a:t>grants &amp; loans</a:t>
            </a:r>
            <a:r>
              <a:rPr lang="en-US" dirty="0"/>
              <a:t>, </a:t>
            </a:r>
            <a:endParaRPr lang="en-US" dirty="0" smtClean="0"/>
          </a:p>
          <a:p>
            <a:pPr lvl="2"/>
            <a:r>
              <a:rPr lang="en-US" dirty="0" smtClean="0"/>
              <a:t>but </a:t>
            </a:r>
            <a:r>
              <a:rPr lang="en-US" dirty="0"/>
              <a:t>require that the college or university have a decent record regarding </a:t>
            </a:r>
            <a:r>
              <a:rPr lang="en-US" dirty="0" smtClean="0"/>
              <a:t>rates </a:t>
            </a:r>
            <a:r>
              <a:rPr lang="en-US" dirty="0"/>
              <a:t>of graduation </a:t>
            </a:r>
            <a:r>
              <a:rPr lang="en-US" dirty="0" smtClean="0"/>
              <a:t>&amp; </a:t>
            </a:r>
            <a:r>
              <a:rPr lang="en-US" dirty="0"/>
              <a:t>employment</a:t>
            </a:r>
            <a:r>
              <a:rPr lang="en-US" dirty="0" smtClean="0"/>
              <a:t>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5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economy has added 15 ½ million jobs</a:t>
            </a:r>
            <a:br>
              <a:rPr lang="en-US" sz="3200" dirty="0" smtClean="0"/>
            </a:br>
            <a:r>
              <a:rPr lang="en-US" sz="3200" dirty="0" smtClean="0"/>
              <a:t>since early 2010.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rankel\Downloads\fredgraph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7527"/>
            <a:ext cx="8077200" cy="44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581400" y="2362200"/>
            <a:ext cx="4648200" cy="27432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Real median family income is still below 2000!</a:t>
            </a:r>
            <a:endParaRPr lang="en-US" sz="3200" dirty="0"/>
          </a:p>
        </p:txBody>
      </p:sp>
      <p:pic>
        <p:nvPicPr>
          <p:cNvPr id="1026" name="Picture 2" descr="C:\Users\jfrankel\Downloads\fred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2" y="1724892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066144" y="2334492"/>
            <a:ext cx="3516748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29600" y="5922245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2015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58974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2007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8220" y="59014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|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>
                <a:solidFill>
                  <a:srgbClr val="0070C0"/>
                </a:solidFill>
              </a:rPr>
              <a:t>2000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76200"/>
            <a:ext cx="8610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But the longer-term trend has been worse: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Manufacturing </a:t>
            </a:r>
            <a:r>
              <a:rPr lang="en-US" sz="2800" dirty="0"/>
              <a:t>jobs were 32% of the national </a:t>
            </a:r>
            <a:r>
              <a:rPr lang="en-US" sz="2800" dirty="0" smtClean="0"/>
              <a:t>total </a:t>
            </a:r>
            <a:br>
              <a:rPr lang="en-US" sz="2800" dirty="0" smtClean="0"/>
            </a:br>
            <a:r>
              <a:rPr lang="en-US" sz="2800" dirty="0" smtClean="0"/>
              <a:t>in 1950, and had declined to 10</a:t>
            </a:r>
            <a:r>
              <a:rPr lang="en-US" sz="2800" dirty="0"/>
              <a:t>% by </a:t>
            </a:r>
            <a:r>
              <a:rPr lang="en-US" sz="2800" dirty="0" smtClean="0"/>
              <a:t>2010.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" y="1600200"/>
            <a:ext cx="866616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876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5529" y="2376425"/>
            <a:ext cx="7467600" cy="2743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FB9F-A735-4EFD-8651-88123DE721FA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2729" y="1905000"/>
            <a:ext cx="7239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Percent of employment in US manufacturing (1970-2012)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646987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Those jobs are not coming back.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04800" y="1608387"/>
            <a:ext cx="6507858" cy="31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99" y="266832"/>
            <a:ext cx="8610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Similarly, we are not going back to</a:t>
            </a:r>
            <a:br>
              <a:rPr lang="en-US" sz="2800" dirty="0" smtClean="0"/>
            </a:br>
            <a:r>
              <a:rPr lang="en-US" sz="2800" dirty="0" smtClean="0"/>
              <a:t>the number of coal miners that were employed in 1923.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141"/>
            <a:ext cx="7391400" cy="501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65663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Plazak</a:t>
            </a:r>
            <a:r>
              <a:rPr lang="en-US" sz="800" dirty="0"/>
              <a:t> - Own work, CC BY-SA 4.0, https://commons.wikimedia.org/w/index.php?curid=48261916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74557" y="2252646"/>
            <a:ext cx="4648200" cy="3276600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reasons for employment shifts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Trade?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3400" dirty="0" smtClean="0"/>
              <a:t>It works </a:t>
            </a:r>
            <a:r>
              <a:rPr lang="en-US" sz="3400" i="1" dirty="0" smtClean="0"/>
              <a:t>in favor of </a:t>
            </a:r>
            <a:r>
              <a:rPr lang="en-US" sz="3400" dirty="0" smtClean="0"/>
              <a:t>the US agricultural and coal sectors.</a:t>
            </a:r>
          </a:p>
          <a:p>
            <a:pPr lvl="1"/>
            <a:r>
              <a:rPr lang="en-US" dirty="0" smtClean="0"/>
              <a:t>Even regulation has not been the big source of job loss in coal.</a:t>
            </a:r>
          </a:p>
          <a:p>
            <a:pPr lvl="1"/>
            <a:r>
              <a:rPr lang="en-US" dirty="0" smtClean="0"/>
              <a:t>Rather, in recent years, it has been cheap natural gas from fracking;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nd, before that, the shift from Appalachian underground mining to open-pit mining.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dirty="0" smtClean="0"/>
              <a:t>In the case of all </a:t>
            </a:r>
            <a:r>
              <a:rPr lang="en-US" dirty="0"/>
              <a:t>3</a:t>
            </a:r>
            <a:r>
              <a:rPr lang="en-US" dirty="0" smtClean="0"/>
              <a:t> sectors, </a:t>
            </a:r>
            <a:r>
              <a:rPr lang="en-US" i="1" dirty="0" smtClean="0"/>
              <a:t>the </a:t>
            </a:r>
            <a:r>
              <a:rPr lang="en-US" i="1" dirty="0" smtClean="0"/>
              <a:t>biggest</a:t>
            </a:r>
            <a:r>
              <a:rPr lang="en-US" i="1" dirty="0" smtClean="0"/>
              <a:t> </a:t>
            </a:r>
            <a:r>
              <a:rPr lang="en-US" i="1" dirty="0" smtClean="0"/>
              <a:t>reason for the decline in jobs has not been trade, but rather productivity growth,</a:t>
            </a:r>
            <a:endParaRPr lang="en-US" sz="3400" dirty="0"/>
          </a:p>
          <a:p>
            <a:pPr lvl="1"/>
            <a:r>
              <a:rPr lang="en-US" dirty="0"/>
              <a:t>particularly arising from </a:t>
            </a:r>
            <a:r>
              <a:rPr lang="en-US" dirty="0" smtClean="0"/>
              <a:t>technological </a:t>
            </a:r>
            <a:r>
              <a:rPr lang="en-US" dirty="0"/>
              <a:t>progress.</a:t>
            </a:r>
          </a:p>
          <a:p>
            <a:pPr lvl="1"/>
            <a:r>
              <a:rPr lang="en-US" dirty="0"/>
              <a:t>The demand for labor has shifted toward high-skill jobs.</a:t>
            </a:r>
          </a:p>
          <a:p>
            <a:pPr lvl="1"/>
            <a:r>
              <a:rPr lang="en-US" dirty="0"/>
              <a:t>Meanwhile the supply of high-skilled workers has not kept up:</a:t>
            </a:r>
          </a:p>
          <a:p>
            <a:pPr lvl="2"/>
            <a:r>
              <a:rPr lang="en-US" sz="2600" dirty="0"/>
              <a:t>education </a:t>
            </a:r>
            <a:r>
              <a:rPr lang="en-US" sz="2600" dirty="0" smtClean="0"/>
              <a:t>gains have </a:t>
            </a:r>
            <a:r>
              <a:rPr lang="en-US" sz="2600" dirty="0"/>
              <a:t>lagged since 1981</a:t>
            </a:r>
            <a:r>
              <a:rPr lang="en-US" sz="2600" dirty="0" smtClean="0"/>
              <a:t>.</a:t>
            </a: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sz="3400" dirty="0" smtClean="0"/>
              <a:t>But good policies to share income gains more widely tend </a:t>
            </a:r>
            <a:br>
              <a:rPr lang="en-US" sz="3400" dirty="0" smtClean="0"/>
            </a:br>
            <a:r>
              <a:rPr lang="en-US" sz="3400" dirty="0" smtClean="0"/>
              <a:t>to be the same, </a:t>
            </a:r>
            <a:r>
              <a:rPr lang="en-US" sz="3400" dirty="0"/>
              <a:t>regardless the causes of </a:t>
            </a:r>
            <a:r>
              <a:rPr lang="en-US" sz="3400" dirty="0" smtClean="0"/>
              <a:t>rising inequality.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Widening gap between “skilled” &amp; “unskilled” workers, defined by college graduation.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" y="1447800"/>
            <a:ext cx="7042149" cy="508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9125" y="6550223"/>
            <a:ext cx="2811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Fig.10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2514600"/>
            <a:ext cx="56388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901"/>
            <a:ext cx="91440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trend in years of education slowed during 1981-2012.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2" y="1905000"/>
            <a:ext cx="7479858" cy="479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9584" y="6550223"/>
            <a:ext cx="2800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Jason Furman, CEA, Oct. 17, 2016, Fig.11.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49095" y="3687620"/>
            <a:ext cx="1875705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Trend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1981 – 2012</a:t>
            </a:r>
            <a:b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= 1951+30 to 1982+30.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3623208"/>
            <a:ext cx="1875706" cy="73866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Trend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b="1" dirty="0" smtClean="0">
                <a:solidFill>
                  <a:srgbClr val="C00000"/>
                </a:solidFill>
              </a:rPr>
              <a:t>1906 – 1981</a:t>
            </a:r>
            <a:br>
              <a:rPr lang="en-US" sz="1400" b="1" dirty="0" smtClean="0">
                <a:solidFill>
                  <a:srgbClr val="C00000"/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</a:rPr>
              <a:t>= 1876+30 to 1951+30.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832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Average Years of Schooling at Age 30, U.S. Native-Born, by Year of Birth, 1876-1982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3276600"/>
            <a:ext cx="19050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77272-7F0D-4D88-A49C-E33188C276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491</Words>
  <Application>Microsoft Office PowerPoint</Application>
  <PresentationFormat>On-screen Show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 Economy That Works  for All Americans</vt:lpstr>
      <vt:lpstr>Current state of the economy:</vt:lpstr>
      <vt:lpstr>The economy has added 15 ½ million jobs since early 2010.</vt:lpstr>
      <vt:lpstr>Real median family income is still below 2000!</vt:lpstr>
      <vt:lpstr>Manufacturing jobs were 32% of the national total  in 1950, and had declined to 10% by 2010.</vt:lpstr>
      <vt:lpstr>Similarly, we are not going back to the number of coal miners that were employed in 1923.</vt:lpstr>
      <vt:lpstr>Some reasons for employment shifts</vt:lpstr>
      <vt:lpstr>Widening gap between “skilled” &amp; “unskilled” workers, defined by college graduation.</vt:lpstr>
      <vt:lpstr>The trend in years of education slowed during 1981-2012.</vt:lpstr>
      <vt:lpstr>Eight policies to promote  An Economy That Works for All Americans</vt:lpstr>
      <vt:lpstr>An Economy That Works  for All Americans</vt:lpstr>
      <vt:lpstr>Appendices</vt:lpstr>
      <vt:lpstr>Appendix 1: More on macroeconomic developments</vt:lpstr>
      <vt:lpstr>Employment growth has been steady since early 2010.</vt:lpstr>
      <vt:lpstr>The budget deficit has come down since 2009.</vt:lpstr>
      <vt:lpstr>The trade deficit as a share of GDP has also narrowed.</vt:lpstr>
      <vt:lpstr>Appendix 2: Why has inequality risen in the US? </vt:lpstr>
      <vt:lpstr>Manufacturing output rises as employment falls, showing productivity growth.</vt:lpstr>
      <vt:lpstr>Appendix 3: Address the long-term rise in household debt: housing, auto, &amp; student loans</vt:lpstr>
      <vt:lpstr>Address household debt: housing, auto &amp; student loans, continued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Economy That Works  for All Americans</dc:title>
  <dc:creator>Dell</dc:creator>
  <cp:lastModifiedBy>Dell</cp:lastModifiedBy>
  <cp:revision>54</cp:revision>
  <cp:lastPrinted>2016-12-01T21:32:03Z</cp:lastPrinted>
  <dcterms:created xsi:type="dcterms:W3CDTF">2016-11-30T23:53:08Z</dcterms:created>
  <dcterms:modified xsi:type="dcterms:W3CDTF">2016-12-02T01:28:45Z</dcterms:modified>
</cp:coreProperties>
</file>