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58" r:id="rId3"/>
    <p:sldId id="261" r:id="rId4"/>
    <p:sldId id="260" r:id="rId5"/>
    <p:sldId id="269" r:id="rId6"/>
    <p:sldId id="279" r:id="rId7"/>
    <p:sldId id="270" r:id="rId8"/>
    <p:sldId id="271" r:id="rId9"/>
    <p:sldId id="274" r:id="rId10"/>
    <p:sldId id="275" r:id="rId11"/>
    <p:sldId id="265" r:id="rId12"/>
    <p:sldId id="276" r:id="rId13"/>
    <p:sldId id="266" r:id="rId14"/>
    <p:sldId id="280" r:id="rId15"/>
    <p:sldId id="281" r:id="rId16"/>
    <p:sldId id="278" r:id="rId17"/>
    <p:sldId id="272" r:id="rId18"/>
    <p:sldId id="273" r:id="rId19"/>
    <p:sldId id="262" r:id="rId20"/>
    <p:sldId id="264" r:id="rId21"/>
    <p:sldId id="282" r:id="rId22"/>
    <p:sldId id="277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686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Eight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98" y="1382751"/>
            <a:ext cx="9067800" cy="5791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400" dirty="0" smtClean="0"/>
              <a:t>Institute wage </a:t>
            </a:r>
            <a:r>
              <a:rPr lang="en-US" sz="3400" dirty="0"/>
              <a:t>insurance, better than Trade Adjustment Assistance</a:t>
            </a:r>
            <a:r>
              <a:rPr lang="en-US" sz="34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 smtClean="0"/>
          </a:p>
          <a:p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(stay revenue-neutral</a:t>
            </a:r>
            <a:r>
              <a:rPr lang="en-US" sz="2600" dirty="0"/>
              <a:t>: lower </a:t>
            </a:r>
            <a:r>
              <a:rPr lang="en-US" sz="2600" dirty="0" smtClean="0"/>
              <a:t>rate, </a:t>
            </a:r>
            <a:r>
              <a:rPr lang="en-US" sz="2600" dirty="0"/>
              <a:t>but cut distorting deductions</a:t>
            </a:r>
            <a:r>
              <a:rPr lang="en-US" sz="2600" dirty="0" smtClean="0"/>
              <a:t>)</a:t>
            </a:r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dirty="0" smtClean="0"/>
              <a:t>(but with careful regulation).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/>
              <a:t>Housing debt;</a:t>
            </a:r>
          </a:p>
          <a:p>
            <a:pPr lvl="1"/>
            <a:r>
              <a:rPr lang="en-US" dirty="0"/>
              <a:t>Auto debt;</a:t>
            </a:r>
          </a:p>
          <a:p>
            <a:pPr lvl="1"/>
            <a:r>
              <a:rPr lang="en-US" dirty="0"/>
              <a:t>Student 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</a:t>
            </a:r>
            <a:r>
              <a:rPr lang="en-US" dirty="0" smtClean="0"/>
              <a:t>on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Output vs. employment in </a:t>
            </a:r>
            <a:r>
              <a:rPr lang="en-US" dirty="0" smtClean="0"/>
              <a:t>manufacturing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</a:t>
            </a:r>
            <a:r>
              <a:rPr lang="en-US" sz="3200" dirty="0" smtClean="0"/>
              <a:t>1: </a:t>
            </a:r>
            <a:r>
              <a:rPr lang="en-US" sz="3200" dirty="0" smtClean="0"/>
              <a:t>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295400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</a:t>
            </a:r>
            <a:r>
              <a:rPr lang="en-US" sz="3200" dirty="0" smtClean="0"/>
              <a:t>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</a:t>
            </a:r>
            <a:r>
              <a:rPr lang="en-US" sz="3600" dirty="0" smtClean="0"/>
              <a:t>3: </a:t>
            </a:r>
            <a:r>
              <a:rPr lang="en-US" sz="3600" dirty="0" smtClean="0"/>
              <a:t>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55837"/>
            <a:ext cx="8686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pic>
        <p:nvPicPr>
          <p:cNvPr id="4098" name="Picture 2" descr="C:\Users\jfrankel\Downloads\fredgraph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7527"/>
            <a:ext cx="8686800" cy="45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029200" y="2743200"/>
            <a:ext cx="36576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share of US national income going to labor</a:t>
            </a:r>
            <a:br>
              <a:rPr lang="en-US" sz="2800" dirty="0" smtClean="0"/>
            </a:br>
            <a:r>
              <a:rPr lang="en-US" sz="2800" dirty="0" smtClean="0"/>
              <a:t>has declined since 2000.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smtClean="0"/>
              <a:t>output rises</a:t>
            </a:r>
            <a:br>
              <a:rPr lang="en-US" sz="2800" smtClean="0"/>
            </a:br>
            <a:r>
              <a:rPr lang="en-US" sz="2800" smtClean="0"/>
              <a:t>as </a:t>
            </a:r>
            <a:r>
              <a:rPr lang="en-US" sz="2800" dirty="0" smtClean="0"/>
              <a:t>employment </a:t>
            </a:r>
            <a:r>
              <a:rPr lang="en-US" sz="2800" smtClean="0"/>
              <a:t>falls, showing </a:t>
            </a:r>
            <a:r>
              <a:rPr lang="en-US" sz="2800" dirty="0" smtClean="0"/>
              <a:t>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Real median family income is still below 2000!</a:t>
            </a:r>
            <a:endParaRPr lang="en-US" sz="32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were 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1950, and 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Long-term job loss in some sectors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</a:t>
            </a:r>
            <a:r>
              <a:rPr lang="en-US" sz="3200" dirty="0" smtClean="0"/>
              <a:t>apparel</a:t>
            </a:r>
            <a:endParaRPr lang="en-US" sz="3200" dirty="0" smtClean="0"/>
          </a:p>
          <a:p>
            <a:pPr lvl="2"/>
            <a:r>
              <a:rPr lang="en-US" sz="2900" dirty="0" smtClean="0"/>
              <a:t>(though </a:t>
            </a:r>
            <a:r>
              <a:rPr lang="en-US" sz="2900" dirty="0"/>
              <a:t>leaving viable cores </a:t>
            </a:r>
            <a:r>
              <a:rPr lang="en-US" sz="2900" dirty="0" smtClean="0"/>
              <a:t>today).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</a:t>
            </a:r>
            <a:r>
              <a:rPr lang="en-US" dirty="0" smtClean="0"/>
              <a:t>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</a:t>
            </a:r>
            <a:r>
              <a:rPr lang="en-US" sz="2800" dirty="0" smtClean="0"/>
              <a:t>, </a:t>
            </a:r>
            <a:r>
              <a:rPr lang="en-US" sz="2800" dirty="0" smtClean="0"/>
              <a:t>we are not going back </a:t>
            </a:r>
            <a:r>
              <a:rPr lang="en-US" sz="2800" dirty="0" smtClean="0"/>
              <a:t>to the </a:t>
            </a:r>
            <a:r>
              <a:rPr lang="en-US" sz="2800" dirty="0" smtClean="0"/>
              <a:t>number of coal miners that were 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particularly arising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618</Words>
  <Application>Microsoft Office PowerPoint</Application>
  <PresentationFormat>On-screen Show (4:3)</PresentationFormat>
  <Paragraphs>156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Manufacturing jobs were 32% of the national total  in 1950, and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Widening gap between “skilled” &amp; “unskilled” workers, defined by college graduation.</vt:lpstr>
      <vt:lpstr>The trend in years of education slowed during 1981-2012.</vt:lpstr>
      <vt:lpstr>Eight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The trade deficit as a share of GDP has also narrowed.</vt:lpstr>
      <vt:lpstr>The share of US national income going to labor has declined since 2000.</vt:lpstr>
      <vt:lpstr>Manufacturing output rises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itfsa</cp:lastModifiedBy>
  <cp:revision>72</cp:revision>
  <cp:lastPrinted>2016-12-01T21:32:03Z</cp:lastPrinted>
  <dcterms:created xsi:type="dcterms:W3CDTF">2016-11-30T23:53:08Z</dcterms:created>
  <dcterms:modified xsi:type="dcterms:W3CDTF">2016-12-02T19:04:42Z</dcterms:modified>
</cp:coreProperties>
</file>