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1" r:id="rId4"/>
    <p:sldId id="260" r:id="rId5"/>
    <p:sldId id="269" r:id="rId6"/>
    <p:sldId id="279" r:id="rId7"/>
    <p:sldId id="270" r:id="rId8"/>
    <p:sldId id="271" r:id="rId9"/>
    <p:sldId id="274" r:id="rId10"/>
    <p:sldId id="275" r:id="rId11"/>
    <p:sldId id="265" r:id="rId12"/>
    <p:sldId id="276" r:id="rId13"/>
    <p:sldId id="266" r:id="rId14"/>
    <p:sldId id="280" r:id="rId15"/>
    <p:sldId id="281" r:id="rId16"/>
    <p:sldId id="278" r:id="rId17"/>
    <p:sldId id="272" r:id="rId18"/>
    <p:sldId id="273" r:id="rId19"/>
    <p:sldId id="262" r:id="rId20"/>
    <p:sldId id="264" r:id="rId21"/>
    <p:sldId id="282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686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45454"/>
                </a:solidFill>
              </a:rPr>
              <a:t>Jeffrey Frankel</a:t>
            </a:r>
          </a:p>
          <a:p>
            <a:r>
              <a:rPr lang="en-US" sz="4400" b="1" dirty="0" smtClean="0">
                <a:solidFill>
                  <a:srgbClr val="545454"/>
                </a:solidFill>
              </a:rPr>
              <a:t>Harpel Professor of Capital Formation and Growth</a:t>
            </a:r>
            <a:br>
              <a:rPr lang="en-US" sz="4400" b="1" dirty="0" smtClean="0">
                <a:solidFill>
                  <a:srgbClr val="545454"/>
                </a:solidFill>
              </a:rPr>
            </a:br>
            <a:r>
              <a:rPr lang="en-US" sz="4400" b="1" dirty="0" smtClean="0">
                <a:solidFill>
                  <a:srgbClr val="545454"/>
                </a:solidFill>
              </a:rPr>
              <a:t>Harvard University</a:t>
            </a: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endParaRPr lang="en-US" sz="5700" b="1" dirty="0" smtClean="0">
              <a:solidFill>
                <a:srgbClr val="545454"/>
              </a:solidFill>
            </a:endParaRPr>
          </a:p>
          <a:p>
            <a:r>
              <a:rPr lang="en-US" sz="4700" b="1" dirty="0" smtClean="0">
                <a:solidFill>
                  <a:srgbClr val="545454"/>
                </a:solidFill>
              </a:rPr>
              <a:t>Bipartisan </a:t>
            </a:r>
            <a:r>
              <a:rPr lang="en-US" sz="4700" b="1" dirty="0">
                <a:solidFill>
                  <a:srgbClr val="545454"/>
                </a:solidFill>
              </a:rPr>
              <a:t>Program for </a:t>
            </a:r>
            <a:r>
              <a:rPr lang="en-US" sz="4700" b="1" dirty="0" smtClean="0">
                <a:solidFill>
                  <a:srgbClr val="545454"/>
                </a:solidFill>
              </a:rPr>
              <a:t>Newly </a:t>
            </a:r>
            <a:r>
              <a:rPr lang="en-US" sz="4700" b="1" dirty="0">
                <a:solidFill>
                  <a:srgbClr val="545454"/>
                </a:solidFill>
              </a:rPr>
              <a:t>Elected Members of </a:t>
            </a:r>
            <a:r>
              <a:rPr lang="en-US" sz="4700" b="1" dirty="0" smtClean="0">
                <a:solidFill>
                  <a:srgbClr val="545454"/>
                </a:solidFill>
              </a:rPr>
              <a:t>Congress</a:t>
            </a:r>
          </a:p>
          <a:p>
            <a:r>
              <a:rPr lang="en-US" sz="4100" b="1" dirty="0" smtClean="0">
                <a:solidFill>
                  <a:srgbClr val="545454"/>
                </a:solidFill>
              </a:rPr>
              <a:t> </a:t>
            </a:r>
          </a:p>
          <a:p>
            <a:endParaRPr lang="en-US" sz="4100" b="1" dirty="0">
              <a:solidFill>
                <a:srgbClr val="545454"/>
              </a:solidFill>
            </a:endParaRPr>
          </a:p>
          <a:p>
            <a:r>
              <a:rPr lang="en-US" sz="4100" b="1" dirty="0" smtClean="0">
                <a:solidFill>
                  <a:srgbClr val="545454"/>
                </a:solidFill>
              </a:rPr>
              <a:t>December 7, 2016</a:t>
            </a:r>
            <a:endParaRPr lang="en-US" sz="4100" dirty="0">
              <a:solidFill>
                <a:srgbClr val="545454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trend in years of education slowed during 1981-2012.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Eight policy proposals to promote </a:t>
            </a:r>
            <a:br>
              <a:rPr lang="en-US" sz="3400" dirty="0" smtClean="0"/>
            </a:br>
            <a:r>
              <a:rPr lang="en-US" sz="3400" dirty="0" smtClean="0"/>
              <a:t>An Economy That Works for All Americans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8" y="1382751"/>
            <a:ext cx="9067800" cy="579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Increase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lvl="0"/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400" dirty="0" smtClean="0"/>
              <a:t>Institute wage </a:t>
            </a:r>
            <a:r>
              <a:rPr lang="en-US" sz="3400" dirty="0"/>
              <a:t>insurance, better than Trade Adjustment Assistance</a:t>
            </a:r>
            <a:r>
              <a:rPr lang="en-US" sz="3400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r>
              <a:rPr lang="en-US" sz="3400" dirty="0" smtClean="0"/>
              <a:t>Reform the tax system </a:t>
            </a:r>
          </a:p>
          <a:p>
            <a:pPr lvl="1"/>
            <a:r>
              <a:rPr lang="en-US" sz="2700" dirty="0" smtClean="0"/>
              <a:t>Corporate income tax</a:t>
            </a:r>
            <a:r>
              <a:rPr lang="en-US" sz="2600" dirty="0" smtClean="0"/>
              <a:t> (stay revenue-neutral</a:t>
            </a:r>
            <a:r>
              <a:rPr lang="en-US" sz="2600" dirty="0"/>
              <a:t>: lower </a:t>
            </a:r>
            <a:r>
              <a:rPr lang="en-US" sz="2600" dirty="0" smtClean="0"/>
              <a:t>rate, </a:t>
            </a:r>
            <a:r>
              <a:rPr lang="en-US" sz="2600" dirty="0"/>
              <a:t>but cut distorting deductions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1"/>
            <a:r>
              <a:rPr lang="en-US" dirty="0" smtClean="0"/>
              <a:t>Don’t eliminate the estate tax.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lvl="0"/>
            <a:r>
              <a:rPr lang="en-US" sz="3400" dirty="0" smtClean="0"/>
              <a:t>Allow fracking </a:t>
            </a:r>
            <a:r>
              <a:rPr lang="en-US" dirty="0" smtClean="0"/>
              <a:t>(but with careful regulation).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Keep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900" dirty="0"/>
              <a:t>i</a:t>
            </a:r>
            <a:r>
              <a:rPr lang="en-US" sz="29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Addressing the long-term rise in household debt</a:t>
            </a:r>
          </a:p>
          <a:p>
            <a:pPr lvl="1"/>
            <a:r>
              <a:rPr lang="en-US" dirty="0"/>
              <a:t>Housing debt;</a:t>
            </a:r>
          </a:p>
          <a:p>
            <a:pPr lvl="1"/>
            <a:r>
              <a:rPr lang="en-US" dirty="0"/>
              <a:t>Auto debt;</a:t>
            </a:r>
          </a:p>
          <a:p>
            <a:pPr lvl="1"/>
            <a:r>
              <a:rPr lang="en-US" dirty="0"/>
              <a:t>Student loans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List of causes of rising US </a:t>
            </a:r>
            <a:r>
              <a:rPr lang="en-US" dirty="0" smtClean="0"/>
              <a:t>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 smtClean="0"/>
              <a:t>on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Output vs. employment in </a:t>
            </a:r>
            <a:r>
              <a:rPr lang="en-US" dirty="0" smtClean="0"/>
              <a:t>manufacturing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</a:t>
            </a:r>
            <a:r>
              <a:rPr lang="en-US" sz="3200" dirty="0" smtClean="0"/>
              <a:t>1: </a:t>
            </a:r>
            <a:r>
              <a:rPr lang="en-US" sz="3200" dirty="0" smtClean="0"/>
              <a:t>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295400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</a:t>
            </a:r>
            <a:r>
              <a:rPr lang="en-US" sz="3200" dirty="0"/>
              <a:t>2</a:t>
            </a:r>
            <a:r>
              <a:rPr lang="en-US" sz="3200" dirty="0" smtClean="0"/>
              <a:t>: </a:t>
            </a:r>
            <a:r>
              <a:rPr lang="en-US" sz="3200" dirty="0" smtClean="0"/>
              <a:t>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</a:t>
            </a:r>
            <a:r>
              <a:rPr lang="en-US" sz="3600" dirty="0" smtClean="0"/>
              <a:t>3: </a:t>
            </a:r>
            <a:r>
              <a:rPr lang="en-US" sz="3600" dirty="0" smtClean="0"/>
              <a:t>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most recent stats </a:t>
            </a:r>
            <a:r>
              <a:rPr lang="en-US" sz="3500" dirty="0" smtClean="0"/>
              <a:t>are surprisingly strong: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November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15.6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</a:t>
            </a:r>
            <a:r>
              <a:rPr lang="en-US" dirty="0" smtClean="0"/>
              <a:t>4.6%, considered full employment.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2.7 % so far this year.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And, for once, recent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 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Fed will almost certainly raise interest rates December 14.    Why?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pic>
        <p:nvPicPr>
          <p:cNvPr id="4098" name="Picture 2" descr="C:\Users\jfrankel\Downloads\fredgraph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7527"/>
            <a:ext cx="8686800" cy="4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029200" y="2743200"/>
            <a:ext cx="3657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share of US national income going to labor</a:t>
            </a:r>
            <a:br>
              <a:rPr lang="en-US" sz="2800" dirty="0" smtClean="0"/>
            </a:br>
            <a:r>
              <a:rPr lang="en-US" sz="2800" dirty="0" smtClean="0"/>
              <a:t>has declined since 2000.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492427"/>
            <a:ext cx="6903351" cy="50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4437" y="6553200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3733800"/>
            <a:ext cx="13716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smtClean="0"/>
              <a:t>output rises</a:t>
            </a:r>
            <a:br>
              <a:rPr lang="en-US" sz="2800" smtClean="0"/>
            </a:br>
            <a:r>
              <a:rPr lang="en-US" sz="2800" smtClean="0"/>
              <a:t>as </a:t>
            </a:r>
            <a:r>
              <a:rPr lang="en-US" sz="2800" dirty="0" smtClean="0"/>
              <a:t>employment </a:t>
            </a:r>
            <a:r>
              <a:rPr lang="en-US" sz="2800" smtClean="0"/>
              <a:t>falls, showing </a:t>
            </a:r>
            <a:r>
              <a:rPr lang="en-US" sz="2800" dirty="0" smtClean="0"/>
              <a:t>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median family income is still below 2000!</a:t>
            </a:r>
            <a:endParaRPr lang="en-US" sz="32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is not good: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</a:t>
            </a:r>
            <a:r>
              <a:rPr lang="en-US" sz="3200" dirty="0"/>
              <a:t>jobs were 32% of the national </a:t>
            </a:r>
            <a:r>
              <a:rPr lang="en-US" sz="3200" dirty="0" smtClean="0"/>
              <a:t>total </a:t>
            </a:r>
            <a:br>
              <a:rPr lang="en-US" sz="3200" dirty="0" smtClean="0"/>
            </a:br>
            <a:r>
              <a:rPr lang="en-US" sz="3200" dirty="0" smtClean="0"/>
              <a:t>in 1950, and had declined to 10</a:t>
            </a:r>
            <a:r>
              <a:rPr lang="en-US" sz="3200" dirty="0"/>
              <a:t>% by </a:t>
            </a:r>
            <a:r>
              <a:rPr lang="en-US" sz="3200" dirty="0" smtClean="0"/>
              <a:t>2010.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438400"/>
            <a:ext cx="7467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Long-term job loss in some sectors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</a:t>
            </a:r>
            <a:r>
              <a:rPr lang="en-US" sz="3200" dirty="0" smtClean="0"/>
              <a:t>apparel</a:t>
            </a:r>
            <a:endParaRPr lang="en-US" sz="3200" dirty="0" smtClean="0"/>
          </a:p>
          <a:p>
            <a:pPr lvl="2"/>
            <a:r>
              <a:rPr lang="en-US" sz="2900" dirty="0" smtClean="0"/>
              <a:t>(though </a:t>
            </a:r>
            <a:r>
              <a:rPr lang="en-US" sz="2900" dirty="0"/>
              <a:t>leaving viable cores </a:t>
            </a:r>
            <a:r>
              <a:rPr lang="en-US" sz="2900" dirty="0" smtClean="0"/>
              <a:t>today).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</a:t>
            </a:r>
            <a:r>
              <a:rPr lang="en-US" i="1" dirty="0"/>
              <a:t>other </a:t>
            </a:r>
            <a:r>
              <a:rPr lang="en-US" dirty="0" smtClean="0"/>
              <a:t>jobs.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Those jobs are not coming back.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By </a:t>
            </a:r>
            <a:r>
              <a:rPr lang="en-US" dirty="0" smtClean="0"/>
              <a:t>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1027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8" y="266832"/>
            <a:ext cx="8786301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with factory workers and farmers</a:t>
            </a:r>
            <a:r>
              <a:rPr lang="en-US" sz="2800" dirty="0" smtClean="0"/>
              <a:t>, </a:t>
            </a:r>
            <a:r>
              <a:rPr lang="en-US" sz="2800" dirty="0" smtClean="0"/>
              <a:t>we are not going back </a:t>
            </a:r>
            <a:r>
              <a:rPr lang="en-US" sz="2800" dirty="0" smtClean="0"/>
              <a:t>to the </a:t>
            </a:r>
            <a:r>
              <a:rPr lang="en-US" sz="2800" dirty="0" smtClean="0"/>
              <a:t>number of coal miners that were 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particularly arising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618</Words>
  <Application>Microsoft Office PowerPoint</Application>
  <PresentationFormat>On-screen Show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Economy That Works  for All Americans</vt:lpstr>
      <vt:lpstr>Current state of the economy</vt:lpstr>
      <vt:lpstr>The economy has added 15 ½ million jobs since early 2010.</vt:lpstr>
      <vt:lpstr>Real median family income is still below 2000!</vt:lpstr>
      <vt:lpstr>Manufacturing jobs were 32% of the national total  in 1950, and had declined to 10% by 2010.</vt:lpstr>
      <vt:lpstr>Long-term job loss in some sectors</vt:lpstr>
      <vt:lpstr>As with factory workers and farmers, we are not going back to the number of coal miners that were employed in 1923.</vt:lpstr>
      <vt:lpstr>Some reasons for employment shifts</vt:lpstr>
      <vt:lpstr>Widening gap between “skilled” &amp; “unskilled” workers, defined by college graduation.</vt:lpstr>
      <vt:lpstr>The trend in years of education slowed during 1981-2012.</vt:lpstr>
      <vt:lpstr>Eight policy proposals to promote  An Economy That Works for All Americans</vt:lpstr>
      <vt:lpstr>An Economy That Works  for All Americans</vt:lpstr>
      <vt:lpstr>Appendices</vt:lpstr>
      <vt:lpstr>Appendix 1: Address the long-term rise in household debt: housing, auto, &amp; student loans</vt:lpstr>
      <vt:lpstr>Address household debt: housing, auto &amp; student loans, continued</vt:lpstr>
      <vt:lpstr>Appendix 2: Why has inequality risen in the US? </vt:lpstr>
      <vt:lpstr>Appendix 3: More on macroeconomic developments</vt:lpstr>
      <vt:lpstr>Employment growth has been steady since early 2010.  The private sector has added 15 ½ million jobs in the last 81 months.</vt:lpstr>
      <vt:lpstr>The budget deficit has come down since 2009.</vt:lpstr>
      <vt:lpstr>The trade deficit as a share of GDP has also narrowed.</vt:lpstr>
      <vt:lpstr>The share of US national income going to labor has declined since 2000.</vt:lpstr>
      <vt:lpstr>Manufacturing output rises as employment falls, showing productivity growth.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itfsa</cp:lastModifiedBy>
  <cp:revision>72</cp:revision>
  <cp:lastPrinted>2016-12-01T21:32:03Z</cp:lastPrinted>
  <dcterms:created xsi:type="dcterms:W3CDTF">2016-11-30T23:53:08Z</dcterms:created>
  <dcterms:modified xsi:type="dcterms:W3CDTF">2016-12-02T19:04:42Z</dcterms:modified>
</cp:coreProperties>
</file>