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7" r:id="rId2"/>
    <p:sldId id="258" r:id="rId3"/>
    <p:sldId id="261" r:id="rId4"/>
    <p:sldId id="260" r:id="rId5"/>
    <p:sldId id="269" r:id="rId6"/>
    <p:sldId id="279" r:id="rId7"/>
    <p:sldId id="270" r:id="rId8"/>
    <p:sldId id="271" r:id="rId9"/>
    <p:sldId id="274" r:id="rId10"/>
    <p:sldId id="275" r:id="rId11"/>
    <p:sldId id="265" r:id="rId12"/>
    <p:sldId id="276" r:id="rId13"/>
    <p:sldId id="266" r:id="rId14"/>
    <p:sldId id="280" r:id="rId15"/>
    <p:sldId id="281" r:id="rId16"/>
    <p:sldId id="278" r:id="rId17"/>
    <p:sldId id="272" r:id="rId18"/>
    <p:sldId id="273" r:id="rId19"/>
    <p:sldId id="262" r:id="rId20"/>
    <p:sldId id="284" r:id="rId21"/>
    <p:sldId id="282" r:id="rId22"/>
    <p:sldId id="277" r:id="rId2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5454"/>
    <a:srgbClr val="689B15"/>
    <a:srgbClr val="00642D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2364" y="-9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2D7B394-E073-4E59-81DB-043B6263E67C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47E73B8-353B-414A-A0B9-3C26221151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266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295AD-5B97-47BD-ABA4-214A8C86A43B}" type="datetimeFigureOut">
              <a:rPr lang="en-US" smtClean="0"/>
              <a:t>12/2/2016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473155-B6B8-4B01-97E6-BF8D04525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68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FA61F-DFBB-4E7C-ADDF-E7E7DBFB536E}" type="datetime1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269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93C2A-67AA-454F-936E-BEC1B762CB4D}" type="datetime1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0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3DB52-5481-4003-A436-56C169CB81C7}" type="datetime1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8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F7E06-5879-41DE-9458-627BC3C2DB38}" type="datetime1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714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770D8-3510-41A1-861E-7DC47A754D0A}" type="datetime1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61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0966D-2DB6-4907-981B-2073E6C8855F}" type="datetime1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58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60E94-7037-471E-8BC3-536B3F8E9B26}" type="datetime1">
              <a:rPr lang="en-US" smtClean="0"/>
              <a:t>12/2/2016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37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B518D-8C2A-44A6-9A0F-0F52EFE56BE4}" type="datetime1">
              <a:rPr lang="en-US" smtClean="0"/>
              <a:t>12/2/2016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20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45AE76-CAC9-498F-9A38-6AEC0081D788}" type="datetime1">
              <a:rPr lang="en-US" smtClean="0"/>
              <a:t>12/2/2016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445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CCA5E-CAFA-4394-9B17-4D5946AEDBA8}" type="datetime1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397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6466C-D56C-45F4-A679-8A3758E1D747}" type="datetime1">
              <a:rPr lang="en-US" smtClean="0"/>
              <a:t>12/2/2016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50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799D3-48FC-4AC5-8486-73841A83D572}" type="datetime1">
              <a:rPr lang="en-US" smtClean="0"/>
              <a:t>12/2/2016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77272-7F0D-4D88-A49C-E33188C27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57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>
            <a:normAutofit/>
          </a:bodyPr>
          <a:lstStyle/>
          <a:p>
            <a:r>
              <a:rPr lang="en-US" b="1" i="1" dirty="0" smtClean="0"/>
              <a:t>An Economy That Works </a:t>
            </a:r>
            <a:br>
              <a:rPr lang="en-US" b="1" i="1" dirty="0" smtClean="0"/>
            </a:br>
            <a:r>
              <a:rPr lang="en-US" b="1" i="1" dirty="0" smtClean="0"/>
              <a:t>for All Americans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2667000"/>
            <a:ext cx="8458200" cy="3733800"/>
          </a:xfrm>
        </p:spPr>
        <p:txBody>
          <a:bodyPr>
            <a:normAutofit fontScale="55000" lnSpcReduction="20000"/>
          </a:bodyPr>
          <a:lstStyle/>
          <a:p>
            <a:r>
              <a:rPr lang="en-US" sz="6500" b="1" dirty="0" smtClean="0">
                <a:solidFill>
                  <a:srgbClr val="545454"/>
                </a:solidFill>
              </a:rPr>
              <a:t>Jeffrey Frankel</a:t>
            </a:r>
          </a:p>
          <a:p>
            <a:r>
              <a:rPr lang="en-US" sz="4400" b="1" dirty="0" smtClean="0">
                <a:solidFill>
                  <a:srgbClr val="545454"/>
                </a:solidFill>
              </a:rPr>
              <a:t>Harpel Professor of Capital Formation and Growth</a:t>
            </a:r>
            <a:br>
              <a:rPr lang="en-US" sz="4400" b="1" dirty="0" smtClean="0">
                <a:solidFill>
                  <a:srgbClr val="545454"/>
                </a:solidFill>
              </a:rPr>
            </a:br>
            <a:r>
              <a:rPr lang="en-US" sz="4400" b="1" dirty="0" smtClean="0">
                <a:solidFill>
                  <a:srgbClr val="545454"/>
                </a:solidFill>
              </a:rPr>
              <a:t>Harvard University</a:t>
            </a:r>
            <a:r>
              <a:rPr lang="en-US" sz="5700" b="1" dirty="0" smtClean="0">
                <a:solidFill>
                  <a:srgbClr val="545454"/>
                </a:solidFill>
              </a:rPr>
              <a:t/>
            </a:r>
            <a:br>
              <a:rPr lang="en-US" sz="5700" b="1" dirty="0" smtClean="0">
                <a:solidFill>
                  <a:srgbClr val="545454"/>
                </a:solidFill>
              </a:rPr>
            </a:br>
            <a:r>
              <a:rPr lang="en-US" sz="5700" b="1" dirty="0" smtClean="0">
                <a:solidFill>
                  <a:srgbClr val="545454"/>
                </a:solidFill>
              </a:rPr>
              <a:t/>
            </a:r>
            <a:br>
              <a:rPr lang="en-US" sz="5700" b="1" dirty="0" smtClean="0">
                <a:solidFill>
                  <a:srgbClr val="545454"/>
                </a:solidFill>
              </a:rPr>
            </a:br>
            <a:endParaRPr lang="en-US" sz="5700" b="1" dirty="0" smtClean="0">
              <a:solidFill>
                <a:srgbClr val="545454"/>
              </a:solidFill>
            </a:endParaRPr>
          </a:p>
          <a:p>
            <a:r>
              <a:rPr lang="en-US" sz="4700" b="1" dirty="0" smtClean="0">
                <a:solidFill>
                  <a:srgbClr val="545454"/>
                </a:solidFill>
              </a:rPr>
              <a:t>Bipartisan </a:t>
            </a:r>
            <a:r>
              <a:rPr lang="en-US" sz="4700" b="1" dirty="0">
                <a:solidFill>
                  <a:srgbClr val="545454"/>
                </a:solidFill>
              </a:rPr>
              <a:t>Program for </a:t>
            </a:r>
            <a:r>
              <a:rPr lang="en-US" sz="4700" b="1" dirty="0" smtClean="0">
                <a:solidFill>
                  <a:srgbClr val="545454"/>
                </a:solidFill>
              </a:rPr>
              <a:t>Newly </a:t>
            </a:r>
            <a:r>
              <a:rPr lang="en-US" sz="4700" b="1" dirty="0">
                <a:solidFill>
                  <a:srgbClr val="545454"/>
                </a:solidFill>
              </a:rPr>
              <a:t>Elected Members of </a:t>
            </a:r>
            <a:r>
              <a:rPr lang="en-US" sz="4700" b="1" dirty="0" smtClean="0">
                <a:solidFill>
                  <a:srgbClr val="545454"/>
                </a:solidFill>
              </a:rPr>
              <a:t>Congress</a:t>
            </a:r>
          </a:p>
          <a:p>
            <a:r>
              <a:rPr lang="en-US" sz="4100" b="1" dirty="0" smtClean="0">
                <a:solidFill>
                  <a:srgbClr val="545454"/>
                </a:solidFill>
              </a:rPr>
              <a:t> </a:t>
            </a:r>
          </a:p>
          <a:p>
            <a:endParaRPr lang="en-US" sz="4100" b="1" dirty="0">
              <a:solidFill>
                <a:srgbClr val="545454"/>
              </a:solidFill>
            </a:endParaRPr>
          </a:p>
          <a:p>
            <a:r>
              <a:rPr lang="en-US" sz="4100" b="1" dirty="0" smtClean="0">
                <a:solidFill>
                  <a:srgbClr val="545454"/>
                </a:solidFill>
              </a:rPr>
              <a:t>December 7, 2016</a:t>
            </a:r>
            <a:endParaRPr lang="en-US" sz="4100" dirty="0">
              <a:solidFill>
                <a:srgbClr val="545454"/>
              </a:solidFill>
            </a:endParaRPr>
          </a:p>
          <a:p>
            <a:endParaRPr lang="en-US" dirty="0"/>
          </a:p>
        </p:txBody>
      </p:sp>
      <p:pic>
        <p:nvPicPr>
          <p:cNvPr id="4098" name="Picture 2" descr="Hom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4805" y="5029200"/>
            <a:ext cx="2991195" cy="4410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775" y="3886200"/>
            <a:ext cx="2838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25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51901"/>
            <a:ext cx="9144000" cy="868362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trend in years of education slowed during 1981-2012.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42" y="1905000"/>
            <a:ext cx="7479858" cy="47991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979584" y="6550223"/>
            <a:ext cx="28002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Jason Furman, CEA, Oct. 17, 2016, Fig.11. </a:t>
            </a:r>
            <a:endParaRPr lang="en-US" sz="1200" dirty="0"/>
          </a:p>
        </p:txBody>
      </p:sp>
      <p:sp>
        <p:nvSpPr>
          <p:cNvPr id="7" name="Rectangle 6"/>
          <p:cNvSpPr/>
          <p:nvPr/>
        </p:nvSpPr>
        <p:spPr>
          <a:xfrm>
            <a:off x="6049095" y="3687620"/>
            <a:ext cx="1875705" cy="73866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Trend</a:t>
            </a:r>
            <a:b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  <a:t>1981 – 2012</a:t>
            </a:r>
            <a:br>
              <a:rPr lang="en-US" sz="14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= 1951+30 to 1982+30.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38400" y="3623208"/>
            <a:ext cx="1875706" cy="738664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</a:rPr>
              <a:t>Trend</a:t>
            </a:r>
            <a:br>
              <a:rPr lang="en-US" sz="1400" b="1" dirty="0" smtClean="0">
                <a:solidFill>
                  <a:srgbClr val="C00000"/>
                </a:solidFill>
              </a:rPr>
            </a:br>
            <a:r>
              <a:rPr lang="en-US" sz="1400" b="1" dirty="0" smtClean="0">
                <a:solidFill>
                  <a:srgbClr val="C00000"/>
                </a:solidFill>
              </a:rPr>
              <a:t>1906 – 1981</a:t>
            </a:r>
            <a:br>
              <a:rPr lang="en-US" sz="1400" b="1" dirty="0" smtClean="0">
                <a:solidFill>
                  <a:srgbClr val="C00000"/>
                </a:solidFill>
              </a:rPr>
            </a:br>
            <a:r>
              <a:rPr lang="en-US" sz="1400" dirty="0" smtClean="0">
                <a:solidFill>
                  <a:srgbClr val="C00000"/>
                </a:solidFill>
              </a:rPr>
              <a:t>= 1876+30 to 1951+30.</a:t>
            </a:r>
            <a:endParaRPr lang="en-US" sz="1400" dirty="0">
              <a:solidFill>
                <a:srgbClr val="C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383268"/>
            <a:ext cx="8305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Average Years of Schooling at Age 30, U.S. Native-Born, by Year of Birth, 1876-1982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943600" y="3276600"/>
            <a:ext cx="1905000" cy="3048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614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400" dirty="0" smtClean="0"/>
              <a:t>Eight policy proposals to promote </a:t>
            </a:r>
            <a:br>
              <a:rPr lang="en-US" sz="3400" dirty="0" smtClean="0"/>
            </a:br>
            <a:r>
              <a:rPr lang="en-US" sz="3400" dirty="0" smtClean="0"/>
              <a:t>An Economy That Works for All Americans</a:t>
            </a:r>
            <a:endParaRPr lang="en-US" sz="3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898" y="1382751"/>
            <a:ext cx="9067800" cy="579120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en-US" sz="3400" dirty="0" smtClean="0"/>
              <a:t>Increase infrastructure spending.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r>
              <a:rPr lang="en-US" sz="3400" dirty="0" smtClean="0"/>
              <a:t>Move toward universal </a:t>
            </a:r>
            <a:r>
              <a:rPr lang="en-US" sz="3400" dirty="0"/>
              <a:t>pre-school education</a:t>
            </a:r>
            <a:r>
              <a:rPr lang="en-US" sz="3400" dirty="0" smtClean="0"/>
              <a:t>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/>
          </a:p>
          <a:p>
            <a:pPr lvl="0"/>
            <a:r>
              <a:rPr lang="en-US" sz="3400" dirty="0" smtClean="0"/>
              <a:t>Continue to raise the number of Americans with health insurance.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lvl="0"/>
            <a:r>
              <a:rPr lang="en-US" sz="3400" dirty="0" smtClean="0"/>
              <a:t>Address </a:t>
            </a:r>
            <a:r>
              <a:rPr lang="en-US" sz="3400" dirty="0"/>
              <a:t>the long-term rise in household </a:t>
            </a:r>
            <a:r>
              <a:rPr lang="en-US" sz="3400" dirty="0" smtClean="0"/>
              <a:t>debt.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3400" dirty="0" smtClean="0"/>
              <a:t>Institute wage </a:t>
            </a:r>
            <a:r>
              <a:rPr lang="en-US" sz="3400" dirty="0" smtClean="0"/>
              <a:t>insurance.  Better </a:t>
            </a:r>
            <a:r>
              <a:rPr lang="en-US" sz="3400" dirty="0"/>
              <a:t>than Trade Adjustment Assistance</a:t>
            </a:r>
            <a:r>
              <a:rPr lang="en-US" sz="3400" dirty="0" smtClean="0"/>
              <a:t>.</a:t>
            </a:r>
            <a:r>
              <a:rPr lang="en-US" sz="1300" dirty="0" smtClean="0"/>
              <a:t/>
            </a:r>
            <a:br>
              <a:rPr lang="en-US" sz="1300" dirty="0" smtClean="0"/>
            </a:br>
            <a:endParaRPr lang="en-US" sz="1300" dirty="0" smtClean="0"/>
          </a:p>
          <a:p>
            <a:r>
              <a:rPr lang="en-US" sz="3400" dirty="0" smtClean="0"/>
              <a:t>Reform the tax system </a:t>
            </a:r>
          </a:p>
          <a:p>
            <a:pPr lvl="1"/>
            <a:r>
              <a:rPr lang="en-US" sz="2700" dirty="0" smtClean="0"/>
              <a:t>Corporate income tax</a:t>
            </a:r>
            <a:r>
              <a:rPr lang="en-US" sz="2600" dirty="0" smtClean="0"/>
              <a:t> (stay revenue-neutral</a:t>
            </a:r>
            <a:r>
              <a:rPr lang="en-US" sz="2600" dirty="0"/>
              <a:t>: lower </a:t>
            </a:r>
            <a:r>
              <a:rPr lang="en-US" sz="2600" dirty="0" smtClean="0"/>
              <a:t>rate, </a:t>
            </a:r>
            <a:r>
              <a:rPr lang="en-US" sz="2600" dirty="0"/>
              <a:t>but cut distorting deductions</a:t>
            </a:r>
            <a:r>
              <a:rPr lang="en-US" sz="2600" dirty="0" smtClean="0"/>
              <a:t>)</a:t>
            </a:r>
          </a:p>
          <a:p>
            <a:pPr lvl="1"/>
            <a:r>
              <a:rPr lang="en-US" dirty="0" smtClean="0"/>
              <a:t>Reform personal income tax.</a:t>
            </a:r>
          </a:p>
          <a:p>
            <a:pPr lvl="2"/>
            <a:r>
              <a:rPr lang="en-US" dirty="0" smtClean="0"/>
              <a:t>Expand EITC </a:t>
            </a:r>
          </a:p>
          <a:p>
            <a:pPr lvl="2"/>
            <a:r>
              <a:rPr lang="en-US" dirty="0" smtClean="0"/>
              <a:t>Abolish the carried interest deduction.</a:t>
            </a:r>
          </a:p>
          <a:p>
            <a:pPr lvl="1"/>
            <a:r>
              <a:rPr lang="en-US" dirty="0" smtClean="0"/>
              <a:t>Don’t eliminate the estate tax.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pPr lvl="0"/>
            <a:r>
              <a:rPr lang="en-US" sz="3400" dirty="0" smtClean="0"/>
              <a:t>Allow fracking </a:t>
            </a:r>
            <a:r>
              <a:rPr lang="en-US" dirty="0" smtClean="0"/>
              <a:t>(but with careful regulation).</a:t>
            </a:r>
            <a:r>
              <a:rPr lang="en-US" sz="1100" dirty="0" smtClean="0"/>
              <a:t/>
            </a:r>
            <a:br>
              <a:rPr lang="en-US" sz="1100" dirty="0" smtClean="0"/>
            </a:br>
            <a:endParaRPr lang="en-US" sz="1100" dirty="0" smtClean="0"/>
          </a:p>
          <a:p>
            <a:pPr lvl="0"/>
            <a:r>
              <a:rPr lang="en-US" sz="3400" dirty="0" smtClean="0"/>
              <a:t>Keep </a:t>
            </a:r>
            <a:r>
              <a:rPr lang="en-US" sz="3400" dirty="0"/>
              <a:t>US global economic </a:t>
            </a:r>
            <a:r>
              <a:rPr lang="en-US" sz="3400" dirty="0" smtClean="0"/>
              <a:t>leadership</a:t>
            </a:r>
          </a:p>
          <a:p>
            <a:pPr lvl="1"/>
            <a:r>
              <a:rPr lang="en-US" sz="2900" dirty="0"/>
              <a:t>i</a:t>
            </a:r>
            <a:r>
              <a:rPr lang="en-US" sz="2900" dirty="0" smtClean="0"/>
              <a:t>ncluding abiding by trade agreements.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863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68375"/>
            <a:ext cx="7772400" cy="1470025"/>
          </a:xfrm>
        </p:spPr>
        <p:txBody>
          <a:bodyPr>
            <a:normAutofit/>
          </a:bodyPr>
          <a:lstStyle/>
          <a:p>
            <a:r>
              <a:rPr lang="en-US" i="1" dirty="0" smtClean="0"/>
              <a:t>An Economy That Works </a:t>
            </a:r>
            <a:br>
              <a:rPr lang="en-US" i="1" dirty="0" smtClean="0"/>
            </a:br>
            <a:r>
              <a:rPr lang="en-US" i="1" dirty="0" smtClean="0"/>
              <a:t>for All Americans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276600"/>
            <a:ext cx="7848600" cy="2819400"/>
          </a:xfrm>
        </p:spPr>
        <p:txBody>
          <a:bodyPr>
            <a:normAutofit fontScale="77500" lnSpcReduction="20000"/>
          </a:bodyPr>
          <a:lstStyle/>
          <a:p>
            <a:r>
              <a:rPr lang="en-US" sz="6200" b="1" dirty="0" smtClean="0"/>
              <a:t>Jeffrey Frankel</a:t>
            </a:r>
          </a:p>
          <a:p>
            <a:r>
              <a:rPr lang="en-US" sz="3600" b="1" dirty="0" smtClean="0"/>
              <a:t>Harpel Professor of Capital Formation and Growth</a:t>
            </a:r>
            <a:br>
              <a:rPr lang="en-US" sz="3600" b="1" dirty="0" smtClean="0"/>
            </a:br>
            <a:r>
              <a:rPr lang="en-US" sz="4000" b="1" dirty="0" smtClean="0"/>
              <a:t>Harvard University</a:t>
            </a:r>
            <a:br>
              <a:rPr lang="en-US" sz="4000" b="1" dirty="0" smtClean="0"/>
            </a:br>
            <a:r>
              <a:rPr lang="en-US" sz="5700" b="1" dirty="0" smtClean="0"/>
              <a:t/>
            </a:r>
            <a:br>
              <a:rPr lang="en-US" sz="5700" b="1" dirty="0" smtClean="0"/>
            </a:br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5370" y="4962525"/>
            <a:ext cx="28384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8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46237"/>
            <a:ext cx="8610600" cy="49831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Addressing the long-term rise in household debt</a:t>
            </a:r>
          </a:p>
          <a:p>
            <a:pPr lvl="1"/>
            <a:r>
              <a:rPr lang="en-US" dirty="0" smtClean="0"/>
              <a:t>(i) Housing </a:t>
            </a:r>
            <a:r>
              <a:rPr lang="en-US" dirty="0"/>
              <a:t>debt;</a:t>
            </a:r>
          </a:p>
          <a:p>
            <a:pPr lvl="1"/>
            <a:r>
              <a:rPr lang="en-US" dirty="0" smtClean="0"/>
              <a:t>(ii) Auto </a:t>
            </a:r>
            <a:r>
              <a:rPr lang="en-US" dirty="0"/>
              <a:t>debt;</a:t>
            </a:r>
          </a:p>
          <a:p>
            <a:pPr lvl="1"/>
            <a:r>
              <a:rPr lang="en-US" dirty="0" smtClean="0"/>
              <a:t>(iii) Student </a:t>
            </a:r>
            <a:r>
              <a:rPr lang="en-US" dirty="0"/>
              <a:t>loans</a:t>
            </a:r>
            <a:r>
              <a:rPr lang="en-US" sz="2400" dirty="0" smtClean="0"/>
              <a:t>.</a:t>
            </a:r>
            <a:br>
              <a:rPr lang="en-US" sz="2400" dirty="0" smtClean="0"/>
            </a:b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 List of causes of rising US </a:t>
            </a:r>
            <a:r>
              <a:rPr lang="en-US" dirty="0" smtClean="0"/>
              <a:t>inequality</a:t>
            </a:r>
            <a:br>
              <a:rPr lang="en-US" dirty="0" smtClean="0"/>
            </a:b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More on macroeconomic developments</a:t>
            </a:r>
          </a:p>
          <a:p>
            <a:pPr lvl="1"/>
            <a:r>
              <a:rPr lang="en-US" dirty="0" smtClean="0"/>
              <a:t>2009 turnaround from recession</a:t>
            </a:r>
          </a:p>
          <a:p>
            <a:pPr lvl="1"/>
            <a:r>
              <a:rPr lang="en-US" dirty="0" smtClean="0"/>
              <a:t>Budget deficit</a:t>
            </a:r>
          </a:p>
          <a:p>
            <a:pPr lvl="1"/>
            <a:r>
              <a:rPr lang="en-US" dirty="0" smtClean="0"/>
              <a:t>Trade deficit</a:t>
            </a:r>
          </a:p>
          <a:p>
            <a:pPr lvl="1"/>
            <a:r>
              <a:rPr lang="en-US" dirty="0" smtClean="0"/>
              <a:t>Output vs. employment in manufacturing 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10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en-US" sz="3200" dirty="0" smtClean="0"/>
              <a:t>Appendix 1: Address </a:t>
            </a:r>
            <a:r>
              <a:rPr lang="en-US" sz="3200" dirty="0"/>
              <a:t>the long-term rise in household debt</a:t>
            </a:r>
            <a:r>
              <a:rPr lang="en-US" sz="3000" dirty="0"/>
              <a:t>: housing, auto, &amp;</a:t>
            </a:r>
            <a:r>
              <a:rPr lang="en-US" sz="3000" dirty="0" smtClean="0"/>
              <a:t> </a:t>
            </a:r>
            <a:r>
              <a:rPr lang="en-US" sz="3000" dirty="0"/>
              <a:t>student </a:t>
            </a:r>
            <a:r>
              <a:rPr lang="en-US" sz="3000" dirty="0" smtClean="0"/>
              <a:t>loans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4" y="1351155"/>
            <a:ext cx="9027225" cy="5791200"/>
          </a:xfrm>
        </p:spPr>
        <p:txBody>
          <a:bodyPr>
            <a:normAutofit fontScale="92500"/>
          </a:bodyPr>
          <a:lstStyle/>
          <a:p>
            <a:r>
              <a:rPr lang="en-US" sz="3000" dirty="0" smtClean="0"/>
              <a:t>(i) Reduce </a:t>
            </a:r>
            <a:r>
              <a:rPr lang="en-US" sz="3000" dirty="0" smtClean="0"/>
              <a:t>the policy </a:t>
            </a:r>
            <a:r>
              <a:rPr lang="en-US" sz="3000" dirty="0"/>
              <a:t>tilt toward getting American families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up </a:t>
            </a:r>
            <a:r>
              <a:rPr lang="en-US" sz="3000" dirty="0"/>
              <a:t>to their eyeballs in mortgage debt </a:t>
            </a:r>
            <a:r>
              <a:rPr lang="en-US" sz="3000" dirty="0" smtClean="0"/>
              <a:t>they </a:t>
            </a:r>
            <a:r>
              <a:rPr lang="en-US" sz="3000" dirty="0"/>
              <a:t>can’t </a:t>
            </a:r>
            <a:r>
              <a:rPr lang="en-US" sz="3000" dirty="0" smtClean="0"/>
              <a:t>afford.</a:t>
            </a:r>
          </a:p>
          <a:p>
            <a:pPr lvl="1"/>
            <a:r>
              <a:rPr lang="en-US" sz="2600" dirty="0"/>
              <a:t>I</a:t>
            </a:r>
            <a:r>
              <a:rPr lang="en-US" sz="2600" dirty="0" smtClean="0"/>
              <a:t>t led to 2007-09 financial crisis.  </a:t>
            </a:r>
            <a:r>
              <a:rPr lang="en-US" sz="2600" dirty="0"/>
              <a:t> </a:t>
            </a:r>
            <a:r>
              <a:rPr lang="en-US" sz="2600" dirty="0" smtClean="0"/>
              <a:t>And it drives </a:t>
            </a:r>
            <a:r>
              <a:rPr lang="en-US" sz="2600" dirty="0"/>
              <a:t>up housing prices, </a:t>
            </a:r>
            <a:endParaRPr lang="en-US" sz="2600" dirty="0" smtClean="0"/>
          </a:p>
          <a:p>
            <a:pPr lvl="2"/>
            <a:r>
              <a:rPr lang="en-US" sz="2200" dirty="0" smtClean="0"/>
              <a:t>without even much </a:t>
            </a:r>
            <a:r>
              <a:rPr lang="en-US" sz="2200" dirty="0"/>
              <a:t>raising home ownership </a:t>
            </a:r>
            <a:r>
              <a:rPr lang="en-US" sz="2200" dirty="0" smtClean="0"/>
              <a:t>rates.</a:t>
            </a:r>
            <a:endParaRPr lang="en-US" sz="2200" dirty="0"/>
          </a:p>
          <a:p>
            <a:pPr lvl="1"/>
            <a:r>
              <a:rPr lang="en-US" sz="2600" dirty="0" smtClean="0"/>
              <a:t>Specific policies:</a:t>
            </a:r>
          </a:p>
          <a:p>
            <a:pPr lvl="2"/>
            <a:r>
              <a:rPr lang="en-US" sz="2200" dirty="0" smtClean="0"/>
              <a:t>Require a serious minimum </a:t>
            </a:r>
            <a:r>
              <a:rPr lang="en-US" sz="2200" dirty="0"/>
              <a:t>down </a:t>
            </a:r>
            <a:r>
              <a:rPr lang="en-US" sz="2200" dirty="0" smtClean="0"/>
              <a:t>payment, as other countries do. </a:t>
            </a:r>
            <a:endParaRPr lang="en-US" sz="2200" dirty="0"/>
          </a:p>
          <a:p>
            <a:pPr lvl="2"/>
            <a:r>
              <a:rPr lang="en-US" sz="2200" dirty="0" smtClean="0"/>
              <a:t>Require “skin </a:t>
            </a:r>
            <a:r>
              <a:rPr lang="en-US" sz="2200" dirty="0"/>
              <a:t>in the game</a:t>
            </a:r>
            <a:r>
              <a:rPr lang="en-US" sz="2200" dirty="0" smtClean="0"/>
              <a:t>,” </a:t>
            </a:r>
            <a:r>
              <a:rPr lang="en-US" sz="2200" dirty="0"/>
              <a:t>on the part of </a:t>
            </a:r>
            <a:r>
              <a:rPr lang="en-US" sz="2200" dirty="0" smtClean="0"/>
              <a:t>mortgage-originators.</a:t>
            </a:r>
            <a:endParaRPr lang="en-US" sz="2200" dirty="0"/>
          </a:p>
          <a:p>
            <a:pPr lvl="2"/>
            <a:r>
              <a:rPr lang="en-US" sz="2200" dirty="0"/>
              <a:t>Curtail tax deductibility of mortgage interest, </a:t>
            </a:r>
            <a:endParaRPr lang="en-US" sz="2200" dirty="0" smtClean="0"/>
          </a:p>
          <a:p>
            <a:pPr lvl="3"/>
            <a:r>
              <a:rPr lang="en-US" dirty="0" smtClean="0"/>
              <a:t>which mainly benefits </a:t>
            </a:r>
            <a:r>
              <a:rPr lang="en-US" dirty="0"/>
              <a:t>the </a:t>
            </a:r>
            <a:r>
              <a:rPr lang="en-US" dirty="0" smtClean="0"/>
              <a:t>well-off. </a:t>
            </a:r>
            <a:endParaRPr lang="en-US" dirty="0"/>
          </a:p>
          <a:p>
            <a:pPr lvl="4"/>
            <a:r>
              <a:rPr lang="en-US" sz="1900" dirty="0" smtClean="0"/>
              <a:t>It generally sa</a:t>
            </a:r>
            <a:r>
              <a:rPr lang="en-US" sz="1900" dirty="0"/>
              <a:t>ves less than $200 </a:t>
            </a:r>
            <a:r>
              <a:rPr lang="en-US" sz="1900" dirty="0" smtClean="0"/>
              <a:t>for households </a:t>
            </a:r>
            <a:r>
              <a:rPr lang="en-US" sz="1900" dirty="0"/>
              <a:t>earning $</a:t>
            </a:r>
            <a:r>
              <a:rPr lang="en-US" sz="1900" dirty="0" smtClean="0"/>
              <a:t>65,000.</a:t>
            </a:r>
            <a:endParaRPr lang="en-US" sz="1900" dirty="0"/>
          </a:p>
          <a:p>
            <a:pPr lvl="3"/>
            <a:r>
              <a:rPr lang="en-US" dirty="0"/>
              <a:t>Reduce deductions at </a:t>
            </a:r>
            <a:r>
              <a:rPr lang="en-US" dirty="0" smtClean="0"/>
              <a:t>the upper end,</a:t>
            </a:r>
            <a:endParaRPr lang="en-US" sz="1800" dirty="0"/>
          </a:p>
          <a:p>
            <a:pPr lvl="3"/>
            <a:r>
              <a:rPr lang="en-US" dirty="0"/>
              <a:t>especially if </a:t>
            </a:r>
            <a:r>
              <a:rPr lang="en-US" dirty="0" smtClean="0"/>
              <a:t>loan is used </a:t>
            </a:r>
            <a:r>
              <a:rPr lang="en-US" dirty="0"/>
              <a:t>for something other than purchase of residence </a:t>
            </a:r>
            <a:endParaRPr lang="en-US" dirty="0" smtClean="0"/>
          </a:p>
          <a:p>
            <a:pPr lvl="4"/>
            <a:r>
              <a:rPr lang="en-US" sz="1900" dirty="0" smtClean="0"/>
              <a:t>i.e</a:t>
            </a:r>
            <a:r>
              <a:rPr lang="en-US" sz="1900" dirty="0"/>
              <a:t>., </a:t>
            </a:r>
            <a:r>
              <a:rPr lang="en-US" sz="1900" dirty="0" smtClean="0"/>
              <a:t>2</a:t>
            </a:r>
            <a:r>
              <a:rPr lang="en-US" sz="1900" baseline="30000" dirty="0" smtClean="0"/>
              <a:t>nd</a:t>
            </a:r>
            <a:r>
              <a:rPr lang="en-US" sz="1900" dirty="0" smtClean="0"/>
              <a:t> </a:t>
            </a:r>
            <a:r>
              <a:rPr lang="en-US" sz="1900" dirty="0"/>
              <a:t>home or </a:t>
            </a:r>
            <a:r>
              <a:rPr lang="en-US" sz="1900" dirty="0" smtClean="0"/>
              <a:t>“cash out” for spending.</a:t>
            </a:r>
          </a:p>
          <a:p>
            <a:pPr lvl="2"/>
            <a:r>
              <a:rPr lang="en-US" sz="2100" dirty="0" smtClean="0"/>
              <a:t>Don’t repeat the mistake of Fannie Mae and Freddie Mac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05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>
            <a:normAutofit/>
          </a:bodyPr>
          <a:lstStyle/>
          <a:p>
            <a:pPr lvl="0"/>
            <a:r>
              <a:rPr lang="en-US" sz="2200" dirty="0" smtClean="0"/>
              <a:t>Address household </a:t>
            </a:r>
            <a:r>
              <a:rPr lang="en-US" sz="2200" dirty="0"/>
              <a:t>debt: housing, </a:t>
            </a:r>
            <a:r>
              <a:rPr lang="en-US" sz="2200" dirty="0" smtClean="0"/>
              <a:t>auto </a:t>
            </a:r>
            <a:r>
              <a:rPr lang="en-US" sz="2200" dirty="0"/>
              <a:t>&amp;</a:t>
            </a:r>
            <a:r>
              <a:rPr lang="en-US" sz="2200" dirty="0" smtClean="0"/>
              <a:t> </a:t>
            </a:r>
            <a:r>
              <a:rPr lang="en-US" sz="2200" dirty="0"/>
              <a:t>student </a:t>
            </a:r>
            <a:r>
              <a:rPr lang="en-US" sz="2200" dirty="0" smtClean="0"/>
              <a:t>loans</a:t>
            </a:r>
            <a:r>
              <a:rPr lang="en-US" sz="2000" dirty="0" smtClean="0"/>
              <a:t>, </a:t>
            </a:r>
            <a:r>
              <a:rPr lang="en-US" sz="1800" dirty="0" smtClean="0"/>
              <a:t>continued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763000" cy="55626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(ii) Auto </a:t>
            </a:r>
            <a:r>
              <a:rPr lang="en-US" sz="2800" dirty="0" smtClean="0"/>
              <a:t>dealers should not have been exempted </a:t>
            </a:r>
            <a:br>
              <a:rPr lang="en-US" sz="2800" dirty="0" smtClean="0"/>
            </a:br>
            <a:r>
              <a:rPr lang="en-US" sz="2800" dirty="0" smtClean="0"/>
              <a:t>from the Consumer Finance Protection Bureau.</a:t>
            </a:r>
          </a:p>
          <a:p>
            <a:pPr lvl="1"/>
            <a:r>
              <a:rPr lang="en-US" sz="2400" dirty="0" smtClean="0"/>
              <a:t>A rising share of sub-prime auto loans are now delinquent.</a:t>
            </a:r>
            <a:endParaRPr lang="en-US" sz="1600" dirty="0" smtClean="0"/>
          </a:p>
          <a:p>
            <a:endParaRPr lang="en-US" sz="1600" dirty="0"/>
          </a:p>
          <a:p>
            <a:r>
              <a:rPr lang="en-US" sz="2800" dirty="0" smtClean="0"/>
              <a:t>(iii) Although </a:t>
            </a:r>
            <a:r>
              <a:rPr lang="en-US" sz="2800" i="1" dirty="0" smtClean="0"/>
              <a:t>most</a:t>
            </a:r>
            <a:r>
              <a:rPr lang="en-US" sz="2800" dirty="0" smtClean="0"/>
              <a:t> </a:t>
            </a:r>
            <a:r>
              <a:rPr lang="en-US" sz="2800" dirty="0"/>
              <a:t>college educations are </a:t>
            </a:r>
            <a:r>
              <a:rPr lang="en-US" sz="2800" dirty="0" smtClean="0"/>
              <a:t>a </a:t>
            </a:r>
            <a:r>
              <a:rPr lang="en-US" sz="2800" dirty="0"/>
              <a:t>good deal, and worth going into debt for if that is the only </a:t>
            </a:r>
            <a:r>
              <a:rPr lang="en-US" sz="2800" dirty="0" smtClean="0"/>
              <a:t>way, </a:t>
            </a:r>
            <a:r>
              <a:rPr lang="en-US" sz="2800" i="1" dirty="0" smtClean="0"/>
              <a:t>some</a:t>
            </a:r>
            <a:r>
              <a:rPr lang="en-US" sz="2800" dirty="0" smtClean="0"/>
              <a:t> </a:t>
            </a:r>
            <a:r>
              <a:rPr lang="en-US" sz="2800" dirty="0"/>
              <a:t>enterprises are bad deals</a:t>
            </a:r>
            <a:r>
              <a:rPr lang="en-US" sz="2800" dirty="0" smtClean="0"/>
              <a:t>.</a:t>
            </a:r>
          </a:p>
          <a:p>
            <a:pPr lvl="2"/>
            <a:r>
              <a:rPr lang="en-US" dirty="0" smtClean="0"/>
              <a:t>Especially some for-profit universities.</a:t>
            </a:r>
            <a:endParaRPr lang="en-US" dirty="0"/>
          </a:p>
          <a:p>
            <a:pPr lvl="2"/>
            <a:r>
              <a:rPr lang="en-US" dirty="0"/>
              <a:t>Government should expand student </a:t>
            </a:r>
            <a:r>
              <a:rPr lang="en-US" dirty="0" smtClean="0"/>
              <a:t>grants &amp; loans</a:t>
            </a:r>
            <a:r>
              <a:rPr lang="en-US" dirty="0"/>
              <a:t>, </a:t>
            </a:r>
            <a:endParaRPr lang="en-US" dirty="0" smtClean="0"/>
          </a:p>
          <a:p>
            <a:pPr lvl="2"/>
            <a:r>
              <a:rPr lang="en-US" dirty="0" smtClean="0"/>
              <a:t>but </a:t>
            </a:r>
            <a:r>
              <a:rPr lang="en-US" dirty="0"/>
              <a:t>require that the </a:t>
            </a:r>
            <a:r>
              <a:rPr lang="en-US" dirty="0" smtClean="0"/>
              <a:t>school have </a:t>
            </a:r>
            <a:r>
              <a:rPr lang="en-US" dirty="0"/>
              <a:t>a decent record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regarding </a:t>
            </a:r>
            <a:r>
              <a:rPr lang="en-US" dirty="0" smtClean="0"/>
              <a:t>rates </a:t>
            </a:r>
            <a:r>
              <a:rPr lang="en-US" dirty="0"/>
              <a:t>of graduation </a:t>
            </a:r>
            <a:r>
              <a:rPr lang="en-US" dirty="0" smtClean="0"/>
              <a:t>&amp; </a:t>
            </a:r>
            <a:r>
              <a:rPr lang="en-US" dirty="0"/>
              <a:t>employment</a:t>
            </a:r>
            <a:r>
              <a:rPr lang="en-US" dirty="0" smtClean="0"/>
              <a:t>. 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5995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Appendix </a:t>
            </a:r>
            <a:r>
              <a:rPr lang="en-US" sz="3200" dirty="0"/>
              <a:t>2</a:t>
            </a:r>
            <a:r>
              <a:rPr lang="en-US" sz="3200" dirty="0" smtClean="0"/>
              <a:t>: Why </a:t>
            </a:r>
            <a:r>
              <a:rPr lang="en-US" sz="3200" dirty="0"/>
              <a:t>has inequality risen in the US?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28600" y="1371600"/>
            <a:ext cx="9296400" cy="5105400"/>
          </a:xfrm>
        </p:spPr>
        <p:txBody>
          <a:bodyPr>
            <a:normAutofit/>
          </a:bodyPr>
          <a:lstStyle/>
          <a:p>
            <a:endParaRPr lang="en-US" sz="900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Trade probably does play a role, alongside other factors: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technological change raising demand for skilled workers,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outpacing education that raises the supply;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“winner-take-all” labor markets,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“assortative mating,”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reduced corporate competition &amp; higher rents,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excessive executive </a:t>
            </a:r>
            <a:r>
              <a:rPr lang="en-US" dirty="0" smtClean="0"/>
              <a:t>compensation.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Piketty: wealth accumulates faster than income.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Possibly the decline in union power &amp; minimum wages.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74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Appendix 3: More </a:t>
            </a:r>
            <a:r>
              <a:rPr lang="en-US" sz="3600" dirty="0"/>
              <a:t>on macroeconomic </a:t>
            </a:r>
            <a:r>
              <a:rPr lang="en-US" sz="3600" dirty="0" smtClean="0"/>
              <a:t>developments</a:t>
            </a:r>
            <a:endParaRPr lang="en-US" sz="3100" dirty="0"/>
          </a:p>
        </p:txBody>
      </p:sp>
      <p:pic>
        <p:nvPicPr>
          <p:cNvPr id="2050" name="Picture 2" descr="Real GDP Growth, 2007-20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551" y="1981200"/>
            <a:ext cx="67139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" y="6642556"/>
            <a:ext cx="83058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https://www.whitehouse.gov/blog/2016/10/28/advance-estimate-gross-domestic-product-third-quarter-2016</a:t>
            </a:r>
            <a:endParaRPr lang="en-US" sz="8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588943" y="3276600"/>
            <a:ext cx="457200" cy="2308303"/>
          </a:xfrm>
          <a:prstGeom prst="straightConnector1">
            <a:avLst/>
          </a:prstGeom>
          <a:ln w="57150">
            <a:solidFill>
              <a:srgbClr val="00642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V="1">
            <a:off x="3124200" y="3348153"/>
            <a:ext cx="4267200" cy="38100"/>
          </a:xfrm>
          <a:prstGeom prst="straightConnector1">
            <a:avLst/>
          </a:prstGeom>
          <a:ln w="57150">
            <a:solidFill>
              <a:srgbClr val="00642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/>
        </p:nvSpPr>
        <p:spPr>
          <a:xfrm>
            <a:off x="152400" y="762000"/>
            <a:ext cx="9144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The economy turned around in June 2009,</a:t>
            </a:r>
            <a:br>
              <a:rPr lang="en-US" sz="2800" dirty="0" smtClean="0"/>
            </a:br>
            <a:r>
              <a:rPr lang="en-US" sz="2800" dirty="0" smtClean="0"/>
              <a:t>but the recovery was slow and long.</a:t>
            </a:r>
            <a:endParaRPr lang="en-US" sz="2800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619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8896350" cy="11430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Employment growth has been steady since early 2010</a:t>
            </a:r>
            <a:r>
              <a:rPr lang="en-US" sz="2800" dirty="0" smtClean="0"/>
              <a:t>.</a:t>
            </a: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r>
              <a:rPr lang="en-US" sz="2700" dirty="0" smtClean="0"/>
              <a:t>The private sector has added 15 ½ million jobs in the last 81 months.</a:t>
            </a:r>
            <a:endParaRPr lang="en-US" sz="27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2895600" y="3086100"/>
            <a:ext cx="4495800" cy="38100"/>
          </a:xfrm>
          <a:prstGeom prst="straightConnector1">
            <a:avLst/>
          </a:prstGeom>
          <a:ln w="57150">
            <a:solidFill>
              <a:srgbClr val="689B1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V="1">
            <a:off x="2209800" y="3505200"/>
            <a:ext cx="685800" cy="2286000"/>
          </a:xfrm>
          <a:prstGeom prst="straightConnector1">
            <a:avLst/>
          </a:prstGeom>
          <a:ln w="57150">
            <a:solidFill>
              <a:srgbClr val="689B1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2" descr="Private-Sector Payroll Employme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371600"/>
            <a:ext cx="8667750" cy="5219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960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budget deficit has come down since 2009.</a:t>
            </a:r>
            <a:endParaRPr lang="en-US" sz="2800" dirty="0"/>
          </a:p>
        </p:txBody>
      </p:sp>
      <p:pic>
        <p:nvPicPr>
          <p:cNvPr id="3074" name="Picture 2" descr="http://www.usgovernmentdebt.us/usgs_line.php?title=Fifty%20Years%20Of%20Federal%20Deficits%20As%20Pct%20GDP&amp;units=p&amp;size=m&amp;legend=&amp;year=2000_2015&amp;sname=US&amp;bar=1&amp;stack=1&amp;col=c&amp;source=a_a_a_a_a_a_a_a_a_a_a_a_a_a_a_a&amp;spending0=-2.30_-1.21_1.44_3.28_3.36_2.43_1.79_1.11_3.12_9.80_8.65_8.37_6.73_4.08_2.79_2.4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600200"/>
            <a:ext cx="6934199" cy="4445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Arrow Connector 3"/>
          <p:cNvCxnSpPr/>
          <p:nvPr/>
        </p:nvCxnSpPr>
        <p:spPr>
          <a:xfrm>
            <a:off x="5257800" y="2553250"/>
            <a:ext cx="2209800" cy="13716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2057400" y="1676400"/>
            <a:ext cx="1600200" cy="3048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09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Current state of the economy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255837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sz="3600" dirty="0"/>
              <a:t>The most recent stats </a:t>
            </a:r>
            <a:r>
              <a:rPr lang="en-US" sz="3500" dirty="0" smtClean="0"/>
              <a:t>are surprisingly strong:</a:t>
            </a:r>
          </a:p>
          <a:p>
            <a:pPr lvl="1"/>
            <a:r>
              <a:rPr lang="en-US" dirty="0" smtClean="0"/>
              <a:t>GDP growth in 3</a:t>
            </a:r>
            <a:r>
              <a:rPr lang="en-US" baseline="30000" dirty="0" smtClean="0"/>
              <a:t>rd</a:t>
            </a:r>
            <a:r>
              <a:rPr lang="en-US" dirty="0" smtClean="0"/>
              <a:t> Quarter:  3.2 % or more.</a:t>
            </a:r>
          </a:p>
          <a:p>
            <a:pPr lvl="1"/>
            <a:r>
              <a:rPr lang="en-US" dirty="0" smtClean="0"/>
              <a:t>Employment: </a:t>
            </a:r>
          </a:p>
          <a:p>
            <a:pPr lvl="2"/>
            <a:r>
              <a:rPr lang="en-US" dirty="0" smtClean="0"/>
              <a:t>November continued the </a:t>
            </a:r>
            <a:r>
              <a:rPr lang="en-US" dirty="0"/>
              <a:t>longest streak of total job growth on </a:t>
            </a:r>
            <a:r>
              <a:rPr lang="en-US" dirty="0" smtClean="0"/>
              <a:t>record:</a:t>
            </a:r>
          </a:p>
          <a:p>
            <a:pPr lvl="2"/>
            <a:r>
              <a:rPr lang="en-US" dirty="0" smtClean="0"/>
              <a:t>15.6 million </a:t>
            </a:r>
            <a:r>
              <a:rPr lang="en-US" dirty="0"/>
              <a:t>jobs </a:t>
            </a:r>
            <a:r>
              <a:rPr lang="en-US" dirty="0" smtClean="0"/>
              <a:t>added since </a:t>
            </a:r>
            <a:r>
              <a:rPr lang="en-US" dirty="0"/>
              <a:t>early </a:t>
            </a:r>
            <a:r>
              <a:rPr lang="en-US" dirty="0" smtClean="0"/>
              <a:t>2010.</a:t>
            </a:r>
          </a:p>
          <a:p>
            <a:pPr lvl="2"/>
            <a:r>
              <a:rPr lang="en-US" dirty="0"/>
              <a:t>Unemployment </a:t>
            </a:r>
            <a:r>
              <a:rPr lang="en-US" dirty="0" smtClean="0"/>
              <a:t>rate down </a:t>
            </a:r>
            <a:r>
              <a:rPr lang="en-US" dirty="0"/>
              <a:t>to </a:t>
            </a:r>
            <a:r>
              <a:rPr lang="en-US" dirty="0" smtClean="0"/>
              <a:t>4.6%, considered full employment.</a:t>
            </a:r>
          </a:p>
          <a:p>
            <a:pPr lvl="1"/>
            <a:r>
              <a:rPr lang="en-US" dirty="0" smtClean="0"/>
              <a:t>Average </a:t>
            </a:r>
            <a:r>
              <a:rPr lang="en-US" dirty="0"/>
              <a:t>hourly </a:t>
            </a:r>
            <a:r>
              <a:rPr lang="en-US" dirty="0" smtClean="0"/>
              <a:t>earnings: rose 2.7 % so far this year.</a:t>
            </a:r>
            <a:endParaRPr lang="en-US" sz="900" dirty="0" smtClean="0"/>
          </a:p>
          <a:p>
            <a:pPr marL="457200" lvl="1" indent="0">
              <a:buNone/>
            </a:pP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r>
              <a:rPr lang="en-US" dirty="0" smtClean="0"/>
              <a:t>And, for once, recent gains were widely shared:</a:t>
            </a:r>
          </a:p>
          <a:p>
            <a:pPr lvl="1"/>
            <a:r>
              <a:rPr lang="en-US" dirty="0" smtClean="0"/>
              <a:t>Median real family income: rose 5.2</a:t>
            </a:r>
            <a:r>
              <a:rPr lang="en-US" dirty="0"/>
              <a:t>% </a:t>
            </a:r>
            <a:r>
              <a:rPr lang="en-US" dirty="0" smtClean="0"/>
              <a:t>in 2015, the fastest ever.</a:t>
            </a:r>
          </a:p>
          <a:p>
            <a:pPr lvl="1"/>
            <a:r>
              <a:rPr lang="en-US" dirty="0" smtClean="0"/>
              <a:t>Poverty rate: down to 13.5%</a:t>
            </a:r>
          </a:p>
          <a:p>
            <a:pPr lvl="2"/>
            <a:r>
              <a:rPr lang="en-US" dirty="0"/>
              <a:t>from 14.8% in </a:t>
            </a:r>
            <a:r>
              <a:rPr lang="en-US" dirty="0" smtClean="0"/>
              <a:t>2014, the </a:t>
            </a:r>
            <a:r>
              <a:rPr lang="en-US" dirty="0"/>
              <a:t>largest drop since </a:t>
            </a:r>
            <a:r>
              <a:rPr lang="en-US" dirty="0" smtClean="0"/>
              <a:t>1968.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09600" y="13716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2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457200" y="10668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 smtClean="0"/>
              <a:t>The Fed will almost certainly raise interest rates December 14.    Why?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35530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20</a:t>
            </a:fld>
            <a:endParaRPr lang="en-US"/>
          </a:p>
        </p:txBody>
      </p:sp>
      <p:pic>
        <p:nvPicPr>
          <p:cNvPr id="3" name="Picture 2" descr="United States Current Account to GD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680" y="1456776"/>
            <a:ext cx="8845920" cy="54012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1"/>
          <p:cNvSpPr txBox="1">
            <a:spLocks/>
          </p:cNvSpPr>
          <p:nvPr/>
        </p:nvSpPr>
        <p:spPr>
          <a:xfrm>
            <a:off x="228600" y="609600"/>
            <a:ext cx="8686800" cy="808038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 smtClean="0"/>
              <a:t>The trade deficit as a share of GDP has also narrowed.</a:t>
            </a:r>
            <a:endParaRPr lang="en-US" sz="28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6172200" y="3657600"/>
            <a:ext cx="2057400" cy="15240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1981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share of US national income going to labor</a:t>
            </a:r>
            <a:br>
              <a:rPr lang="en-US" sz="2800" dirty="0" smtClean="0"/>
            </a:br>
            <a:r>
              <a:rPr lang="en-US" sz="2800" dirty="0" smtClean="0"/>
              <a:t>has declined since 2000.</a:t>
            </a:r>
            <a:endParaRPr lang="en-US" sz="28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849" y="1492427"/>
            <a:ext cx="6903351" cy="5060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5824437" y="6553200"/>
            <a:ext cx="280025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Jason Furman, CEA, Oct. 17, 2016, Fig.13. </a:t>
            </a:r>
            <a:endParaRPr lang="en-US" sz="12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5867400" y="3733800"/>
            <a:ext cx="1371600" cy="17526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12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8229600" cy="1143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Manufacturing </a:t>
            </a:r>
            <a:r>
              <a:rPr lang="en-US" sz="2800" smtClean="0"/>
              <a:t>output rises</a:t>
            </a:r>
            <a:br>
              <a:rPr lang="en-US" sz="2800" smtClean="0"/>
            </a:br>
            <a:r>
              <a:rPr lang="en-US" sz="2800" smtClean="0"/>
              <a:t>as </a:t>
            </a:r>
            <a:r>
              <a:rPr lang="en-US" sz="2800" dirty="0" smtClean="0"/>
              <a:t>employment </a:t>
            </a:r>
            <a:r>
              <a:rPr lang="en-US" sz="2800" smtClean="0"/>
              <a:t>falls, showing </a:t>
            </a:r>
            <a:r>
              <a:rPr lang="en-US" sz="2800" dirty="0" smtClean="0"/>
              <a:t>productivity growth.</a:t>
            </a:r>
            <a:endParaRPr lang="en-US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2537" y="1676400"/>
            <a:ext cx="6439436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6400800"/>
            <a:ext cx="7696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“</a:t>
            </a:r>
            <a:r>
              <a:rPr lang="en-US" sz="1400" dirty="0"/>
              <a:t>What role for the workers in Trump’s American factory revival</a:t>
            </a:r>
            <a:r>
              <a:rPr lang="en-US" sz="1400" dirty="0" smtClean="0"/>
              <a:t>?” </a:t>
            </a:r>
            <a:r>
              <a:rPr lang="en-US" sz="1400" i="1" dirty="0" smtClean="0"/>
              <a:t>Financial Times</a:t>
            </a:r>
            <a:r>
              <a:rPr lang="en-US" sz="1400" dirty="0" smtClean="0"/>
              <a:t>, Nov. 23, 2016.</a:t>
            </a:r>
            <a:endParaRPr lang="en-US" sz="14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828800" y="2438400"/>
            <a:ext cx="5181600" cy="2971800"/>
          </a:xfrm>
          <a:prstGeom prst="straightConnector1">
            <a:avLst/>
          </a:prstGeom>
          <a:ln w="76200">
            <a:solidFill>
              <a:srgbClr val="FFCC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057400" y="2438400"/>
            <a:ext cx="4724400" cy="2819400"/>
          </a:xfrm>
          <a:prstGeom prst="straightConnector1">
            <a:avLst/>
          </a:prstGeom>
          <a:ln w="7620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502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The economy has added 15 ½ million jobs</a:t>
            </a:r>
            <a:br>
              <a:rPr lang="en-US" sz="3200" dirty="0" smtClean="0"/>
            </a:br>
            <a:r>
              <a:rPr lang="en-US" sz="3200" dirty="0" smtClean="0"/>
              <a:t>since early 2010.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2050" name="Picture 2" descr="C:\Users\jfrankel\Downloads\fredgraph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67527"/>
            <a:ext cx="8077200" cy="4428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 flipV="1">
            <a:off x="3581400" y="2362200"/>
            <a:ext cx="4648200" cy="2743200"/>
          </a:xfrm>
          <a:prstGeom prst="straightConnector1">
            <a:avLst/>
          </a:prstGeom>
          <a:ln w="571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75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8362"/>
            <a:ext cx="8229600" cy="80803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Real median family income is still below 2000!</a:t>
            </a:r>
            <a:endParaRPr lang="en-US" sz="3200" dirty="0"/>
          </a:p>
        </p:txBody>
      </p:sp>
      <p:pic>
        <p:nvPicPr>
          <p:cNvPr id="1026" name="Picture 2" descr="C:\Users\jfrankel\Downloads\fredgraph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292" y="1724892"/>
            <a:ext cx="8382000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5066144" y="2334492"/>
            <a:ext cx="3516748" cy="0"/>
          </a:xfrm>
          <a:prstGeom prst="straightConnector1">
            <a:avLst/>
          </a:prstGeom>
          <a:ln w="57150"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8229600" y="5922245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|</a:t>
            </a:r>
            <a:br>
              <a:rPr lang="en-US" sz="1600" dirty="0" smtClean="0">
                <a:solidFill>
                  <a:srgbClr val="0070C0"/>
                </a:solidFill>
              </a:rPr>
            </a:br>
            <a:r>
              <a:rPr lang="en-US" sz="1600" dirty="0" smtClean="0">
                <a:solidFill>
                  <a:srgbClr val="0070C0"/>
                </a:solidFill>
              </a:rPr>
              <a:t>2015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324600" y="5897420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|</a:t>
            </a:r>
            <a:br>
              <a:rPr lang="en-US" sz="1600" dirty="0" smtClean="0">
                <a:solidFill>
                  <a:srgbClr val="0070C0"/>
                </a:solidFill>
              </a:rPr>
            </a:br>
            <a:r>
              <a:rPr lang="en-US" sz="1600" dirty="0" smtClean="0">
                <a:solidFill>
                  <a:srgbClr val="0070C0"/>
                </a:solidFill>
              </a:rPr>
              <a:t>2007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78220" y="5901461"/>
            <a:ext cx="6014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0070C0"/>
                </a:solidFill>
              </a:rPr>
              <a:t>|</a:t>
            </a:r>
            <a:br>
              <a:rPr lang="en-US" sz="1600" dirty="0" smtClean="0">
                <a:solidFill>
                  <a:srgbClr val="0070C0"/>
                </a:solidFill>
              </a:rPr>
            </a:br>
            <a:r>
              <a:rPr lang="en-US" sz="1600" dirty="0" smtClean="0">
                <a:solidFill>
                  <a:srgbClr val="0070C0"/>
                </a:solidFill>
              </a:rPr>
              <a:t>2000</a:t>
            </a:r>
            <a:endParaRPr lang="en-US" sz="1600" dirty="0">
              <a:solidFill>
                <a:srgbClr val="0070C0"/>
              </a:solidFill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304800" y="76200"/>
            <a:ext cx="86106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/>
              <a:t>But the longer-term trend is not good: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90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5344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Manufacturing </a:t>
            </a:r>
            <a:r>
              <a:rPr lang="en-US" sz="3200" dirty="0"/>
              <a:t>jobs were 32% of the national </a:t>
            </a:r>
            <a:r>
              <a:rPr lang="en-US" sz="3200" dirty="0" smtClean="0"/>
              <a:t>total </a:t>
            </a:r>
            <a:br>
              <a:rPr lang="en-US" sz="3200" dirty="0" smtClean="0"/>
            </a:br>
            <a:r>
              <a:rPr lang="en-US" sz="3200" dirty="0" smtClean="0"/>
              <a:t>in 1950, and had declined to 10</a:t>
            </a:r>
            <a:r>
              <a:rPr lang="en-US" sz="3200" dirty="0"/>
              <a:t>% by </a:t>
            </a:r>
            <a:r>
              <a:rPr lang="en-US" sz="3200" dirty="0" smtClean="0"/>
              <a:t>2010.</a:t>
            </a:r>
            <a:endParaRPr lang="en-US" sz="3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10000" contrast="6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563" y="1600200"/>
            <a:ext cx="8666166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" y="1524000"/>
            <a:ext cx="87630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2200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815529" y="2438400"/>
            <a:ext cx="7467600" cy="31242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EFB9F-A735-4EFD-8651-88123DE721FA}" type="slidenum">
              <a:rPr lang="en-US" smtClean="0"/>
              <a:t>5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1272729" y="1905000"/>
            <a:ext cx="7239000" cy="43088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/>
              <a:t>Percent of employment in US manufacturing (1970-2012)</a:t>
            </a:r>
          </a:p>
        </p:txBody>
      </p:sp>
      <p:sp>
        <p:nvSpPr>
          <p:cNvPr id="3" name="Rectangle 2"/>
          <p:cNvSpPr/>
          <p:nvPr/>
        </p:nvSpPr>
        <p:spPr>
          <a:xfrm>
            <a:off x="304800" y="1608387"/>
            <a:ext cx="6507858" cy="3108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4604"/>
            <a:ext cx="8229600" cy="1143000"/>
          </a:xfrm>
        </p:spPr>
        <p:txBody>
          <a:bodyPr>
            <a:normAutofit/>
          </a:bodyPr>
          <a:lstStyle/>
          <a:p>
            <a:r>
              <a:rPr lang="en-US" sz="2900" dirty="0" smtClean="0"/>
              <a:t>Long-term job loss in some sectors</a:t>
            </a:r>
            <a:endParaRPr lang="en-US" sz="2900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57200" y="1066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839200" cy="5791200"/>
          </a:xfrm>
        </p:spPr>
        <p:txBody>
          <a:bodyPr>
            <a:normAutofit fontScale="70000" lnSpcReduction="20000"/>
          </a:bodyPr>
          <a:lstStyle/>
          <a:p>
            <a:r>
              <a:rPr lang="en-US" sz="3400" dirty="0" smtClean="0"/>
              <a:t>Manufacturing employment has been falling as a share since 1950,</a:t>
            </a:r>
          </a:p>
          <a:p>
            <a:pPr lvl="1"/>
            <a:r>
              <a:rPr lang="en-US" sz="3200" dirty="0" smtClean="0"/>
              <a:t>conspicuously in such sectors as autos</a:t>
            </a:r>
            <a:r>
              <a:rPr lang="en-US" sz="3200" dirty="0"/>
              <a:t>, steel, </a:t>
            </a:r>
            <a:r>
              <a:rPr lang="en-US" sz="3200" dirty="0" smtClean="0"/>
              <a:t>and apparel</a:t>
            </a:r>
          </a:p>
          <a:p>
            <a:pPr lvl="2"/>
            <a:r>
              <a:rPr lang="en-US" sz="2900" dirty="0" smtClean="0"/>
              <a:t>(though </a:t>
            </a:r>
            <a:r>
              <a:rPr lang="en-US" sz="2900" dirty="0"/>
              <a:t>leaving viable cores </a:t>
            </a:r>
            <a:r>
              <a:rPr lang="en-US" sz="2900" dirty="0" smtClean="0"/>
              <a:t>today).</a:t>
            </a:r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sz="700" dirty="0" smtClean="0"/>
              <a:t/>
            </a:r>
            <a:br>
              <a:rPr lang="en-US" sz="700" dirty="0" smtClean="0"/>
            </a:br>
            <a:endParaRPr lang="en-US" sz="700" dirty="0" smtClean="0"/>
          </a:p>
          <a:p>
            <a:r>
              <a:rPr lang="en-US" sz="3400" dirty="0" smtClean="0"/>
              <a:t>Due to international trade?</a:t>
            </a:r>
          </a:p>
          <a:p>
            <a:pPr lvl="1"/>
            <a:r>
              <a:rPr lang="en-US" dirty="0" smtClean="0"/>
              <a:t>Yes, in part, in some sectors.</a:t>
            </a:r>
          </a:p>
          <a:p>
            <a:pPr lvl="1"/>
            <a:r>
              <a:rPr lang="en-US" dirty="0" smtClean="0"/>
              <a:t>But trade has also </a:t>
            </a:r>
            <a:r>
              <a:rPr lang="en-US" i="1" dirty="0" smtClean="0"/>
              <a:t>created</a:t>
            </a:r>
            <a:r>
              <a:rPr lang="en-US" dirty="0" smtClean="0"/>
              <a:t> lots of </a:t>
            </a:r>
            <a:r>
              <a:rPr lang="en-US" i="1" dirty="0"/>
              <a:t>other </a:t>
            </a:r>
            <a:r>
              <a:rPr lang="en-US" dirty="0" smtClean="0"/>
              <a:t>jobs.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3400" dirty="0" smtClean="0"/>
              <a:t>Also,</a:t>
            </a:r>
            <a:r>
              <a:rPr lang="en-US" dirty="0" smtClean="0"/>
              <a:t> </a:t>
            </a:r>
            <a:r>
              <a:rPr lang="en-US" i="1" dirty="0"/>
              <a:t>manufacturing output continues to </a:t>
            </a:r>
            <a:r>
              <a:rPr lang="en-US" i="1" dirty="0" smtClean="0"/>
              <a:t>rise</a:t>
            </a:r>
            <a:r>
              <a:rPr lang="en-US" dirty="0" smtClean="0"/>
              <a:t>, even as employment falls.</a:t>
            </a:r>
            <a:endParaRPr lang="en-US" dirty="0"/>
          </a:p>
          <a:p>
            <a:pPr lvl="1"/>
            <a:r>
              <a:rPr lang="en-US" sz="3300" dirty="0" smtClean="0"/>
              <a:t>That means </a:t>
            </a:r>
            <a:r>
              <a:rPr lang="en-US" sz="3300" dirty="0"/>
              <a:t>productivity has gone up a lot:</a:t>
            </a:r>
          </a:p>
          <a:p>
            <a:pPr lvl="2"/>
            <a:r>
              <a:rPr lang="en-US" sz="2900" dirty="0"/>
              <a:t>It takes fewer workers to produce one auto today than </a:t>
            </a:r>
            <a:r>
              <a:rPr lang="en-US" sz="2900" dirty="0" smtClean="0"/>
              <a:t>65 </a:t>
            </a:r>
            <a:r>
              <a:rPr lang="en-US" sz="2900" dirty="0"/>
              <a:t>years ago,</a:t>
            </a:r>
          </a:p>
          <a:p>
            <a:pPr lvl="3"/>
            <a:r>
              <a:rPr lang="en-US" sz="2600" dirty="0"/>
              <a:t>not to mention that the cars are much higher-quality.</a:t>
            </a:r>
            <a:r>
              <a:rPr lang="en-US" sz="1000" dirty="0" smtClean="0"/>
              <a:t/>
            </a:r>
            <a:br>
              <a:rPr lang="en-US" sz="1000" dirty="0" smtClean="0"/>
            </a:br>
            <a:r>
              <a:rPr lang="en-US" sz="900" dirty="0" smtClean="0"/>
              <a:t/>
            </a:r>
            <a:br>
              <a:rPr lang="en-US" sz="900" dirty="0" smtClean="0"/>
            </a:br>
            <a:endParaRPr lang="en-US" sz="900" dirty="0" smtClean="0"/>
          </a:p>
          <a:p>
            <a:r>
              <a:rPr lang="en-US" dirty="0" smtClean="0"/>
              <a:t>Those jobs are not coming back.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dirty="0" smtClean="0"/>
              <a:t>By analogy, farmers </a:t>
            </a:r>
            <a:r>
              <a:rPr lang="en-US" dirty="0"/>
              <a:t>were 90% of </a:t>
            </a:r>
            <a:r>
              <a:rPr lang="en-US" dirty="0" smtClean="0"/>
              <a:t>national employment in 1790</a:t>
            </a:r>
          </a:p>
          <a:p>
            <a:pPr lvl="1"/>
            <a:r>
              <a:rPr lang="en-US" dirty="0" smtClean="0"/>
              <a:t>vs</a:t>
            </a:r>
            <a:r>
              <a:rPr lang="en-US" dirty="0"/>
              <a:t>. 2% </a:t>
            </a:r>
            <a:r>
              <a:rPr lang="en-US" dirty="0" smtClean="0"/>
              <a:t>today.</a:t>
            </a:r>
            <a:r>
              <a:rPr lang="en-US" sz="1500" dirty="0" smtClean="0"/>
              <a:t/>
            </a:r>
            <a:br>
              <a:rPr lang="en-US" sz="1500" dirty="0" smtClean="0"/>
            </a:br>
            <a:endParaRPr lang="en-US" sz="1500" dirty="0" smtClean="0"/>
          </a:p>
          <a:p>
            <a:r>
              <a:rPr lang="en-US" dirty="0" smtClean="0"/>
              <a:t>Or consider coal miners.</a:t>
            </a:r>
          </a:p>
        </p:txBody>
      </p:sp>
    </p:spTree>
    <p:extLst>
      <p:ext uri="{BB962C8B-B14F-4D97-AF65-F5344CB8AC3E}">
        <p14:creationId xmlns:p14="http://schemas.microsoft.com/office/powerpoint/2010/main" val="1027378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098" y="266832"/>
            <a:ext cx="8786301" cy="11430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As with factory workers and farmers, we are not going back to the number of coal miners that were employed in 1923.</a:t>
            </a:r>
            <a:endParaRPr lang="en-US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12141"/>
            <a:ext cx="8305800" cy="5018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86000" y="6566356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800" dirty="0"/>
              <a:t>By </a:t>
            </a:r>
            <a:r>
              <a:rPr lang="en-US" sz="800" dirty="0" err="1"/>
              <a:t>Plazak</a:t>
            </a:r>
            <a:r>
              <a:rPr lang="en-US" sz="800" dirty="0"/>
              <a:t> - Own work, CC BY-SA 4.0, https://commons.wikimedia.org/w/index.php?curid=48261916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960649" y="2057400"/>
            <a:ext cx="5181600" cy="3429000"/>
          </a:xfrm>
          <a:prstGeom prst="straightConnector1">
            <a:avLst/>
          </a:prstGeom>
          <a:ln w="5715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38361"/>
            <a:ext cx="2133600" cy="365125"/>
          </a:xfrm>
        </p:spPr>
        <p:txBody>
          <a:bodyPr/>
          <a:lstStyle/>
          <a:p>
            <a:fld id="{18677272-7F0D-4D88-A49C-E33188C2763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11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Some reasons for employment shifts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sz="3400" dirty="0" smtClean="0"/>
              <a:t>Trade?</a:t>
            </a:r>
            <a:r>
              <a:rPr lang="en-US" sz="1800" dirty="0"/>
              <a:t> </a:t>
            </a:r>
            <a:r>
              <a:rPr lang="en-US" sz="3400" dirty="0" smtClean="0"/>
              <a:t>It works </a:t>
            </a:r>
            <a:r>
              <a:rPr lang="en-US" sz="3400" i="1" dirty="0" smtClean="0"/>
              <a:t>in favor of </a:t>
            </a:r>
            <a:r>
              <a:rPr lang="en-US" sz="3400" dirty="0" smtClean="0"/>
              <a:t>the US agricultural and coal sectors.</a:t>
            </a:r>
          </a:p>
          <a:p>
            <a:r>
              <a:rPr lang="en-US" dirty="0" smtClean="0"/>
              <a:t>Even regulation has not been the big source of job loss in coal.</a:t>
            </a:r>
          </a:p>
          <a:p>
            <a:pPr lvl="1"/>
            <a:r>
              <a:rPr lang="en-US" dirty="0" smtClean="0"/>
              <a:t>Rather, in recent years, it has been cheap natural gas from fracking;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nd, before that, the shift from Appalachian underground mining </a:t>
            </a:r>
            <a:br>
              <a:rPr lang="en-US" dirty="0" smtClean="0"/>
            </a:br>
            <a:r>
              <a:rPr lang="en-US" dirty="0" smtClean="0"/>
              <a:t>to open-pit mining.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r>
              <a:rPr lang="en-US" dirty="0" smtClean="0"/>
              <a:t>In the case of all </a:t>
            </a:r>
            <a:r>
              <a:rPr lang="en-US" dirty="0"/>
              <a:t>3</a:t>
            </a:r>
            <a:r>
              <a:rPr lang="en-US" dirty="0" smtClean="0"/>
              <a:t> sectors, </a:t>
            </a:r>
            <a:r>
              <a:rPr lang="en-US" i="1" dirty="0" smtClean="0"/>
              <a:t>the biggest reason for the decline </a:t>
            </a:r>
            <a:br>
              <a:rPr lang="en-US" i="1" dirty="0" smtClean="0"/>
            </a:br>
            <a:r>
              <a:rPr lang="en-US" i="1" dirty="0" smtClean="0"/>
              <a:t>in jobs has not been trade, but rather productivity growth,</a:t>
            </a:r>
            <a:endParaRPr lang="en-US" sz="3400" dirty="0"/>
          </a:p>
          <a:p>
            <a:pPr lvl="1"/>
            <a:r>
              <a:rPr lang="en-US" dirty="0"/>
              <a:t>arising particularly from </a:t>
            </a:r>
            <a:r>
              <a:rPr lang="en-US" dirty="0" smtClean="0"/>
              <a:t>technological </a:t>
            </a:r>
            <a:r>
              <a:rPr lang="en-US" dirty="0"/>
              <a:t>progress.</a:t>
            </a:r>
          </a:p>
          <a:p>
            <a:pPr lvl="1"/>
            <a:r>
              <a:rPr lang="en-US" dirty="0"/>
              <a:t>The demand for labor has shifted toward high-skill jobs.</a:t>
            </a:r>
          </a:p>
          <a:p>
            <a:pPr lvl="1"/>
            <a:r>
              <a:rPr lang="en-US" dirty="0"/>
              <a:t>Meanwhile the supply of high-skilled workers has not kept up:</a:t>
            </a:r>
          </a:p>
          <a:p>
            <a:pPr lvl="2"/>
            <a:r>
              <a:rPr lang="en-US" sz="2600" dirty="0"/>
              <a:t>education </a:t>
            </a:r>
            <a:r>
              <a:rPr lang="en-US" sz="2600" dirty="0" smtClean="0"/>
              <a:t>gains have </a:t>
            </a:r>
            <a:r>
              <a:rPr lang="en-US" sz="2600" dirty="0"/>
              <a:t>lagged since 1981</a:t>
            </a:r>
            <a:r>
              <a:rPr lang="en-US" sz="2600" dirty="0" smtClean="0"/>
              <a:t>.</a:t>
            </a:r>
            <a:r>
              <a:rPr lang="en-US" sz="2100" dirty="0" smtClean="0"/>
              <a:t/>
            </a:r>
            <a:br>
              <a:rPr lang="en-US" sz="2100" dirty="0" smtClean="0"/>
            </a:br>
            <a:endParaRPr lang="en-US" sz="2100" dirty="0" smtClean="0"/>
          </a:p>
          <a:p>
            <a:r>
              <a:rPr lang="en-US" sz="3400" dirty="0" smtClean="0"/>
              <a:t>But </a:t>
            </a:r>
            <a:r>
              <a:rPr lang="en-US" sz="3400" dirty="0"/>
              <a:t>regardless the causes of rising </a:t>
            </a:r>
            <a:r>
              <a:rPr lang="en-US" sz="3400" dirty="0" smtClean="0"/>
              <a:t>inequality,</a:t>
            </a:r>
            <a:br>
              <a:rPr lang="en-US" sz="3400" dirty="0" smtClean="0"/>
            </a:br>
            <a:r>
              <a:rPr lang="en-US" sz="3400" dirty="0" smtClean="0"/>
              <a:t>good policies can share income gains more widely.</a:t>
            </a:r>
            <a:endParaRPr lang="en-US" sz="3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84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Widening gap between “skilled” &amp; “unskilled” workers, defined by college graduation.</a:t>
            </a:r>
            <a:endParaRPr lang="en-US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19" y="1447800"/>
            <a:ext cx="7042149" cy="508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5799125" y="6550223"/>
            <a:ext cx="28114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Jason Furman, CEA, Oct. 17, 2016, Fig.10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</a:t>
            </a:r>
            <a:endParaRPr lang="en-US" sz="1400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905000" y="2514600"/>
            <a:ext cx="5638800" cy="228600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77272-7F0D-4D88-A49C-E33188C2763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3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633</Words>
  <Application>Microsoft Office PowerPoint</Application>
  <PresentationFormat>On-screen Show (4:3)</PresentationFormat>
  <Paragraphs>156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An Economy That Works  for All Americans</vt:lpstr>
      <vt:lpstr>Current state of the economy</vt:lpstr>
      <vt:lpstr>The economy has added 15 ½ million jobs since early 2010.</vt:lpstr>
      <vt:lpstr>Real median family income is still below 2000!</vt:lpstr>
      <vt:lpstr>Manufacturing jobs were 32% of the national total  in 1950, and had declined to 10% by 2010.</vt:lpstr>
      <vt:lpstr>Long-term job loss in some sectors</vt:lpstr>
      <vt:lpstr>As with factory workers and farmers, we are not going back to the number of coal miners that were employed in 1923.</vt:lpstr>
      <vt:lpstr>Some reasons for employment shifts</vt:lpstr>
      <vt:lpstr>Widening gap between “skilled” &amp; “unskilled” workers, defined by college graduation.</vt:lpstr>
      <vt:lpstr>The trend in years of education slowed during 1981-2012.</vt:lpstr>
      <vt:lpstr>Eight policy proposals to promote  An Economy That Works for All Americans</vt:lpstr>
      <vt:lpstr>An Economy That Works  for All Americans</vt:lpstr>
      <vt:lpstr>Appendices</vt:lpstr>
      <vt:lpstr>Appendix 1: Address the long-term rise in household debt: housing, auto, &amp; student loans</vt:lpstr>
      <vt:lpstr>Address household debt: housing, auto &amp; student loans, continued</vt:lpstr>
      <vt:lpstr>Appendix 2: Why has inequality risen in the US? </vt:lpstr>
      <vt:lpstr>Appendix 3: More on macroeconomic developments</vt:lpstr>
      <vt:lpstr>Employment growth has been steady since early 2010.  The private sector has added 15 ½ million jobs in the last 81 months.</vt:lpstr>
      <vt:lpstr>The budget deficit has come down since 2009.</vt:lpstr>
      <vt:lpstr>PowerPoint Presentation</vt:lpstr>
      <vt:lpstr>The share of US national income going to labor has declined since 2000.</vt:lpstr>
      <vt:lpstr>Manufacturing output rises as employment falls, showing productivity growth.</vt:lpstr>
    </vt:vector>
  </TitlesOfParts>
  <Company>Harvard Kennedy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 Economy That Works  for All Americans</dc:title>
  <dc:creator>Dell</dc:creator>
  <cp:lastModifiedBy>itfsa</cp:lastModifiedBy>
  <cp:revision>77</cp:revision>
  <cp:lastPrinted>2016-12-01T21:32:03Z</cp:lastPrinted>
  <dcterms:created xsi:type="dcterms:W3CDTF">2016-11-30T23:53:08Z</dcterms:created>
  <dcterms:modified xsi:type="dcterms:W3CDTF">2016-12-03T00:08:42Z</dcterms:modified>
</cp:coreProperties>
</file>