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58" r:id="rId3"/>
    <p:sldId id="261" r:id="rId4"/>
    <p:sldId id="260" r:id="rId5"/>
    <p:sldId id="269" r:id="rId6"/>
    <p:sldId id="279" r:id="rId7"/>
    <p:sldId id="270" r:id="rId8"/>
    <p:sldId id="271" r:id="rId9"/>
    <p:sldId id="274" r:id="rId10"/>
    <p:sldId id="275" r:id="rId11"/>
    <p:sldId id="265" r:id="rId12"/>
    <p:sldId id="276" r:id="rId13"/>
    <p:sldId id="266" r:id="rId14"/>
    <p:sldId id="280" r:id="rId15"/>
    <p:sldId id="281" r:id="rId16"/>
    <p:sldId id="278" r:id="rId17"/>
    <p:sldId id="272" r:id="rId18"/>
    <p:sldId id="273" r:id="rId19"/>
    <p:sldId id="262" r:id="rId20"/>
    <p:sldId id="284" r:id="rId21"/>
    <p:sldId id="282" r:id="rId22"/>
    <p:sldId id="277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454"/>
    <a:srgbClr val="689B15"/>
    <a:srgbClr val="00642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2364" y="-9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12/2/2016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12/2/2016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12/2/2016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6500" b="1" dirty="0" smtClean="0">
                <a:solidFill>
                  <a:srgbClr val="545454"/>
                </a:solidFill>
              </a:rPr>
              <a:t>Jeffrey Frankel</a:t>
            </a:r>
          </a:p>
          <a:p>
            <a:r>
              <a:rPr lang="en-US" sz="4400" b="1" dirty="0" smtClean="0">
                <a:solidFill>
                  <a:srgbClr val="545454"/>
                </a:solidFill>
              </a:rPr>
              <a:t>Harpel Professor of Capital Formation and Growth</a:t>
            </a:r>
            <a:br>
              <a:rPr lang="en-US" sz="4400" b="1" dirty="0" smtClean="0">
                <a:solidFill>
                  <a:srgbClr val="545454"/>
                </a:solidFill>
              </a:rPr>
            </a:br>
            <a:r>
              <a:rPr lang="en-US" sz="4400" b="1" dirty="0" smtClean="0">
                <a:solidFill>
                  <a:srgbClr val="545454"/>
                </a:solidFill>
              </a:rPr>
              <a:t>Harvard University</a:t>
            </a: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endParaRPr lang="en-US" sz="5700" b="1" dirty="0" smtClean="0">
              <a:solidFill>
                <a:srgbClr val="545454"/>
              </a:solidFill>
            </a:endParaRPr>
          </a:p>
          <a:p>
            <a:r>
              <a:rPr lang="en-US" sz="4700" b="1" dirty="0" smtClean="0">
                <a:solidFill>
                  <a:srgbClr val="545454"/>
                </a:solidFill>
              </a:rPr>
              <a:t>Bipartisan </a:t>
            </a:r>
            <a:r>
              <a:rPr lang="en-US" sz="4700" b="1" dirty="0">
                <a:solidFill>
                  <a:srgbClr val="545454"/>
                </a:solidFill>
              </a:rPr>
              <a:t>Program for </a:t>
            </a:r>
            <a:r>
              <a:rPr lang="en-US" sz="4700" b="1" dirty="0" smtClean="0">
                <a:solidFill>
                  <a:srgbClr val="545454"/>
                </a:solidFill>
              </a:rPr>
              <a:t>Newly </a:t>
            </a:r>
            <a:r>
              <a:rPr lang="en-US" sz="4700" b="1" dirty="0">
                <a:solidFill>
                  <a:srgbClr val="545454"/>
                </a:solidFill>
              </a:rPr>
              <a:t>Elected Members of </a:t>
            </a:r>
            <a:r>
              <a:rPr lang="en-US" sz="4700" b="1" dirty="0" smtClean="0">
                <a:solidFill>
                  <a:srgbClr val="545454"/>
                </a:solidFill>
              </a:rPr>
              <a:t>Congress</a:t>
            </a:r>
          </a:p>
          <a:p>
            <a:r>
              <a:rPr lang="en-US" sz="4100" b="1" dirty="0" smtClean="0">
                <a:solidFill>
                  <a:srgbClr val="545454"/>
                </a:solidFill>
              </a:rPr>
              <a:t> </a:t>
            </a:r>
          </a:p>
          <a:p>
            <a:endParaRPr lang="en-US" sz="4100" b="1" dirty="0">
              <a:solidFill>
                <a:srgbClr val="545454"/>
              </a:solidFill>
            </a:endParaRPr>
          </a:p>
          <a:p>
            <a:r>
              <a:rPr lang="en-US" sz="4100" b="1" dirty="0" smtClean="0">
                <a:solidFill>
                  <a:srgbClr val="545454"/>
                </a:solidFill>
              </a:rPr>
              <a:t>December 7, 2016</a:t>
            </a:r>
            <a:endParaRPr lang="en-US" sz="4100" dirty="0">
              <a:solidFill>
                <a:srgbClr val="545454"/>
              </a:solidFill>
            </a:endParaRPr>
          </a:p>
          <a:p>
            <a:endParaRPr lang="en-US" dirty="0"/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05" y="5029200"/>
            <a:ext cx="2991195" cy="4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86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901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trend in years of education slowed during 1981-2012.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Trend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1906 – 1981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dirty="0" smtClean="0">
                <a:solidFill>
                  <a:srgbClr val="C00000"/>
                </a:solidFill>
              </a:rPr>
              <a:t>= 1876+30 to 1951+30.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Eight policy proposals to promote </a:t>
            </a:r>
            <a:br>
              <a:rPr lang="en-US" sz="3400" dirty="0" smtClean="0"/>
            </a:br>
            <a:r>
              <a:rPr lang="en-US" sz="3400" dirty="0" smtClean="0"/>
              <a:t>An Economy That Works for All Americans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98" y="1382751"/>
            <a:ext cx="9067800" cy="57912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 smtClean="0"/>
              <a:t>Increase infrastructure spending.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Move toward universal </a:t>
            </a:r>
            <a:r>
              <a:rPr lang="en-US" sz="3400" dirty="0"/>
              <a:t>pre-school education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lvl="0"/>
            <a:r>
              <a:rPr lang="en-US" sz="3400" dirty="0" smtClean="0"/>
              <a:t>Continue to raise the number of Americans with health insurance.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Address </a:t>
            </a:r>
            <a:r>
              <a:rPr lang="en-US" sz="3400" dirty="0"/>
              <a:t>the long-term rise in household </a:t>
            </a:r>
            <a:r>
              <a:rPr lang="en-US" sz="3400" dirty="0" smtClean="0"/>
              <a:t>debt.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400" dirty="0" smtClean="0"/>
              <a:t>Institute wage </a:t>
            </a:r>
            <a:r>
              <a:rPr lang="en-US" sz="3400" dirty="0" smtClean="0"/>
              <a:t>insurance.  Better </a:t>
            </a:r>
            <a:r>
              <a:rPr lang="en-US" sz="3400" dirty="0"/>
              <a:t>than Trade Adjustment Assistance</a:t>
            </a:r>
            <a:r>
              <a:rPr lang="en-US" sz="3400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1300" dirty="0" smtClean="0"/>
          </a:p>
          <a:p>
            <a:r>
              <a:rPr lang="en-US" sz="3400" dirty="0" smtClean="0"/>
              <a:t>Reform the tax system </a:t>
            </a:r>
          </a:p>
          <a:p>
            <a:pPr lvl="1"/>
            <a:r>
              <a:rPr lang="en-US" sz="2700" dirty="0" smtClean="0"/>
              <a:t>Corporate income tax</a:t>
            </a:r>
            <a:r>
              <a:rPr lang="en-US" sz="2600" dirty="0" smtClean="0"/>
              <a:t> (stay revenue-neutral</a:t>
            </a:r>
            <a:r>
              <a:rPr lang="en-US" sz="2600" dirty="0"/>
              <a:t>: lower </a:t>
            </a:r>
            <a:r>
              <a:rPr lang="en-US" sz="2600" dirty="0" smtClean="0"/>
              <a:t>rate, </a:t>
            </a:r>
            <a:r>
              <a:rPr lang="en-US" sz="2600" dirty="0"/>
              <a:t>but cut distorting deductions</a:t>
            </a:r>
            <a:r>
              <a:rPr lang="en-US" sz="2600" dirty="0" smtClean="0"/>
              <a:t>)</a:t>
            </a:r>
          </a:p>
          <a:p>
            <a:pPr lvl="1"/>
            <a:r>
              <a:rPr lang="en-US" dirty="0" smtClean="0"/>
              <a:t>Reform personal income tax.</a:t>
            </a:r>
          </a:p>
          <a:p>
            <a:pPr lvl="2"/>
            <a:r>
              <a:rPr lang="en-US" dirty="0" smtClean="0"/>
              <a:t>Expand EITC </a:t>
            </a:r>
          </a:p>
          <a:p>
            <a:pPr lvl="2"/>
            <a:r>
              <a:rPr lang="en-US" dirty="0" smtClean="0"/>
              <a:t>Abolish the carried interest deduction.</a:t>
            </a:r>
          </a:p>
          <a:p>
            <a:pPr lvl="1"/>
            <a:r>
              <a:rPr lang="en-US" dirty="0" smtClean="0"/>
              <a:t>Don’t eliminate the estate tax.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lvl="0"/>
            <a:r>
              <a:rPr lang="en-US" sz="3400" dirty="0" smtClean="0"/>
              <a:t>Allow fracking </a:t>
            </a:r>
            <a:r>
              <a:rPr lang="en-US" dirty="0" smtClean="0"/>
              <a:t>(but with careful regulation).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Keep </a:t>
            </a:r>
            <a:r>
              <a:rPr lang="en-US" sz="3400" dirty="0"/>
              <a:t>US global economic </a:t>
            </a:r>
            <a:r>
              <a:rPr lang="en-US" sz="3400" dirty="0" smtClean="0"/>
              <a:t>leadership</a:t>
            </a:r>
          </a:p>
          <a:p>
            <a:pPr lvl="1"/>
            <a:r>
              <a:rPr lang="en-US" sz="2900" dirty="0"/>
              <a:t>i</a:t>
            </a:r>
            <a:r>
              <a:rPr lang="en-US" sz="2900" dirty="0" smtClean="0"/>
              <a:t>ncluding abiding by trade agreements.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9831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Addressing the long-term rise in household debt</a:t>
            </a:r>
          </a:p>
          <a:p>
            <a:pPr lvl="1"/>
            <a:r>
              <a:rPr lang="en-US" dirty="0" smtClean="0"/>
              <a:t>(i) Housing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(ii) Auto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(iii) Student </a:t>
            </a:r>
            <a:r>
              <a:rPr lang="en-US" dirty="0"/>
              <a:t>loans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List of causes of rising US </a:t>
            </a:r>
            <a:r>
              <a:rPr lang="en-US" dirty="0" smtClean="0"/>
              <a:t>inequality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on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</a:p>
          <a:p>
            <a:pPr lvl="1"/>
            <a:r>
              <a:rPr lang="en-US" dirty="0" smtClean="0"/>
              <a:t>Output vs. employment in manufacturing 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Appendix 1: Address </a:t>
            </a:r>
            <a:r>
              <a:rPr lang="en-US" sz="3200" dirty="0"/>
              <a:t>the long-term rise in household debt</a:t>
            </a:r>
            <a:r>
              <a:rPr lang="en-US" sz="3000" dirty="0"/>
              <a:t>: housing, auto, &amp;</a:t>
            </a:r>
            <a:r>
              <a:rPr lang="en-US" sz="3000" dirty="0" smtClean="0"/>
              <a:t> </a:t>
            </a:r>
            <a:r>
              <a:rPr lang="en-US" sz="3000" dirty="0"/>
              <a:t>student </a:t>
            </a:r>
            <a:r>
              <a:rPr lang="en-US" sz="3000" dirty="0" smtClean="0"/>
              <a:t>loans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4" y="1351155"/>
            <a:ext cx="9027225" cy="57912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(i) Reduce </a:t>
            </a:r>
            <a:r>
              <a:rPr lang="en-US" sz="3000" dirty="0" smtClean="0"/>
              <a:t>the policy </a:t>
            </a:r>
            <a:r>
              <a:rPr lang="en-US" sz="3000" dirty="0"/>
              <a:t>tilt toward getting American families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up </a:t>
            </a:r>
            <a:r>
              <a:rPr lang="en-US" sz="3000" dirty="0"/>
              <a:t>to their eyeballs in mortgage debt </a:t>
            </a:r>
            <a:r>
              <a:rPr lang="en-US" sz="3000" dirty="0" smtClean="0"/>
              <a:t>they </a:t>
            </a:r>
            <a:r>
              <a:rPr lang="en-US" sz="3000" dirty="0"/>
              <a:t>can’t </a:t>
            </a:r>
            <a:r>
              <a:rPr lang="en-US" sz="30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led to 2007-09 financial crisis.  </a:t>
            </a:r>
            <a:r>
              <a:rPr lang="en-US" sz="2600" dirty="0"/>
              <a:t> </a:t>
            </a:r>
            <a:r>
              <a:rPr lang="en-US" sz="2600" dirty="0" smtClean="0"/>
              <a:t>And it drives </a:t>
            </a:r>
            <a:r>
              <a:rPr lang="en-US" sz="2600" dirty="0"/>
              <a:t>up housing prices, </a:t>
            </a:r>
            <a:endParaRPr lang="en-US" sz="2600" dirty="0" smtClean="0"/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900" dirty="0" smtClean="0"/>
              <a:t>It generally sa</a:t>
            </a:r>
            <a:r>
              <a:rPr lang="en-US" sz="1900" dirty="0"/>
              <a:t>ves less than $200 </a:t>
            </a:r>
            <a:r>
              <a:rPr lang="en-US" sz="1900" dirty="0" smtClean="0"/>
              <a:t>for households </a:t>
            </a:r>
            <a:r>
              <a:rPr lang="en-US" sz="1900" dirty="0"/>
              <a:t>earning $</a:t>
            </a:r>
            <a:r>
              <a:rPr lang="en-US" sz="1900" dirty="0" smtClean="0"/>
              <a:t>65,000.</a:t>
            </a:r>
            <a:endParaRPr lang="en-US" sz="19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/>
              <a:t>for something other than purchase of residence </a:t>
            </a:r>
            <a:endParaRPr lang="en-US" dirty="0" smtClean="0"/>
          </a:p>
          <a:p>
            <a:pPr lvl="4"/>
            <a:r>
              <a:rPr lang="en-US" sz="1900" dirty="0" smtClean="0"/>
              <a:t>i.e</a:t>
            </a:r>
            <a:r>
              <a:rPr lang="en-US" sz="1900" dirty="0"/>
              <a:t>., </a:t>
            </a:r>
            <a:r>
              <a:rPr lang="en-US" sz="1900" dirty="0" smtClean="0"/>
              <a:t>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</a:t>
            </a:r>
            <a:r>
              <a:rPr lang="en-US" sz="1900" dirty="0"/>
              <a:t>home or </a:t>
            </a:r>
            <a:r>
              <a:rPr lang="en-US" sz="19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Fannie Mae and Freddie Mac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0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(ii) Auto </a:t>
            </a:r>
            <a:r>
              <a:rPr lang="en-US" sz="2800" dirty="0" smtClean="0"/>
              <a:t>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2800" dirty="0" smtClean="0"/>
              <a:t>(iii) 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</a:t>
            </a:r>
            <a:r>
              <a:rPr lang="en-US" sz="2800" dirty="0" smtClean="0"/>
              <a:t>a </a:t>
            </a:r>
            <a:r>
              <a:rPr lang="en-US" sz="2800" dirty="0"/>
              <a:t>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some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</a:t>
            </a:r>
            <a:r>
              <a:rPr lang="en-US" dirty="0"/>
              <a:t>require that the </a:t>
            </a:r>
            <a:r>
              <a:rPr lang="en-US" dirty="0" smtClean="0"/>
              <a:t>school have </a:t>
            </a:r>
            <a:r>
              <a:rPr lang="en-US" dirty="0"/>
              <a:t>a decent record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regarding </a:t>
            </a:r>
            <a:r>
              <a:rPr lang="en-US" dirty="0" smtClean="0"/>
              <a:t>rates </a:t>
            </a:r>
            <a:r>
              <a:rPr lang="en-US" dirty="0"/>
              <a:t>of graduation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Appendix </a:t>
            </a:r>
            <a:r>
              <a:rPr lang="en-US" sz="3200" dirty="0"/>
              <a:t>2</a:t>
            </a:r>
            <a:r>
              <a:rPr lang="en-US" sz="3200" dirty="0" smtClean="0"/>
              <a:t>: Why </a:t>
            </a:r>
            <a:r>
              <a:rPr lang="en-US" sz="3200" dirty="0"/>
              <a:t>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71600"/>
            <a:ext cx="9296400" cy="510540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3: 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96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Employment growth has been steady since early 2010</a:t>
            </a:r>
            <a:r>
              <a:rPr lang="en-US" sz="2800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700" dirty="0" smtClean="0"/>
              <a:t>The private sector has added 15 ½ million jobs in the last 81 months.</a:t>
            </a:r>
            <a:endParaRPr lang="en-US" sz="27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18</a:t>
            </a:fld>
            <a:endParaRPr lang="en-US"/>
          </a:p>
        </p:txBody>
      </p:sp>
      <p:pic>
        <p:nvPicPr>
          <p:cNvPr id="4" name="Picture 2" descr="Private-Sector Payroll Employ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7750" cy="521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55837"/>
            <a:ext cx="8686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The most recent stats </a:t>
            </a:r>
            <a:r>
              <a:rPr lang="en-US" sz="3500" dirty="0" smtClean="0"/>
              <a:t>are surprisingly strong:</a:t>
            </a:r>
          </a:p>
          <a:p>
            <a:pPr lvl="1"/>
            <a:r>
              <a:rPr lang="en-US" dirty="0" smtClean="0"/>
              <a:t>GDP growth in 3</a:t>
            </a:r>
            <a:r>
              <a:rPr lang="en-US" baseline="30000" dirty="0" smtClean="0"/>
              <a:t>rd</a:t>
            </a:r>
            <a:r>
              <a:rPr lang="en-US" dirty="0" smtClean="0"/>
              <a:t> Quarter:  3.2 % or more.</a:t>
            </a:r>
          </a:p>
          <a:p>
            <a:pPr lvl="1"/>
            <a:r>
              <a:rPr lang="en-US" dirty="0" smtClean="0"/>
              <a:t>Employment: </a:t>
            </a:r>
          </a:p>
          <a:p>
            <a:pPr lvl="2"/>
            <a:r>
              <a:rPr lang="en-US" dirty="0" smtClean="0"/>
              <a:t>November continued the </a:t>
            </a:r>
            <a:r>
              <a:rPr lang="en-US" dirty="0"/>
              <a:t>longest streak of total job growth on </a:t>
            </a:r>
            <a:r>
              <a:rPr lang="en-US" dirty="0" smtClean="0"/>
              <a:t>record:</a:t>
            </a:r>
          </a:p>
          <a:p>
            <a:pPr lvl="2"/>
            <a:r>
              <a:rPr lang="en-US" dirty="0" smtClean="0"/>
              <a:t>15.6 million </a:t>
            </a:r>
            <a:r>
              <a:rPr lang="en-US" dirty="0"/>
              <a:t>jobs </a:t>
            </a:r>
            <a:r>
              <a:rPr lang="en-US" dirty="0" smtClean="0"/>
              <a:t>added since </a:t>
            </a:r>
            <a:r>
              <a:rPr lang="en-US" dirty="0"/>
              <a:t>early </a:t>
            </a:r>
            <a:r>
              <a:rPr lang="en-US" dirty="0" smtClean="0"/>
              <a:t>2010.</a:t>
            </a:r>
          </a:p>
          <a:p>
            <a:pPr lvl="2"/>
            <a:r>
              <a:rPr lang="en-US" dirty="0"/>
              <a:t>Unemployment </a:t>
            </a:r>
            <a:r>
              <a:rPr lang="en-US" dirty="0" smtClean="0"/>
              <a:t>rate down </a:t>
            </a:r>
            <a:r>
              <a:rPr lang="en-US" dirty="0"/>
              <a:t>to </a:t>
            </a:r>
            <a:r>
              <a:rPr lang="en-US" dirty="0" smtClean="0"/>
              <a:t>4.6%, considered full employment.</a:t>
            </a:r>
          </a:p>
          <a:p>
            <a:pPr lvl="1"/>
            <a:r>
              <a:rPr lang="en-US" dirty="0" smtClean="0"/>
              <a:t>Average </a:t>
            </a:r>
            <a:r>
              <a:rPr lang="en-US" dirty="0"/>
              <a:t>hourly </a:t>
            </a:r>
            <a:r>
              <a:rPr lang="en-US" dirty="0" smtClean="0"/>
              <a:t>earnings: rose 2.7 % so far this year.</a:t>
            </a:r>
            <a:endParaRPr lang="en-US" sz="900" dirty="0" smtClean="0"/>
          </a:p>
          <a:p>
            <a:pPr marL="457200" lvl="1" indent="0">
              <a:buNone/>
            </a:pP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And, for once, recent gains were widely shared:</a:t>
            </a:r>
          </a:p>
          <a:p>
            <a:pPr lvl="1"/>
            <a:r>
              <a:rPr lang="en-US" dirty="0" smtClean="0"/>
              <a:t>Median real family income: rose 5.2</a:t>
            </a:r>
            <a:r>
              <a:rPr lang="en-US" dirty="0"/>
              <a:t>% </a:t>
            </a:r>
            <a:r>
              <a:rPr lang="en-US" dirty="0" smtClean="0"/>
              <a:t>in 2015, the fastest ever.</a:t>
            </a:r>
          </a:p>
          <a:p>
            <a:pPr lvl="1"/>
            <a:r>
              <a:rPr lang="en-US" dirty="0" smtClean="0"/>
              <a:t>Poverty rate: down to 13.5%</a:t>
            </a:r>
          </a:p>
          <a:p>
            <a:pPr lvl="2"/>
            <a:r>
              <a:rPr lang="en-US" dirty="0"/>
              <a:t>from 14.8% in </a:t>
            </a:r>
            <a:r>
              <a:rPr lang="en-US" dirty="0" smtClean="0"/>
              <a:t>2014, the </a:t>
            </a:r>
            <a:r>
              <a:rPr lang="en-US" dirty="0"/>
              <a:t>largest drop since </a:t>
            </a:r>
            <a:r>
              <a:rPr lang="en-US" dirty="0" smtClean="0"/>
              <a:t>1968.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16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The Fed will almost certainly raise interest rates December 14.    Why?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 descr="United States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1456776"/>
            <a:ext cx="8845920" cy="5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" y="609600"/>
            <a:ext cx="8686800" cy="80803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trade deficit as a share of GDP has also narrowed.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172200" y="3657600"/>
            <a:ext cx="2057400" cy="1524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98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share of US national income going to labor</a:t>
            </a:r>
            <a:br>
              <a:rPr lang="en-US" sz="2800" dirty="0" smtClean="0"/>
            </a:br>
            <a:r>
              <a:rPr lang="en-US" sz="2800" dirty="0" smtClean="0"/>
              <a:t>has declined since 2000.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492427"/>
            <a:ext cx="6903351" cy="506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24437" y="6553200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2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67400" y="3733800"/>
            <a:ext cx="1371600" cy="1752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smtClean="0"/>
              <a:t>output rises</a:t>
            </a:r>
            <a:br>
              <a:rPr lang="en-US" sz="2800" smtClean="0"/>
            </a:br>
            <a:r>
              <a:rPr lang="en-US" sz="2800" smtClean="0"/>
              <a:t>as </a:t>
            </a:r>
            <a:r>
              <a:rPr lang="en-US" sz="2800" dirty="0" smtClean="0"/>
              <a:t>employment </a:t>
            </a:r>
            <a:r>
              <a:rPr lang="en-US" sz="2800" smtClean="0"/>
              <a:t>falls, showing </a:t>
            </a:r>
            <a:r>
              <a:rPr lang="en-US" sz="2800" dirty="0" smtClean="0"/>
              <a:t>productivity growth.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37" y="1676400"/>
            <a:ext cx="643943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28800" y="2438400"/>
            <a:ext cx="5181600" cy="29718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057400" y="2438400"/>
            <a:ext cx="4724400" cy="28194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0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has added 15 ½ million jobs</a:t>
            </a:r>
            <a:br>
              <a:rPr lang="en-US" sz="3200" dirty="0" smtClean="0"/>
            </a:br>
            <a:r>
              <a:rPr lang="en-US" sz="3200" dirty="0" smtClean="0"/>
              <a:t>since early 2010.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7527"/>
            <a:ext cx="8077200" cy="44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581400" y="2362200"/>
            <a:ext cx="4648200" cy="27432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8362"/>
            <a:ext cx="8229600" cy="8080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Real median family income is still below 2000!</a:t>
            </a:r>
            <a:endParaRPr lang="en-US" sz="32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724892"/>
            <a:ext cx="838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2334492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592224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589742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590146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76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But the longer-term trend is not good: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Manufacturing </a:t>
            </a:r>
            <a:r>
              <a:rPr lang="en-US" sz="3200" dirty="0"/>
              <a:t>jobs were 32% of the national </a:t>
            </a:r>
            <a:r>
              <a:rPr lang="en-US" sz="3200" dirty="0" smtClean="0"/>
              <a:t>total </a:t>
            </a:r>
            <a:br>
              <a:rPr lang="en-US" sz="3200" dirty="0" smtClean="0"/>
            </a:br>
            <a:r>
              <a:rPr lang="en-US" sz="3200" dirty="0" smtClean="0"/>
              <a:t>in 1950, and had declined to 10</a:t>
            </a:r>
            <a:r>
              <a:rPr lang="en-US" sz="3200" dirty="0"/>
              <a:t>% by </a:t>
            </a:r>
            <a:r>
              <a:rPr lang="en-US" sz="3200" dirty="0" smtClean="0"/>
              <a:t>2010.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438400"/>
            <a:ext cx="7467600" cy="3124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04"/>
            <a:ext cx="8229600" cy="11430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Long-term job loss in some sectors</a:t>
            </a:r>
            <a:endParaRPr lang="en-US" sz="29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7912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falling as a share 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apparel</a:t>
            </a:r>
          </a:p>
          <a:p>
            <a:pPr lvl="2"/>
            <a:r>
              <a:rPr lang="en-US" sz="2900" dirty="0" smtClean="0"/>
              <a:t>(though </a:t>
            </a:r>
            <a:r>
              <a:rPr lang="en-US" sz="2900" dirty="0"/>
              <a:t>leaving viable cores </a:t>
            </a:r>
            <a:r>
              <a:rPr lang="en-US" sz="2900" dirty="0" smtClean="0"/>
              <a:t>today).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Due 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lvl="1"/>
            <a:r>
              <a:rPr lang="en-US" dirty="0" smtClean="0"/>
              <a:t>But trade has also </a:t>
            </a:r>
            <a:r>
              <a:rPr lang="en-US" i="1" dirty="0" smtClean="0"/>
              <a:t>created</a:t>
            </a:r>
            <a:r>
              <a:rPr lang="en-US" dirty="0" smtClean="0"/>
              <a:t> lots of </a:t>
            </a:r>
            <a:r>
              <a:rPr lang="en-US" i="1" dirty="0"/>
              <a:t>other </a:t>
            </a:r>
            <a:r>
              <a:rPr lang="en-US" dirty="0" smtClean="0"/>
              <a:t>jobs.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Those jobs are not coming back.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dirty="0" smtClean="0"/>
              <a:t>By 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consider coal miners.</a:t>
            </a:r>
          </a:p>
        </p:txBody>
      </p:sp>
    </p:spTree>
    <p:extLst>
      <p:ext uri="{BB962C8B-B14F-4D97-AF65-F5344CB8AC3E}">
        <p14:creationId xmlns:p14="http://schemas.microsoft.com/office/powerpoint/2010/main" val="102737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8" y="266832"/>
            <a:ext cx="8786301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As with factory workers and farmers, we are not going back to the number of coal miners that were employed in 1923.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83058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960649" y="2057400"/>
            <a:ext cx="5181600" cy="34290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38361"/>
            <a:ext cx="2133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/>
              <a:t> </a:t>
            </a:r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</a:p>
          <a:p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</a:t>
            </a:r>
            <a:br>
              <a:rPr lang="en-US" dirty="0" smtClean="0"/>
            </a:br>
            <a:r>
              <a:rPr lang="en-US" dirty="0" smtClean="0"/>
              <a:t>to open-pit mining.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biggest reason for the decline </a:t>
            </a:r>
            <a:br>
              <a:rPr lang="en-US" i="1" dirty="0" smtClean="0"/>
            </a:br>
            <a:r>
              <a:rPr lang="en-US" i="1" dirty="0" smtClean="0"/>
              <a:t>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arising particularly from </a:t>
            </a:r>
            <a:r>
              <a:rPr lang="en-US" dirty="0" smtClean="0"/>
              <a:t>technological </a:t>
            </a:r>
            <a:r>
              <a:rPr lang="en-US" dirty="0"/>
              <a:t>progress.</a:t>
            </a:r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up:</a:t>
            </a:r>
          </a:p>
          <a:p>
            <a:pPr lvl="2"/>
            <a:r>
              <a:rPr lang="en-US" sz="2600" dirty="0"/>
              <a:t>education </a:t>
            </a:r>
            <a:r>
              <a:rPr lang="en-US" sz="2600" dirty="0" smtClean="0"/>
              <a:t>gains have </a:t>
            </a:r>
            <a:r>
              <a:rPr lang="en-US" sz="2600" dirty="0"/>
              <a:t>lagged since 1981</a:t>
            </a:r>
            <a:r>
              <a:rPr lang="en-US" sz="26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But </a:t>
            </a:r>
            <a:r>
              <a:rPr lang="en-US" sz="3400" dirty="0"/>
              <a:t>regardless the causes of rising </a:t>
            </a:r>
            <a:r>
              <a:rPr lang="en-US" sz="3400" dirty="0" smtClean="0"/>
              <a:t>inequality,</a:t>
            </a:r>
            <a:br>
              <a:rPr lang="en-US" sz="3400" dirty="0" smtClean="0"/>
            </a:br>
            <a:r>
              <a:rPr lang="en-US" sz="3400" dirty="0" smtClean="0"/>
              <a:t>good policies can share income gains more widely.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Widening gap between “skilled” &amp; “unskilled” workers, defined by college graduation.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99125" y="65502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05000" y="2514600"/>
            <a:ext cx="56388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633</Words>
  <Application>Microsoft Office PowerPoint</Application>
  <PresentationFormat>On-screen Show (4:3)</PresentationFormat>
  <Paragraphs>156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An Economy That Works  for All Americans</vt:lpstr>
      <vt:lpstr>Current state of the economy</vt:lpstr>
      <vt:lpstr>The economy has added 15 ½ million jobs since early 2010.</vt:lpstr>
      <vt:lpstr>Real median family income is still below 2000!</vt:lpstr>
      <vt:lpstr>Manufacturing jobs were 32% of the national total  in 1950, and had declined to 10% by 2010.</vt:lpstr>
      <vt:lpstr>Long-term job loss in some sectors</vt:lpstr>
      <vt:lpstr>As with factory workers and farmers, we are not going back to the number of coal miners that were employed in 1923.</vt:lpstr>
      <vt:lpstr>Some reasons for employment shifts</vt:lpstr>
      <vt:lpstr>Widening gap between “skilled” &amp; “unskilled” workers, defined by college graduation.</vt:lpstr>
      <vt:lpstr>The trend in years of education slowed during 1981-2012.</vt:lpstr>
      <vt:lpstr>Eight policy proposals to promote  An Economy That Works for All Americans</vt:lpstr>
      <vt:lpstr>An Economy That Works  for All Americans</vt:lpstr>
      <vt:lpstr>Appendices</vt:lpstr>
      <vt:lpstr>Appendix 1: Address the long-term rise in household debt: housing, auto, &amp; student loans</vt:lpstr>
      <vt:lpstr>Address household debt: housing, auto &amp; student loans, continued</vt:lpstr>
      <vt:lpstr>Appendix 2: Why has inequality risen in the US? </vt:lpstr>
      <vt:lpstr>Appendix 3: More on macroeconomic developments</vt:lpstr>
      <vt:lpstr>Employment growth has been steady since early 2010.  The private sector has added 15 ½ million jobs in the last 81 months.</vt:lpstr>
      <vt:lpstr>The budget deficit has come down since 2009.</vt:lpstr>
      <vt:lpstr>PowerPoint Presentation</vt:lpstr>
      <vt:lpstr>The share of US national income going to labor has declined since 2000.</vt:lpstr>
      <vt:lpstr>Manufacturing output rises as employment falls, showing productivity growth.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itfsa</cp:lastModifiedBy>
  <cp:revision>77</cp:revision>
  <cp:lastPrinted>2016-12-01T21:32:03Z</cp:lastPrinted>
  <dcterms:created xsi:type="dcterms:W3CDTF">2016-11-30T23:53:08Z</dcterms:created>
  <dcterms:modified xsi:type="dcterms:W3CDTF">2016-12-03T00:08:42Z</dcterms:modified>
</cp:coreProperties>
</file>