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7" r:id="rId2"/>
    <p:sldId id="258" r:id="rId3"/>
    <p:sldId id="261" r:id="rId4"/>
    <p:sldId id="260" r:id="rId5"/>
    <p:sldId id="263" r:id="rId6"/>
    <p:sldId id="269" r:id="rId7"/>
    <p:sldId id="270" r:id="rId8"/>
    <p:sldId id="271" r:id="rId9"/>
    <p:sldId id="274" r:id="rId10"/>
    <p:sldId id="275" r:id="rId11"/>
    <p:sldId id="265" r:id="rId12"/>
    <p:sldId id="276" r:id="rId13"/>
    <p:sldId id="266" r:id="rId14"/>
    <p:sldId id="272" r:id="rId15"/>
    <p:sldId id="273" r:id="rId16"/>
    <p:sldId id="262" r:id="rId17"/>
    <p:sldId id="264" r:id="rId18"/>
    <p:sldId id="267" r:id="rId19"/>
    <p:sldId id="268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8C28A-E4C5-4A45-9685-5CA7B84CE57E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6500" b="1" dirty="0" smtClean="0"/>
              <a:t>Jeffrey Frankel</a:t>
            </a:r>
          </a:p>
          <a:p>
            <a:r>
              <a:rPr lang="en-US" sz="4400" b="1" dirty="0" smtClean="0"/>
              <a:t>Harpel Professor of Capital Formation and Growth</a:t>
            </a:r>
            <a:br>
              <a:rPr lang="en-US" sz="4400" b="1" dirty="0" smtClean="0"/>
            </a:br>
            <a:r>
              <a:rPr lang="en-US" sz="4400" b="1" dirty="0" smtClean="0"/>
              <a:t>Harvard University</a:t>
            </a:r>
            <a:r>
              <a:rPr lang="en-US" sz="5700" b="1" dirty="0" smtClean="0"/>
              <a:t/>
            </a:r>
            <a:br>
              <a:rPr lang="en-US" sz="57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sz="5700" b="1" dirty="0" smtClean="0"/>
          </a:p>
          <a:p>
            <a:r>
              <a:rPr lang="en-US" sz="4700" b="1" dirty="0" smtClean="0"/>
              <a:t>Bipartisan </a:t>
            </a:r>
            <a:r>
              <a:rPr lang="en-US" sz="4700" b="1" dirty="0"/>
              <a:t>Program for </a:t>
            </a:r>
            <a:r>
              <a:rPr lang="en-US" sz="4700" b="1" dirty="0" smtClean="0"/>
              <a:t>Newly </a:t>
            </a:r>
            <a:r>
              <a:rPr lang="en-US" sz="4700" b="1" dirty="0"/>
              <a:t>Elected Members of </a:t>
            </a:r>
            <a:r>
              <a:rPr lang="en-US" sz="4700" b="1" dirty="0" smtClean="0"/>
              <a:t>Congress</a:t>
            </a:r>
          </a:p>
          <a:p>
            <a:r>
              <a:rPr lang="en-US" sz="4100" b="1" dirty="0" smtClean="0"/>
              <a:t> </a:t>
            </a:r>
          </a:p>
          <a:p>
            <a:endParaRPr lang="en-US" sz="4100" b="1" dirty="0"/>
          </a:p>
          <a:p>
            <a:r>
              <a:rPr lang="en-US" sz="4100" b="1" dirty="0" smtClean="0"/>
              <a:t>December 7, 2016</a:t>
            </a:r>
            <a:endParaRPr lang="en-US" sz="4100" dirty="0"/>
          </a:p>
          <a:p>
            <a:endParaRPr lang="en-US" dirty="0"/>
          </a:p>
        </p:txBody>
      </p:sp>
      <p:pic>
        <p:nvPicPr>
          <p:cNvPr id="4098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05" y="5029200"/>
            <a:ext cx="2991195" cy="44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886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1901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trend in years of education slowed during 1981-2012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Trend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b="1" dirty="0" smtClean="0">
                <a:solidFill>
                  <a:srgbClr val="C00000"/>
                </a:solidFill>
              </a:rPr>
              <a:t>1906 – 1981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dirty="0" smtClean="0">
                <a:solidFill>
                  <a:srgbClr val="C00000"/>
                </a:solidFill>
              </a:rPr>
              <a:t>= 1876+30 to 1951+30.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</a:t>
            </a:r>
            <a:r>
              <a:rPr lang="en-US" dirty="0" smtClean="0"/>
              <a:t>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61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Eight</a:t>
            </a:r>
            <a:r>
              <a:rPr lang="en-US" sz="4000" dirty="0" smtClean="0"/>
              <a:t> </a:t>
            </a:r>
            <a:r>
              <a:rPr lang="en-US" sz="4000" dirty="0" smtClean="0"/>
              <a:t>policies to promote </a:t>
            </a:r>
            <a:br>
              <a:rPr lang="en-US" sz="4000" dirty="0" smtClean="0"/>
            </a:br>
            <a:r>
              <a:rPr lang="en-US" sz="4000" i="1" dirty="0" smtClean="0"/>
              <a:t>An Economy That Works for All Americans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839200" cy="49530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3400" dirty="0" smtClean="0"/>
              <a:t>Raise infrastructure </a:t>
            </a:r>
            <a:r>
              <a:rPr lang="en-US" sz="3400" dirty="0" smtClean="0"/>
              <a:t>spending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Move toward universal </a:t>
            </a:r>
            <a:r>
              <a:rPr lang="en-US" sz="3400" dirty="0"/>
              <a:t>pre-school education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pPr lvl="0"/>
            <a:r>
              <a:rPr lang="en-US" sz="3400" dirty="0" smtClean="0"/>
              <a:t>Continue to </a:t>
            </a:r>
            <a:r>
              <a:rPr lang="en-US" sz="3400" dirty="0" smtClean="0"/>
              <a:t>rai</a:t>
            </a:r>
            <a:r>
              <a:rPr lang="en-US" sz="3400" dirty="0" smtClean="0"/>
              <a:t>se the number </a:t>
            </a:r>
            <a:r>
              <a:rPr lang="en-US" sz="3400" dirty="0" smtClean="0"/>
              <a:t>of Americans with health insurance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Address </a:t>
            </a:r>
            <a:r>
              <a:rPr lang="en-US" sz="3400" dirty="0"/>
              <a:t>the long-term rise in household </a:t>
            </a:r>
            <a:r>
              <a:rPr lang="en-US" sz="3400" dirty="0" smtClean="0"/>
              <a:t>debt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r>
              <a:rPr lang="en-US" sz="3400" dirty="0"/>
              <a:t>R</a:t>
            </a:r>
            <a:r>
              <a:rPr lang="en-US" sz="3400" dirty="0" smtClean="0"/>
              <a:t>eform tax system </a:t>
            </a:r>
            <a:r>
              <a:rPr lang="en-US" sz="2600" dirty="0" smtClean="0"/>
              <a:t>(</a:t>
            </a:r>
            <a:r>
              <a:rPr lang="en-US" sz="2600" dirty="0" smtClean="0"/>
              <a:t>revenue-neutral: lower rates, but cut distorting deductions)</a:t>
            </a:r>
          </a:p>
          <a:p>
            <a:pPr lvl="2"/>
            <a:r>
              <a:rPr lang="en-US" dirty="0" smtClean="0"/>
              <a:t>Reform corporate </a:t>
            </a:r>
            <a:r>
              <a:rPr lang="en-US" dirty="0" smtClean="0"/>
              <a:t>income tax</a:t>
            </a:r>
          </a:p>
          <a:p>
            <a:pPr lvl="2"/>
            <a:r>
              <a:rPr lang="en-US" dirty="0" smtClean="0"/>
              <a:t>Reform personal </a:t>
            </a:r>
            <a:r>
              <a:rPr lang="en-US" dirty="0" smtClean="0"/>
              <a:t>income </a:t>
            </a:r>
            <a:r>
              <a:rPr lang="en-US" dirty="0" smtClean="0"/>
              <a:t>tax.</a:t>
            </a:r>
          </a:p>
          <a:p>
            <a:pPr lvl="2"/>
            <a:r>
              <a:rPr lang="en-US" dirty="0" smtClean="0"/>
              <a:t>Expand EITC and/or wage insurance.</a:t>
            </a:r>
          </a:p>
          <a:p>
            <a:pPr lvl="2"/>
            <a:r>
              <a:rPr lang="en-US" dirty="0" smtClean="0"/>
              <a:t>Abolish the carried interest deduction.</a:t>
            </a:r>
          </a:p>
          <a:p>
            <a:pPr lvl="2"/>
            <a:r>
              <a:rPr lang="en-US" dirty="0" smtClean="0"/>
              <a:t>Don’t eliminate the estate tax.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Allow fracking </a:t>
            </a:r>
            <a:r>
              <a:rPr lang="en-US" sz="2400" dirty="0" smtClean="0"/>
              <a:t>(but with careful regulation</a:t>
            </a:r>
            <a:r>
              <a:rPr lang="en-US" sz="2400" dirty="0" smtClean="0"/>
              <a:t>).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Keep </a:t>
            </a:r>
            <a:r>
              <a:rPr lang="en-US" sz="3400" dirty="0"/>
              <a:t>US global economic </a:t>
            </a:r>
            <a:r>
              <a:rPr lang="en-US" sz="3400" dirty="0" smtClean="0"/>
              <a:t>leadership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ncluding abiding by trade agreements.</a:t>
            </a:r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5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10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More on macroeconomic developments</a:t>
            </a:r>
          </a:p>
          <a:p>
            <a:pPr lvl="1"/>
            <a:r>
              <a:rPr lang="en-US" dirty="0" smtClean="0"/>
              <a:t>2009 turnaround from recession</a:t>
            </a:r>
          </a:p>
          <a:p>
            <a:pPr lvl="1"/>
            <a:r>
              <a:rPr lang="en-US" dirty="0" smtClean="0"/>
              <a:t>Budget deficit</a:t>
            </a:r>
          </a:p>
          <a:p>
            <a:pPr lvl="1"/>
            <a:r>
              <a:rPr lang="en-US" dirty="0" smtClean="0"/>
              <a:t>Trade deficit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Addressing the long-term rise in household debt</a:t>
            </a:r>
          </a:p>
          <a:p>
            <a:pPr lvl="1"/>
            <a:r>
              <a:rPr lang="en-US" dirty="0" smtClean="0"/>
              <a:t>Housing debt;</a:t>
            </a:r>
          </a:p>
          <a:p>
            <a:pPr lvl="1"/>
            <a:r>
              <a:rPr lang="en-US" dirty="0" smtClean="0"/>
              <a:t>Auto debt;</a:t>
            </a:r>
          </a:p>
          <a:p>
            <a:pPr lvl="1"/>
            <a:r>
              <a:rPr lang="en-US" dirty="0" smtClean="0"/>
              <a:t>Student loans</a:t>
            </a:r>
            <a:r>
              <a:rPr lang="en-US" sz="240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economy turned around in June 2009,</a:t>
            </a:r>
            <a:br>
              <a:rPr lang="en-US" sz="3200" dirty="0" smtClean="0"/>
            </a:br>
            <a:r>
              <a:rPr lang="en-US" sz="3200" dirty="0" smtClean="0"/>
              <a:t>but the recovery was slow and long.</a:t>
            </a:r>
            <a:endParaRPr lang="en-US" sz="32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600200"/>
            <a:ext cx="67139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5663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667000" y="3276600"/>
            <a:ext cx="381000" cy="22098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2934015"/>
            <a:ext cx="4267200" cy="381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Employment growth has been steady since early 2010.</a:t>
            </a:r>
            <a:endParaRPr lang="en-US" sz="2800" dirty="0"/>
          </a:p>
        </p:txBody>
      </p:sp>
      <p:pic>
        <p:nvPicPr>
          <p:cNvPr id="1026" name="Picture 2" descr="Phot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6908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trade deficit as a share of GDP has also narrowed.</a:t>
            </a:r>
            <a:endParaRPr lang="en-US" sz="2800" dirty="0"/>
          </a:p>
        </p:txBody>
      </p:sp>
      <p:pic>
        <p:nvPicPr>
          <p:cNvPr id="4098" name="Picture 2" descr="C:\Users\jfrankel\Downloads\fredgraph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67527"/>
            <a:ext cx="8686800" cy="45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5029200" y="2743200"/>
            <a:ext cx="36576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000" dirty="0" smtClean="0"/>
              <a:t>Address </a:t>
            </a:r>
            <a:r>
              <a:rPr lang="en-US" sz="3000" dirty="0"/>
              <a:t>the long-term rise in household debt: </a:t>
            </a:r>
            <a:r>
              <a:rPr lang="en-US" sz="2800" dirty="0"/>
              <a:t>housing, auto, &amp;</a:t>
            </a:r>
            <a:r>
              <a:rPr lang="en-US" sz="2800" dirty="0" smtClean="0"/>
              <a:t> </a:t>
            </a:r>
            <a:r>
              <a:rPr lang="en-US" sz="2800" dirty="0"/>
              <a:t>student </a:t>
            </a:r>
            <a:r>
              <a:rPr lang="en-US" sz="2800" dirty="0" smtClean="0"/>
              <a:t>loans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74" y="1295400"/>
            <a:ext cx="9027225" cy="57912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Reduce the policy </a:t>
            </a:r>
            <a:r>
              <a:rPr lang="en-US" sz="3000" dirty="0"/>
              <a:t>tilt toward getting American families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up </a:t>
            </a:r>
            <a:r>
              <a:rPr lang="en-US" sz="3000" dirty="0"/>
              <a:t>to their eyeballs in mortgage debt </a:t>
            </a:r>
            <a:r>
              <a:rPr lang="en-US" sz="3000" dirty="0" smtClean="0"/>
              <a:t>they </a:t>
            </a:r>
            <a:r>
              <a:rPr lang="en-US" sz="3000" dirty="0"/>
              <a:t>can’t </a:t>
            </a:r>
            <a:r>
              <a:rPr lang="en-US" sz="3000" dirty="0" smtClean="0"/>
              <a:t>afford.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t </a:t>
            </a:r>
            <a:r>
              <a:rPr lang="en-US" sz="2600" dirty="0" smtClean="0"/>
              <a:t>led to 2007-09 financial crisis.  </a:t>
            </a:r>
            <a:r>
              <a:rPr lang="en-US" sz="2600" dirty="0"/>
              <a:t> </a:t>
            </a:r>
            <a:r>
              <a:rPr lang="en-US" sz="2600" dirty="0" smtClean="0"/>
              <a:t>And it </a:t>
            </a:r>
            <a:r>
              <a:rPr lang="en-US" sz="2600" dirty="0" smtClean="0"/>
              <a:t>drives </a:t>
            </a:r>
            <a:r>
              <a:rPr lang="en-US" sz="2600" dirty="0"/>
              <a:t>up housing prices, </a:t>
            </a:r>
            <a:endParaRPr lang="en-US" sz="2600" dirty="0" smtClean="0"/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</a:t>
            </a:r>
            <a:r>
              <a:rPr lang="en-US" sz="2200" dirty="0" smtClean="0"/>
              <a:t>.</a:t>
            </a:r>
            <a:endParaRPr lang="en-US" sz="2200" dirty="0"/>
          </a:p>
          <a:p>
            <a:pPr lvl="1"/>
            <a:r>
              <a:rPr lang="en-US" sz="26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900" dirty="0" smtClean="0"/>
              <a:t>It generally sa</a:t>
            </a:r>
            <a:r>
              <a:rPr lang="en-US" sz="1900" dirty="0"/>
              <a:t>ves less than $200 </a:t>
            </a:r>
            <a:r>
              <a:rPr lang="en-US" sz="1900" dirty="0" smtClean="0"/>
              <a:t>for households </a:t>
            </a:r>
            <a:r>
              <a:rPr lang="en-US" sz="1900" dirty="0"/>
              <a:t>earning $</a:t>
            </a:r>
            <a:r>
              <a:rPr lang="en-US" sz="1900" dirty="0" smtClean="0"/>
              <a:t>65,000.</a:t>
            </a:r>
            <a:endParaRPr lang="en-US" sz="19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</a:t>
            </a:r>
            <a:r>
              <a:rPr lang="en-US" dirty="0"/>
              <a:t>for something other than purchase of residence </a:t>
            </a:r>
            <a:endParaRPr lang="en-US" dirty="0" smtClean="0"/>
          </a:p>
          <a:p>
            <a:pPr lvl="4"/>
            <a:r>
              <a:rPr lang="en-US" sz="1900" dirty="0" smtClean="0"/>
              <a:t>i.e</a:t>
            </a:r>
            <a:r>
              <a:rPr lang="en-US" sz="1900" dirty="0"/>
              <a:t>., </a:t>
            </a:r>
            <a:r>
              <a:rPr lang="en-US" sz="1900" dirty="0" smtClean="0"/>
              <a:t>2</a:t>
            </a:r>
            <a:r>
              <a:rPr lang="en-US" sz="1900" baseline="30000" dirty="0" smtClean="0"/>
              <a:t>nd</a:t>
            </a:r>
            <a:r>
              <a:rPr lang="en-US" sz="1900" dirty="0" smtClean="0"/>
              <a:t> </a:t>
            </a:r>
            <a:r>
              <a:rPr lang="en-US" sz="1900" dirty="0"/>
              <a:t>home or </a:t>
            </a:r>
            <a:r>
              <a:rPr lang="en-US" sz="1900" dirty="0" smtClean="0"/>
              <a:t>“cash out” for spending</a:t>
            </a:r>
            <a:r>
              <a:rPr lang="en-US" sz="1900" dirty="0" smtClean="0"/>
              <a:t>.</a:t>
            </a:r>
          </a:p>
          <a:p>
            <a:pPr lvl="2"/>
            <a:r>
              <a:rPr lang="en-US" sz="2100" dirty="0" smtClean="0"/>
              <a:t>Don’t repeat the mistake of Fannie Mae and Freddie Mac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08157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5344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Auto dealers should not be exempted from </a:t>
            </a:r>
            <a:br>
              <a:rPr lang="en-US" sz="2800" dirty="0" smtClean="0"/>
            </a:br>
            <a:r>
              <a:rPr lang="en-US" sz="2800" dirty="0" smtClean="0"/>
              <a:t>the Consumer Finance Protection Bureau.</a:t>
            </a:r>
          </a:p>
          <a:p>
            <a:endParaRPr lang="en-US" sz="2800" dirty="0"/>
          </a:p>
          <a:p>
            <a:r>
              <a:rPr lang="en-US" sz="2800" dirty="0" smtClean="0"/>
              <a:t>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still a 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Especially some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</a:t>
            </a:r>
            <a:r>
              <a:rPr lang="en-US" dirty="0"/>
              <a:t>require that the college or university have a decent record regarding </a:t>
            </a:r>
            <a:r>
              <a:rPr lang="en-US" dirty="0" smtClean="0"/>
              <a:t>rates </a:t>
            </a:r>
            <a:r>
              <a:rPr lang="en-US" dirty="0"/>
              <a:t>of graduation </a:t>
            </a:r>
            <a:r>
              <a:rPr lang="en-US" dirty="0" smtClean="0"/>
              <a:t>&amp; </a:t>
            </a:r>
            <a:r>
              <a:rPr lang="en-US" dirty="0"/>
              <a:t>employment</a:t>
            </a:r>
            <a:r>
              <a:rPr lang="en-US" dirty="0" smtClean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4925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Current state of the economy: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74837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sz="3500" dirty="0"/>
              <a:t>a</a:t>
            </a:r>
            <a:r>
              <a:rPr lang="en-US" sz="3500" dirty="0" smtClean="0"/>
              <a:t>re surprisingly good:</a:t>
            </a:r>
          </a:p>
          <a:p>
            <a:pPr lvl="1"/>
            <a:r>
              <a:rPr lang="en-US" dirty="0" smtClean="0"/>
              <a:t>GDP growth in 3</a:t>
            </a:r>
            <a:r>
              <a:rPr lang="en-US" baseline="30000" dirty="0" smtClean="0"/>
              <a:t>rd</a:t>
            </a:r>
            <a:r>
              <a:rPr lang="en-US" dirty="0" smtClean="0"/>
              <a:t> Quarter:  3.2 % or more.</a:t>
            </a:r>
          </a:p>
          <a:p>
            <a:pPr lvl="1"/>
            <a:r>
              <a:rPr lang="en-US" dirty="0" smtClean="0"/>
              <a:t>Employment: </a:t>
            </a:r>
          </a:p>
          <a:p>
            <a:pPr lvl="2"/>
            <a:r>
              <a:rPr lang="en-US" dirty="0" smtClean="0"/>
              <a:t>October continued the </a:t>
            </a:r>
            <a:r>
              <a:rPr lang="en-US" dirty="0"/>
              <a:t>longest streak of total job growth on </a:t>
            </a:r>
            <a:r>
              <a:rPr lang="en-US" dirty="0" smtClean="0"/>
              <a:t>record:</a:t>
            </a:r>
          </a:p>
          <a:p>
            <a:pPr lvl="2"/>
            <a:r>
              <a:rPr lang="en-US" dirty="0" smtClean="0"/>
              <a:t>15 ½ million </a:t>
            </a:r>
            <a:r>
              <a:rPr lang="en-US" dirty="0"/>
              <a:t>jobs </a:t>
            </a:r>
            <a:r>
              <a:rPr lang="en-US" dirty="0" smtClean="0"/>
              <a:t>added since </a:t>
            </a:r>
            <a:r>
              <a:rPr lang="en-US" dirty="0"/>
              <a:t>early </a:t>
            </a:r>
            <a:r>
              <a:rPr lang="en-US" dirty="0" smtClean="0"/>
              <a:t>2010.</a:t>
            </a:r>
          </a:p>
          <a:p>
            <a:pPr lvl="2"/>
            <a:r>
              <a:rPr lang="en-US" dirty="0"/>
              <a:t>Unemployment </a:t>
            </a:r>
            <a:r>
              <a:rPr lang="en-US" dirty="0" smtClean="0"/>
              <a:t>rate down </a:t>
            </a:r>
            <a:r>
              <a:rPr lang="en-US" dirty="0"/>
              <a:t>to 4.9</a:t>
            </a:r>
            <a:r>
              <a:rPr lang="en-US" dirty="0" smtClean="0"/>
              <a:t>%.</a:t>
            </a:r>
          </a:p>
          <a:p>
            <a:pPr lvl="1"/>
            <a:r>
              <a:rPr lang="en-US" dirty="0" smtClean="0"/>
              <a:t>Average </a:t>
            </a:r>
            <a:r>
              <a:rPr lang="en-US" dirty="0"/>
              <a:t>hourly </a:t>
            </a:r>
            <a:r>
              <a:rPr lang="en-US" dirty="0" smtClean="0"/>
              <a:t>earnings: rose </a:t>
            </a:r>
            <a:r>
              <a:rPr lang="en-US" dirty="0"/>
              <a:t>2.8 </a:t>
            </a:r>
            <a:r>
              <a:rPr lang="en-US" dirty="0" smtClean="0"/>
              <a:t>% over </a:t>
            </a:r>
            <a:r>
              <a:rPr lang="en-US" dirty="0"/>
              <a:t>the last </a:t>
            </a:r>
            <a:r>
              <a:rPr lang="en-US" dirty="0" smtClean="0"/>
              <a:t>12 months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fastest </a:t>
            </a:r>
            <a:r>
              <a:rPr lang="en-US" dirty="0" smtClean="0"/>
              <a:t>since </a:t>
            </a:r>
            <a:r>
              <a:rPr lang="en-US" dirty="0"/>
              <a:t>the recovery </a:t>
            </a:r>
            <a:r>
              <a:rPr lang="en-US" dirty="0" smtClean="0"/>
              <a:t>began.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And the gains were widely shared:</a:t>
            </a:r>
          </a:p>
          <a:p>
            <a:pPr lvl="1"/>
            <a:r>
              <a:rPr lang="en-US" dirty="0" smtClean="0"/>
              <a:t>Median real family income: rose 5.2</a:t>
            </a:r>
            <a:r>
              <a:rPr lang="en-US" dirty="0"/>
              <a:t>% </a:t>
            </a:r>
            <a:r>
              <a:rPr lang="en-US" dirty="0" smtClean="0"/>
              <a:t>in 2015, the fastest ever.</a:t>
            </a:r>
          </a:p>
          <a:p>
            <a:pPr lvl="1"/>
            <a:r>
              <a:rPr lang="en-US" dirty="0" smtClean="0"/>
              <a:t>Poverty rate: down to 13.5%</a:t>
            </a:r>
          </a:p>
          <a:p>
            <a:pPr lvl="2"/>
            <a:r>
              <a:rPr lang="en-US" dirty="0"/>
              <a:t>from 14.8% in </a:t>
            </a:r>
            <a:r>
              <a:rPr lang="en-US" dirty="0" smtClean="0"/>
              <a:t>2014,</a:t>
            </a:r>
            <a:endParaRPr lang="en-US" dirty="0" smtClean="0"/>
          </a:p>
          <a:p>
            <a:pPr lvl="2"/>
            <a:r>
              <a:rPr lang="en-US" dirty="0" smtClean="0"/>
              <a:t>the </a:t>
            </a:r>
            <a:r>
              <a:rPr lang="en-US" dirty="0"/>
              <a:t>largest drop since </a:t>
            </a:r>
            <a:r>
              <a:rPr lang="en-US" dirty="0" smtClean="0"/>
              <a:t>1968.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028385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The most recent stats as of 12/1/2016…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economy has added 15 ½ million jobs</a:t>
            </a:r>
            <a:br>
              <a:rPr lang="en-US" sz="3200" dirty="0" smtClean="0"/>
            </a:br>
            <a:r>
              <a:rPr lang="en-US" sz="3200" dirty="0" smtClean="0"/>
              <a:t>since early 2010.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jfrankel\Downloads\fredgraph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7527"/>
            <a:ext cx="8077200" cy="442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581400" y="2362200"/>
            <a:ext cx="4648200" cy="27432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8362"/>
            <a:ext cx="8229600" cy="8080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Real median family income is still below 2000!</a:t>
            </a:r>
            <a:endParaRPr lang="en-US" sz="32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724892"/>
            <a:ext cx="8382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2334492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592224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589742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590146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76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But the longer-term trend has been worse: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There are always winners and losers.</a:t>
            </a:r>
            <a:endParaRPr lang="en-US" sz="36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54864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Manufacturing employment has been </a:t>
            </a:r>
            <a:r>
              <a:rPr lang="en-US" sz="3400" dirty="0" smtClean="0"/>
              <a:t>falling </a:t>
            </a:r>
            <a:r>
              <a:rPr lang="en-US" sz="3400" dirty="0" smtClean="0"/>
              <a:t>as a share </a:t>
            </a:r>
            <a:r>
              <a:rPr lang="en-US" sz="3400" dirty="0" smtClean="0"/>
              <a:t>since 1950,</a:t>
            </a:r>
          </a:p>
          <a:p>
            <a:pPr lvl="1"/>
            <a:r>
              <a:rPr lang="en-US" sz="3200" dirty="0" smtClean="0"/>
              <a:t>conspicuously in such sectors as autos</a:t>
            </a:r>
            <a:r>
              <a:rPr lang="en-US" sz="3200" dirty="0"/>
              <a:t>, steel, </a:t>
            </a:r>
            <a:r>
              <a:rPr lang="en-US" sz="3200" dirty="0" smtClean="0"/>
              <a:t>and apparel,</a:t>
            </a:r>
          </a:p>
          <a:p>
            <a:pPr lvl="2"/>
            <a:r>
              <a:rPr lang="en-US" sz="2900" dirty="0" smtClean="0"/>
              <a:t>though </a:t>
            </a:r>
            <a:r>
              <a:rPr lang="en-US" sz="2900" dirty="0"/>
              <a:t>leaving viable cores today</a:t>
            </a:r>
            <a:r>
              <a:rPr lang="en-US" sz="2900" dirty="0" smtClean="0"/>
              <a:t>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Due to international trade?</a:t>
            </a:r>
          </a:p>
          <a:p>
            <a:pPr lvl="1"/>
            <a:r>
              <a:rPr lang="en-US" dirty="0" smtClean="0"/>
              <a:t>Yes, in part, in some sectors.</a:t>
            </a:r>
          </a:p>
          <a:p>
            <a:pPr lvl="1"/>
            <a:r>
              <a:rPr lang="en-US" dirty="0" smtClean="0"/>
              <a:t>But trade has also </a:t>
            </a:r>
            <a:r>
              <a:rPr lang="en-US" i="1" dirty="0" smtClean="0"/>
              <a:t>created</a:t>
            </a:r>
            <a:r>
              <a:rPr lang="en-US" dirty="0" smtClean="0"/>
              <a:t> lots of other jobs </a:t>
            </a:r>
            <a:r>
              <a:rPr lang="en-US" i="1" dirty="0" smtClean="0"/>
              <a:t>in other sectors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 smtClean="0"/>
          </a:p>
          <a:p>
            <a:r>
              <a:rPr lang="en-US" sz="3400" dirty="0" smtClean="0"/>
              <a:t>Also,</a:t>
            </a:r>
            <a:r>
              <a:rPr lang="en-US" dirty="0" smtClean="0"/>
              <a:t> </a:t>
            </a:r>
            <a:r>
              <a:rPr lang="en-US" i="1" dirty="0"/>
              <a:t>manufacturing output continues to </a:t>
            </a:r>
            <a:r>
              <a:rPr lang="en-US" i="1" dirty="0" smtClean="0"/>
              <a:t>rise</a:t>
            </a:r>
            <a:r>
              <a:rPr lang="en-US" dirty="0" smtClean="0"/>
              <a:t>, even as employment falls.</a:t>
            </a:r>
            <a:endParaRPr lang="en-US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produce one auto today than </a:t>
            </a:r>
            <a:r>
              <a:rPr lang="en-US" sz="2900" dirty="0" smtClean="0"/>
              <a:t>65 </a:t>
            </a:r>
            <a:r>
              <a:rPr lang="en-US" sz="2900" dirty="0"/>
              <a:t>years ago,</a:t>
            </a:r>
          </a:p>
          <a:p>
            <a:pPr lvl="3"/>
            <a:r>
              <a:rPr lang="en-US" sz="2600" dirty="0"/>
              <a:t>not to mention that the cars are much higher-quality.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By analogy, farmers </a:t>
            </a:r>
            <a:r>
              <a:rPr lang="en-US" dirty="0"/>
              <a:t>were 90% of </a:t>
            </a:r>
            <a:r>
              <a:rPr lang="en-US" dirty="0" smtClean="0"/>
              <a:t>national employment in 1790</a:t>
            </a:r>
          </a:p>
          <a:p>
            <a:pPr lvl="1"/>
            <a:r>
              <a:rPr lang="en-US" dirty="0" smtClean="0"/>
              <a:t>vs</a:t>
            </a:r>
            <a:r>
              <a:rPr lang="en-US" dirty="0"/>
              <a:t>. 2% </a:t>
            </a:r>
            <a:r>
              <a:rPr lang="en-US" dirty="0" smtClean="0"/>
              <a:t>today</a:t>
            </a:r>
            <a:r>
              <a:rPr lang="en-US" dirty="0" smtClean="0"/>
              <a:t>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Or coal miners.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637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dirty="0"/>
              <a:t>jobs were 32% of the national </a:t>
            </a:r>
            <a:r>
              <a:rPr lang="en-US" sz="2800" dirty="0" smtClean="0"/>
              <a:t>total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in </a:t>
            </a:r>
            <a:r>
              <a:rPr lang="en-US" sz="2800" dirty="0" smtClean="0"/>
              <a:t>1950, and had declined to 10</a:t>
            </a:r>
            <a:r>
              <a:rPr lang="en-US" sz="2800" dirty="0"/>
              <a:t>% by </a:t>
            </a:r>
            <a:r>
              <a:rPr lang="en-US" sz="2800" dirty="0" smtClean="0"/>
              <a:t>2010.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376425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646987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Those jobs </a:t>
            </a:r>
            <a:r>
              <a:rPr lang="en-US" sz="2800" dirty="0" smtClean="0"/>
              <a:t>are not </a:t>
            </a:r>
            <a:r>
              <a:rPr lang="en-US" sz="2800" dirty="0" smtClean="0"/>
              <a:t>coming </a:t>
            </a:r>
            <a:r>
              <a:rPr lang="en-US" sz="2800" dirty="0" smtClean="0"/>
              <a:t>back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9" y="266832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Similarly, we are not going back </a:t>
            </a:r>
            <a:r>
              <a:rPr lang="en-US" sz="2800" dirty="0" smtClean="0"/>
              <a:t>to</a:t>
            </a:r>
            <a:br>
              <a:rPr lang="en-US" sz="2800" dirty="0" smtClean="0"/>
            </a:br>
            <a:r>
              <a:rPr lang="en-US" sz="2800" dirty="0" smtClean="0"/>
              <a:t>the </a:t>
            </a:r>
            <a:r>
              <a:rPr lang="en-US" sz="2800" dirty="0" smtClean="0"/>
              <a:t>number of coal miners </a:t>
            </a:r>
            <a:r>
              <a:rPr lang="en-US" sz="2800" dirty="0" smtClean="0"/>
              <a:t>that were </a:t>
            </a:r>
            <a:r>
              <a:rPr lang="en-US" sz="2800" dirty="0" smtClean="0"/>
              <a:t>employed in 1923.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73914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74557" y="2252646"/>
            <a:ext cx="4648200" cy="32766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1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</a:t>
            </a:r>
            <a:r>
              <a:rPr lang="en-US" sz="3200" dirty="0" smtClean="0"/>
              <a:t>reason</a:t>
            </a:r>
            <a:r>
              <a:rPr lang="en-US" sz="3200" dirty="0" smtClean="0"/>
              <a:t>s for </a:t>
            </a:r>
            <a:r>
              <a:rPr lang="en-US" sz="3200" dirty="0" smtClean="0"/>
              <a:t>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3400" dirty="0" smtClean="0"/>
              <a:t>It</a:t>
            </a:r>
            <a:r>
              <a:rPr lang="en-US" sz="3400" dirty="0" smtClean="0"/>
              <a:t>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</a:p>
          <a:p>
            <a:pPr lvl="1"/>
            <a:r>
              <a:rPr lang="en-US" dirty="0" smtClean="0"/>
              <a:t>Even regulation has not been the </a:t>
            </a:r>
            <a:r>
              <a:rPr lang="en-US" dirty="0" smtClean="0"/>
              <a:t>big </a:t>
            </a:r>
            <a:r>
              <a:rPr lang="en-US" dirty="0" smtClean="0"/>
              <a:t>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to </a:t>
            </a:r>
            <a:r>
              <a:rPr lang="en-US" dirty="0" smtClean="0"/>
              <a:t>open-pit mining.</a:t>
            </a:r>
            <a:r>
              <a:rPr lang="en-US" sz="2600" dirty="0" smtClean="0"/>
              <a:t/>
            </a:r>
            <a:br>
              <a:rPr lang="en-US" sz="2600" dirty="0" smtClean="0"/>
            </a:br>
            <a:endParaRPr lang="en-US" sz="2600" dirty="0" smtClean="0"/>
          </a:p>
          <a:p>
            <a:r>
              <a:rPr lang="en-US" dirty="0" smtClean="0"/>
              <a:t>In </a:t>
            </a:r>
            <a:r>
              <a:rPr lang="en-US" dirty="0" smtClean="0"/>
              <a:t>the case of all </a:t>
            </a:r>
            <a:r>
              <a:rPr lang="en-US" dirty="0"/>
              <a:t>3</a:t>
            </a:r>
            <a:r>
              <a:rPr lang="en-US" dirty="0" smtClean="0"/>
              <a:t> </a:t>
            </a:r>
            <a:r>
              <a:rPr lang="en-US" dirty="0" smtClean="0"/>
              <a:t>sectors, </a:t>
            </a:r>
            <a:r>
              <a:rPr lang="en-US" i="1" dirty="0" smtClean="0"/>
              <a:t>the major reason for the decline in </a:t>
            </a:r>
            <a:r>
              <a:rPr lang="en-US" i="1" dirty="0" smtClean="0"/>
              <a:t>jobs </a:t>
            </a:r>
            <a:r>
              <a:rPr lang="en-US" i="1" dirty="0" smtClean="0"/>
              <a:t>has not been trade, but rather </a:t>
            </a:r>
            <a:r>
              <a:rPr lang="en-US" i="1" dirty="0" smtClean="0"/>
              <a:t>productivity growth,</a:t>
            </a:r>
            <a:endParaRPr lang="en-US" sz="3400" dirty="0"/>
          </a:p>
          <a:p>
            <a:pPr lvl="1"/>
            <a:r>
              <a:rPr lang="en-US" dirty="0"/>
              <a:t>particularly arising from technical progress.</a:t>
            </a:r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up:</a:t>
            </a:r>
          </a:p>
          <a:p>
            <a:pPr lvl="2"/>
            <a:r>
              <a:rPr lang="en-US" sz="2600" dirty="0"/>
              <a:t>education </a:t>
            </a:r>
            <a:r>
              <a:rPr lang="en-US" sz="2600" dirty="0" smtClean="0"/>
              <a:t>gains have </a:t>
            </a:r>
            <a:r>
              <a:rPr lang="en-US" sz="2600" dirty="0"/>
              <a:t>lagged since 1981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57158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Widening gap between “skilled” &amp; “unskilled” workers, defined by college graduation.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99125" y="65502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05000" y="2514600"/>
            <a:ext cx="5638800" cy="2286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3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392</Words>
  <Application>Microsoft Office PowerPoint</Application>
  <PresentationFormat>On-screen Show (4:3)</PresentationFormat>
  <Paragraphs>117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An Economy That Works  for All Americans</vt:lpstr>
      <vt:lpstr>Current state of the economy:</vt:lpstr>
      <vt:lpstr>The economy has added 15 ½ million jobs since early 2010.</vt:lpstr>
      <vt:lpstr>Real median family income is still below 2000!</vt:lpstr>
      <vt:lpstr>There are always winners and losers.</vt:lpstr>
      <vt:lpstr>Manufacturing jobs were 32% of the national total  in 1950, and had declined to 10% by 2010.</vt:lpstr>
      <vt:lpstr>Similarly, we are not going back to the number of coal miners that were employed in 1923.</vt:lpstr>
      <vt:lpstr>Some reasons for employment shifts</vt:lpstr>
      <vt:lpstr>Widening gap between “skilled” &amp; “unskilled” workers, defined by college graduation.</vt:lpstr>
      <vt:lpstr>The trend in years of education slowed during 1981-2012.</vt:lpstr>
      <vt:lpstr>Eight policies to promote  An Economy That Works for All Americans</vt:lpstr>
      <vt:lpstr>An Economy That Works  for All Americans</vt:lpstr>
      <vt:lpstr>Appendices</vt:lpstr>
      <vt:lpstr>The economy turned around in June 2009, but the recovery was slow and long.</vt:lpstr>
      <vt:lpstr>Employment growth has been steady since early 2010.</vt:lpstr>
      <vt:lpstr>The budget deficit has come down since 2009.</vt:lpstr>
      <vt:lpstr>The trade deficit as a share of GDP has also narrowed.</vt:lpstr>
      <vt:lpstr>Address the long-term rise in household debt: housing, auto, &amp; student loans</vt:lpstr>
      <vt:lpstr>Address household debt: housing, auto &amp; student loans, continued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itfsa</cp:lastModifiedBy>
  <cp:revision>49</cp:revision>
  <cp:lastPrinted>2016-12-01T21:32:03Z</cp:lastPrinted>
  <dcterms:created xsi:type="dcterms:W3CDTF">2016-11-30T23:53:08Z</dcterms:created>
  <dcterms:modified xsi:type="dcterms:W3CDTF">2016-12-01T21:36:43Z</dcterms:modified>
</cp:coreProperties>
</file>