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1"/>
  </p:handoutMasterIdLst>
  <p:sldIdLst>
    <p:sldId id="257" r:id="rId2"/>
    <p:sldId id="258" r:id="rId3"/>
    <p:sldId id="261" r:id="rId4"/>
    <p:sldId id="260" r:id="rId5"/>
    <p:sldId id="263" r:id="rId6"/>
    <p:sldId id="269" r:id="rId7"/>
    <p:sldId id="270" r:id="rId8"/>
    <p:sldId id="271" r:id="rId9"/>
    <p:sldId id="274" r:id="rId10"/>
    <p:sldId id="275" r:id="rId11"/>
    <p:sldId id="265" r:id="rId12"/>
    <p:sldId id="276" r:id="rId13"/>
    <p:sldId id="266" r:id="rId14"/>
    <p:sldId id="272" r:id="rId15"/>
    <p:sldId id="273" r:id="rId16"/>
    <p:sldId id="262" r:id="rId17"/>
    <p:sldId id="264" r:id="rId18"/>
    <p:sldId id="267" r:id="rId19"/>
    <p:sldId id="268" r:id="rId2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51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2D7B394-E073-4E59-81DB-043B6263E67C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47E73B8-353B-414A-A0B9-3C2622115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2669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8C28A-E4C5-4A45-9685-5CA7B84CE57E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269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8C28A-E4C5-4A45-9685-5CA7B84CE57E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204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8C28A-E4C5-4A45-9685-5CA7B84CE57E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18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8C28A-E4C5-4A45-9685-5CA7B84CE57E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714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8C28A-E4C5-4A45-9685-5CA7B84CE57E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615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8C28A-E4C5-4A45-9685-5CA7B84CE57E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958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8C28A-E4C5-4A45-9685-5CA7B84CE57E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137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8C28A-E4C5-4A45-9685-5CA7B84CE57E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420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8C28A-E4C5-4A45-9685-5CA7B84CE57E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445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8C28A-E4C5-4A45-9685-5CA7B84CE57E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972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8C28A-E4C5-4A45-9685-5CA7B84CE57E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507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48C28A-E4C5-4A45-9685-5CA7B84CE57E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77272-7F0D-4D88-A49C-E33188C27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357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1470025"/>
          </a:xfrm>
        </p:spPr>
        <p:txBody>
          <a:bodyPr>
            <a:normAutofit/>
          </a:bodyPr>
          <a:lstStyle/>
          <a:p>
            <a:r>
              <a:rPr lang="en-US" b="1" i="1" dirty="0" smtClean="0"/>
              <a:t>An Economy That Works </a:t>
            </a:r>
            <a:br>
              <a:rPr lang="en-US" b="1" i="1" dirty="0" smtClean="0"/>
            </a:br>
            <a:r>
              <a:rPr lang="en-US" b="1" i="1" dirty="0" smtClean="0"/>
              <a:t>for All Americans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667000"/>
            <a:ext cx="8458200" cy="3733800"/>
          </a:xfrm>
        </p:spPr>
        <p:txBody>
          <a:bodyPr>
            <a:normAutofit fontScale="55000" lnSpcReduction="20000"/>
          </a:bodyPr>
          <a:lstStyle/>
          <a:p>
            <a:r>
              <a:rPr lang="en-US" sz="6500" b="1" dirty="0" smtClean="0"/>
              <a:t>Jeffrey Frankel</a:t>
            </a:r>
          </a:p>
          <a:p>
            <a:r>
              <a:rPr lang="en-US" sz="4400" b="1" dirty="0" smtClean="0"/>
              <a:t>Harpel Professor of Capital Formation and Growth</a:t>
            </a:r>
            <a:br>
              <a:rPr lang="en-US" sz="4400" b="1" dirty="0" smtClean="0"/>
            </a:br>
            <a:r>
              <a:rPr lang="en-US" sz="4400" b="1" dirty="0" smtClean="0"/>
              <a:t>Harvard University</a:t>
            </a:r>
            <a:r>
              <a:rPr lang="en-US" sz="5700" b="1" dirty="0" smtClean="0"/>
              <a:t/>
            </a:r>
            <a:br>
              <a:rPr lang="en-US" sz="5700" b="1" dirty="0" smtClean="0"/>
            </a:br>
            <a:r>
              <a:rPr lang="en-US" sz="5700" b="1" dirty="0" smtClean="0"/>
              <a:t/>
            </a:r>
            <a:br>
              <a:rPr lang="en-US" sz="5700" b="1" dirty="0" smtClean="0"/>
            </a:br>
            <a:endParaRPr lang="en-US" sz="5700" b="1" dirty="0" smtClean="0"/>
          </a:p>
          <a:p>
            <a:r>
              <a:rPr lang="en-US" sz="4700" b="1" dirty="0" smtClean="0"/>
              <a:t>Bipartisan </a:t>
            </a:r>
            <a:r>
              <a:rPr lang="en-US" sz="4700" b="1" dirty="0"/>
              <a:t>Program for </a:t>
            </a:r>
            <a:r>
              <a:rPr lang="en-US" sz="4700" b="1" dirty="0" smtClean="0"/>
              <a:t>Newly </a:t>
            </a:r>
            <a:r>
              <a:rPr lang="en-US" sz="4700" b="1" dirty="0"/>
              <a:t>Elected Members of </a:t>
            </a:r>
            <a:r>
              <a:rPr lang="en-US" sz="4700" b="1" dirty="0" smtClean="0"/>
              <a:t>Congress</a:t>
            </a:r>
          </a:p>
          <a:p>
            <a:r>
              <a:rPr lang="en-US" sz="4100" b="1" dirty="0" smtClean="0"/>
              <a:t> </a:t>
            </a:r>
          </a:p>
          <a:p>
            <a:endParaRPr lang="en-US" sz="4100" b="1" dirty="0"/>
          </a:p>
          <a:p>
            <a:r>
              <a:rPr lang="en-US" sz="4100" b="1" dirty="0" smtClean="0"/>
              <a:t>December 7, 2016</a:t>
            </a:r>
            <a:endParaRPr lang="en-US" sz="4100" dirty="0"/>
          </a:p>
          <a:p>
            <a:endParaRPr lang="en-US" dirty="0"/>
          </a:p>
        </p:txBody>
      </p:sp>
      <p:pic>
        <p:nvPicPr>
          <p:cNvPr id="4098" name="Picture 2" descr="H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805" y="5029200"/>
            <a:ext cx="2991195" cy="441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775" y="3886200"/>
            <a:ext cx="28384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52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1901"/>
            <a:ext cx="9144000" cy="8683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trend in years of education slowed during 1981-2012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42" y="1905000"/>
            <a:ext cx="7479858" cy="4799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979584" y="6550223"/>
            <a:ext cx="28002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Jason Furman, CEA, Oct. 17, 2016, Fig.11. </a:t>
            </a:r>
            <a:endParaRPr lang="en-US" sz="1200" dirty="0"/>
          </a:p>
        </p:txBody>
      </p:sp>
      <p:sp>
        <p:nvSpPr>
          <p:cNvPr id="7" name="Rectangle 6"/>
          <p:cNvSpPr/>
          <p:nvPr/>
        </p:nvSpPr>
        <p:spPr>
          <a:xfrm>
            <a:off x="6049095" y="3687620"/>
            <a:ext cx="1875705" cy="73866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</a:rPr>
              <a:t>Trend</a:t>
            </a:r>
            <a:br>
              <a:rPr lang="en-US" sz="14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</a:rPr>
              <a:t>1981 – 2012</a:t>
            </a:r>
            <a:br>
              <a:rPr lang="en-US" sz="14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= 1951+30 to 1982+30.</a:t>
            </a:r>
            <a:endParaRPr lang="en-US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38400" y="3623208"/>
            <a:ext cx="1875706" cy="73866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C00000"/>
                </a:solidFill>
              </a:rPr>
              <a:t>Trend</a:t>
            </a:r>
            <a:br>
              <a:rPr lang="en-US" sz="1400" b="1" dirty="0" smtClean="0">
                <a:solidFill>
                  <a:srgbClr val="C00000"/>
                </a:solidFill>
              </a:rPr>
            </a:br>
            <a:r>
              <a:rPr lang="en-US" sz="1400" b="1" dirty="0" smtClean="0">
                <a:solidFill>
                  <a:srgbClr val="C00000"/>
                </a:solidFill>
              </a:rPr>
              <a:t>1906 – 1981</a:t>
            </a:r>
            <a:br>
              <a:rPr lang="en-US" sz="1400" b="1" dirty="0" smtClean="0">
                <a:solidFill>
                  <a:srgbClr val="C00000"/>
                </a:solidFill>
              </a:rPr>
            </a:br>
            <a:r>
              <a:rPr lang="en-US" sz="1400" dirty="0" smtClean="0">
                <a:solidFill>
                  <a:srgbClr val="C00000"/>
                </a:solidFill>
              </a:rPr>
              <a:t>= 1876+30 to 1951+30.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1383268"/>
            <a:ext cx="8305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Average </a:t>
            </a:r>
            <a:r>
              <a:rPr lang="en-US" dirty="0" smtClean="0"/>
              <a:t>Years of Schooling at Age 30, U.S. Native-Born, by Year of Birth, 1876-1982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5943600" y="3276600"/>
            <a:ext cx="1905000" cy="304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161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Eight</a:t>
            </a:r>
            <a:r>
              <a:rPr lang="en-US" sz="4000" dirty="0" smtClean="0"/>
              <a:t> </a:t>
            </a:r>
            <a:r>
              <a:rPr lang="en-US" sz="4000" dirty="0" smtClean="0"/>
              <a:t>policies to promote </a:t>
            </a:r>
            <a:br>
              <a:rPr lang="en-US" sz="4000" dirty="0" smtClean="0"/>
            </a:br>
            <a:r>
              <a:rPr lang="en-US" sz="4000" i="1" dirty="0" smtClean="0"/>
              <a:t>An Economy That Works for All Americans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839200" cy="4953000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n-US" sz="3400" dirty="0" smtClean="0"/>
              <a:t>Raise infrastructure </a:t>
            </a:r>
            <a:r>
              <a:rPr lang="en-US" sz="3400" dirty="0" smtClean="0"/>
              <a:t>spending</a:t>
            </a:r>
            <a:r>
              <a:rPr lang="en-US" sz="3400" dirty="0" smtClean="0"/>
              <a:t>.</a:t>
            </a:r>
            <a:r>
              <a:rPr lang="en-US" sz="1100" dirty="0" smtClean="0"/>
              <a:t/>
            </a:r>
            <a:br>
              <a:rPr lang="en-US" sz="1100" dirty="0" smtClean="0"/>
            </a:br>
            <a:endParaRPr lang="en-US" sz="1100" dirty="0" smtClean="0"/>
          </a:p>
          <a:p>
            <a:r>
              <a:rPr lang="en-US" sz="3400" dirty="0" smtClean="0"/>
              <a:t>Move toward universal </a:t>
            </a:r>
            <a:r>
              <a:rPr lang="en-US" sz="3400" dirty="0"/>
              <a:t>pre-school education</a:t>
            </a:r>
            <a:r>
              <a:rPr lang="en-US" sz="3400" dirty="0" smtClean="0"/>
              <a:t>.</a:t>
            </a:r>
            <a:r>
              <a:rPr lang="en-US" sz="1100" dirty="0" smtClean="0"/>
              <a:t/>
            </a:r>
            <a:br>
              <a:rPr lang="en-US" sz="1100" dirty="0" smtClean="0"/>
            </a:br>
            <a:endParaRPr lang="en-US" sz="1100" dirty="0"/>
          </a:p>
          <a:p>
            <a:pPr lvl="0"/>
            <a:r>
              <a:rPr lang="en-US" sz="3400" dirty="0" smtClean="0"/>
              <a:t>Continue to </a:t>
            </a:r>
            <a:r>
              <a:rPr lang="en-US" sz="3400" dirty="0" smtClean="0"/>
              <a:t>rai</a:t>
            </a:r>
            <a:r>
              <a:rPr lang="en-US" sz="3400" dirty="0" smtClean="0"/>
              <a:t>se the number </a:t>
            </a:r>
            <a:r>
              <a:rPr lang="en-US" sz="3400" dirty="0" smtClean="0"/>
              <a:t>of Americans with health insurance</a:t>
            </a:r>
            <a:r>
              <a:rPr lang="en-US" sz="3400" dirty="0" smtClean="0"/>
              <a:t>.</a:t>
            </a:r>
            <a:r>
              <a:rPr lang="en-US" sz="1100" dirty="0" smtClean="0"/>
              <a:t/>
            </a:r>
            <a:br>
              <a:rPr lang="en-US" sz="1100" dirty="0" smtClean="0"/>
            </a:br>
            <a:endParaRPr lang="en-US" sz="1100" dirty="0" smtClean="0"/>
          </a:p>
          <a:p>
            <a:pPr lvl="0"/>
            <a:r>
              <a:rPr lang="en-US" sz="3400" dirty="0" smtClean="0"/>
              <a:t>Address </a:t>
            </a:r>
            <a:r>
              <a:rPr lang="en-US" sz="3400" dirty="0"/>
              <a:t>the long-term rise in household </a:t>
            </a:r>
            <a:r>
              <a:rPr lang="en-US" sz="3400" dirty="0" smtClean="0"/>
              <a:t>debt</a:t>
            </a:r>
            <a:r>
              <a:rPr lang="en-US" sz="3400" dirty="0" smtClean="0"/>
              <a:t>.</a:t>
            </a:r>
            <a:r>
              <a:rPr lang="en-US" sz="1100" dirty="0" smtClean="0"/>
              <a:t/>
            </a:r>
            <a:br>
              <a:rPr lang="en-US" sz="1100" dirty="0" smtClean="0"/>
            </a:br>
            <a:endParaRPr lang="en-US" sz="1100" dirty="0"/>
          </a:p>
          <a:p>
            <a:r>
              <a:rPr lang="en-US" sz="3400" dirty="0"/>
              <a:t>R</a:t>
            </a:r>
            <a:r>
              <a:rPr lang="en-US" sz="3400" dirty="0" smtClean="0"/>
              <a:t>eform tax system </a:t>
            </a:r>
            <a:r>
              <a:rPr lang="en-US" sz="2600" dirty="0" smtClean="0"/>
              <a:t>(</a:t>
            </a:r>
            <a:r>
              <a:rPr lang="en-US" sz="2600" dirty="0" smtClean="0"/>
              <a:t>revenue-neutral: lower rates, but cut distorting deductions)</a:t>
            </a:r>
          </a:p>
          <a:p>
            <a:pPr lvl="2"/>
            <a:r>
              <a:rPr lang="en-US" dirty="0" smtClean="0"/>
              <a:t>Reform corporate </a:t>
            </a:r>
            <a:r>
              <a:rPr lang="en-US" dirty="0" smtClean="0"/>
              <a:t>income tax</a:t>
            </a:r>
          </a:p>
          <a:p>
            <a:pPr lvl="2"/>
            <a:r>
              <a:rPr lang="en-US" dirty="0" smtClean="0"/>
              <a:t>Reform personal </a:t>
            </a:r>
            <a:r>
              <a:rPr lang="en-US" dirty="0" smtClean="0"/>
              <a:t>income </a:t>
            </a:r>
            <a:r>
              <a:rPr lang="en-US" dirty="0" smtClean="0"/>
              <a:t>tax.</a:t>
            </a:r>
          </a:p>
          <a:p>
            <a:pPr lvl="2"/>
            <a:r>
              <a:rPr lang="en-US" dirty="0" smtClean="0"/>
              <a:t>Expand EITC and/or wage insurance.</a:t>
            </a:r>
          </a:p>
          <a:p>
            <a:pPr lvl="2"/>
            <a:r>
              <a:rPr lang="en-US" dirty="0" smtClean="0"/>
              <a:t>Abolish the carried interest deduction.</a:t>
            </a:r>
          </a:p>
          <a:p>
            <a:pPr lvl="2"/>
            <a:r>
              <a:rPr lang="en-US" dirty="0" smtClean="0"/>
              <a:t>Don’t eliminate the estate tax.</a:t>
            </a:r>
            <a:r>
              <a:rPr lang="en-US" sz="1100" dirty="0" smtClean="0"/>
              <a:t/>
            </a:r>
            <a:br>
              <a:rPr lang="en-US" sz="1100" dirty="0" smtClean="0"/>
            </a:br>
            <a:endParaRPr lang="en-US" sz="1100" dirty="0" smtClean="0"/>
          </a:p>
          <a:p>
            <a:pPr lvl="0"/>
            <a:r>
              <a:rPr lang="en-US" sz="3400" dirty="0" smtClean="0"/>
              <a:t>Allow fracking </a:t>
            </a:r>
            <a:r>
              <a:rPr lang="en-US" sz="2400" dirty="0" smtClean="0"/>
              <a:t>(but with careful regulation</a:t>
            </a:r>
            <a:r>
              <a:rPr lang="en-US" sz="2400" dirty="0" smtClean="0"/>
              <a:t>).</a:t>
            </a:r>
            <a:r>
              <a:rPr lang="en-US" sz="1100" dirty="0" smtClean="0"/>
              <a:t/>
            </a:r>
            <a:br>
              <a:rPr lang="en-US" sz="1100" dirty="0" smtClean="0"/>
            </a:br>
            <a:endParaRPr lang="en-US" sz="1100" dirty="0" smtClean="0"/>
          </a:p>
          <a:p>
            <a:pPr lvl="0"/>
            <a:r>
              <a:rPr lang="en-US" sz="3400" dirty="0" smtClean="0"/>
              <a:t>Keep </a:t>
            </a:r>
            <a:r>
              <a:rPr lang="en-US" sz="3400" dirty="0"/>
              <a:t>US global economic </a:t>
            </a:r>
            <a:r>
              <a:rPr lang="en-US" sz="3400" dirty="0" smtClean="0"/>
              <a:t>leadership</a:t>
            </a:r>
          </a:p>
          <a:p>
            <a:pPr lvl="1"/>
            <a:r>
              <a:rPr lang="en-US" sz="2600" dirty="0"/>
              <a:t>i</a:t>
            </a:r>
            <a:r>
              <a:rPr lang="en-US" sz="2600" dirty="0" smtClean="0"/>
              <a:t>ncluding abiding by trade agreements.</a:t>
            </a:r>
          </a:p>
        </p:txBody>
      </p:sp>
    </p:spTree>
    <p:extLst>
      <p:ext uri="{BB962C8B-B14F-4D97-AF65-F5344CB8AC3E}">
        <p14:creationId xmlns:p14="http://schemas.microsoft.com/office/powerpoint/2010/main" val="4041863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68375"/>
            <a:ext cx="7772400" cy="1470025"/>
          </a:xfrm>
        </p:spPr>
        <p:txBody>
          <a:bodyPr>
            <a:normAutofit/>
          </a:bodyPr>
          <a:lstStyle/>
          <a:p>
            <a:r>
              <a:rPr lang="en-US" b="1" i="1" dirty="0" smtClean="0"/>
              <a:t>An Economy That Works </a:t>
            </a:r>
            <a:br>
              <a:rPr lang="en-US" b="1" i="1" dirty="0" smtClean="0"/>
            </a:br>
            <a:r>
              <a:rPr lang="en-US" b="1" i="1" dirty="0" smtClean="0"/>
              <a:t>for All Americans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276600"/>
            <a:ext cx="7848600" cy="2819400"/>
          </a:xfrm>
        </p:spPr>
        <p:txBody>
          <a:bodyPr>
            <a:normAutofit fontScale="77500" lnSpcReduction="20000"/>
          </a:bodyPr>
          <a:lstStyle/>
          <a:p>
            <a:r>
              <a:rPr lang="en-US" sz="6500" b="1" dirty="0" smtClean="0"/>
              <a:t>Jeffrey Frankel</a:t>
            </a:r>
          </a:p>
          <a:p>
            <a:r>
              <a:rPr lang="en-US" sz="3600" b="1" dirty="0" smtClean="0"/>
              <a:t>Harpel Professor of Capital Formation and Growth</a:t>
            </a:r>
            <a:br>
              <a:rPr lang="en-US" sz="3600" b="1" dirty="0" smtClean="0"/>
            </a:br>
            <a:r>
              <a:rPr lang="en-US" sz="4000" b="1" dirty="0" smtClean="0"/>
              <a:t>Harvard University</a:t>
            </a:r>
            <a:br>
              <a:rPr lang="en-US" sz="4000" b="1" dirty="0" smtClean="0"/>
            </a:br>
            <a:r>
              <a:rPr lang="en-US" sz="5700" b="1" dirty="0" smtClean="0"/>
              <a:t/>
            </a:r>
            <a:br>
              <a:rPr lang="en-US" sz="5700" b="1" dirty="0" smtClean="0"/>
            </a:b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370" y="4962525"/>
            <a:ext cx="28384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558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46237"/>
            <a:ext cx="8610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More on macroeconomic developments</a:t>
            </a:r>
          </a:p>
          <a:p>
            <a:pPr lvl="1"/>
            <a:r>
              <a:rPr lang="en-US" dirty="0" smtClean="0"/>
              <a:t>2009 turnaround from recession</a:t>
            </a:r>
          </a:p>
          <a:p>
            <a:pPr lvl="1"/>
            <a:r>
              <a:rPr lang="en-US" dirty="0" smtClean="0"/>
              <a:t>Budget deficit</a:t>
            </a:r>
          </a:p>
          <a:p>
            <a:pPr lvl="1"/>
            <a:r>
              <a:rPr lang="en-US" dirty="0" smtClean="0"/>
              <a:t>Trade deficit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Addressing the long-term rise in household debt</a:t>
            </a:r>
          </a:p>
          <a:p>
            <a:pPr lvl="1"/>
            <a:r>
              <a:rPr lang="en-US" dirty="0" smtClean="0"/>
              <a:t>Housing debt;</a:t>
            </a:r>
          </a:p>
          <a:p>
            <a:pPr lvl="1"/>
            <a:r>
              <a:rPr lang="en-US" dirty="0" smtClean="0"/>
              <a:t>Auto debt;</a:t>
            </a:r>
          </a:p>
          <a:p>
            <a:pPr lvl="1"/>
            <a:r>
              <a:rPr lang="en-US" dirty="0" smtClean="0"/>
              <a:t>Student loans</a:t>
            </a:r>
            <a:r>
              <a:rPr lang="en-US" sz="2400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10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The economy turned around in June 2009,</a:t>
            </a:r>
            <a:br>
              <a:rPr lang="en-US" sz="3200" dirty="0" smtClean="0"/>
            </a:br>
            <a:r>
              <a:rPr lang="en-US" sz="3200" dirty="0" smtClean="0"/>
              <a:t>but the recovery was slow and long.</a:t>
            </a:r>
            <a:endParaRPr lang="en-US" sz="3200" dirty="0"/>
          </a:p>
        </p:txBody>
      </p:sp>
      <p:pic>
        <p:nvPicPr>
          <p:cNvPr id="2050" name="Picture 2" descr="Real GDP Growth, 2007-201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551" y="1600200"/>
            <a:ext cx="67139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7200" y="6566356"/>
            <a:ext cx="83058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https://www.whitehouse.gov/blog/2016/10/28/advance-estimate-gross-domestic-product-third-quarter-2016</a:t>
            </a:r>
            <a:endParaRPr lang="en-US" sz="800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667000" y="3276600"/>
            <a:ext cx="381000" cy="220980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3124200" y="2934015"/>
            <a:ext cx="4267200" cy="3810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861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Employment growth has been steady since early 2010.</a:t>
            </a:r>
            <a:endParaRPr lang="en-US" sz="2800" dirty="0"/>
          </a:p>
        </p:txBody>
      </p:sp>
      <p:pic>
        <p:nvPicPr>
          <p:cNvPr id="1026" name="Picture 2" descr="Photo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4000"/>
            <a:ext cx="6908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2895600" y="3086100"/>
            <a:ext cx="4495800" cy="3810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2209800" y="3505200"/>
            <a:ext cx="685800" cy="228600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196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budget deficit has come down since 2009.</a:t>
            </a:r>
            <a:endParaRPr lang="en-US" sz="2800" dirty="0"/>
          </a:p>
        </p:txBody>
      </p:sp>
      <p:pic>
        <p:nvPicPr>
          <p:cNvPr id="3074" name="Picture 2" descr="http://www.usgovernmentdebt.us/usgs_line.php?title=Fifty%20Years%20Of%20Federal%20Deficits%20As%20Pct%20GDP&amp;units=p&amp;size=m&amp;legend=&amp;year=2000_2015&amp;sname=US&amp;bar=1&amp;stack=1&amp;col=c&amp;source=a_a_a_a_a_a_a_a_a_a_a_a_a_a_a_a&amp;spending0=-2.30_-1.21_1.44_3.28_3.36_2.43_1.79_1.11_3.12_9.80_8.65_8.37_6.73_4.08_2.79_2.4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00200"/>
            <a:ext cx="6934199" cy="444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5257800" y="2553250"/>
            <a:ext cx="2209800" cy="137160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057400" y="1676400"/>
            <a:ext cx="1600200" cy="304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09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trade deficit as a share of GDP has also narrowed.</a:t>
            </a:r>
            <a:endParaRPr lang="en-US" sz="2800" dirty="0"/>
          </a:p>
        </p:txBody>
      </p:sp>
      <p:pic>
        <p:nvPicPr>
          <p:cNvPr id="4098" name="Picture 2" descr="C:\Users\jfrankel\Downloads\fredgraph (3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67527"/>
            <a:ext cx="8686800" cy="4580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V="1">
            <a:off x="5029200" y="2743200"/>
            <a:ext cx="3657600" cy="137160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6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en-US" sz="3000" dirty="0" smtClean="0"/>
              <a:t>Address </a:t>
            </a:r>
            <a:r>
              <a:rPr lang="en-US" sz="3000" dirty="0"/>
              <a:t>the long-term rise in household debt: </a:t>
            </a:r>
            <a:r>
              <a:rPr lang="en-US" sz="2800" dirty="0"/>
              <a:t>housing, auto, &amp;</a:t>
            </a:r>
            <a:r>
              <a:rPr lang="en-US" sz="2800" dirty="0" smtClean="0"/>
              <a:t> </a:t>
            </a:r>
            <a:r>
              <a:rPr lang="en-US" sz="2800" dirty="0"/>
              <a:t>student </a:t>
            </a:r>
            <a:r>
              <a:rPr lang="en-US" sz="2800" dirty="0" smtClean="0"/>
              <a:t>loans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74" y="1295400"/>
            <a:ext cx="9027225" cy="5791200"/>
          </a:xfrm>
        </p:spPr>
        <p:txBody>
          <a:bodyPr>
            <a:normAutofit fontScale="92500"/>
          </a:bodyPr>
          <a:lstStyle/>
          <a:p>
            <a:r>
              <a:rPr lang="en-US" sz="3000" dirty="0" smtClean="0"/>
              <a:t>Reduce the policy </a:t>
            </a:r>
            <a:r>
              <a:rPr lang="en-US" sz="3000" dirty="0"/>
              <a:t>tilt toward getting American families </a:t>
            </a: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 smtClean="0"/>
              <a:t>up </a:t>
            </a:r>
            <a:r>
              <a:rPr lang="en-US" sz="3000" dirty="0"/>
              <a:t>to their eyeballs in mortgage debt </a:t>
            </a:r>
            <a:r>
              <a:rPr lang="en-US" sz="3000" dirty="0" smtClean="0"/>
              <a:t>they </a:t>
            </a:r>
            <a:r>
              <a:rPr lang="en-US" sz="3000" dirty="0"/>
              <a:t>can’t </a:t>
            </a:r>
            <a:r>
              <a:rPr lang="en-US" sz="3000" dirty="0" smtClean="0"/>
              <a:t>afford.</a:t>
            </a:r>
          </a:p>
          <a:p>
            <a:pPr lvl="1"/>
            <a:r>
              <a:rPr lang="en-US" sz="2600" dirty="0"/>
              <a:t>I</a:t>
            </a:r>
            <a:r>
              <a:rPr lang="en-US" sz="2600" dirty="0" smtClean="0"/>
              <a:t>t </a:t>
            </a:r>
            <a:r>
              <a:rPr lang="en-US" sz="2600" dirty="0" smtClean="0"/>
              <a:t>led to 2007-09 financial crisis.  </a:t>
            </a:r>
            <a:r>
              <a:rPr lang="en-US" sz="2600" dirty="0"/>
              <a:t> </a:t>
            </a:r>
            <a:r>
              <a:rPr lang="en-US" sz="2600" dirty="0" smtClean="0"/>
              <a:t>And it </a:t>
            </a:r>
            <a:r>
              <a:rPr lang="en-US" sz="2600" dirty="0" smtClean="0"/>
              <a:t>drives </a:t>
            </a:r>
            <a:r>
              <a:rPr lang="en-US" sz="2600" dirty="0"/>
              <a:t>up housing prices, </a:t>
            </a:r>
            <a:endParaRPr lang="en-US" sz="2600" dirty="0" smtClean="0"/>
          </a:p>
          <a:p>
            <a:pPr lvl="2"/>
            <a:r>
              <a:rPr lang="en-US" sz="2200" dirty="0" smtClean="0"/>
              <a:t>without even much </a:t>
            </a:r>
            <a:r>
              <a:rPr lang="en-US" sz="2200" dirty="0"/>
              <a:t>raising home ownership </a:t>
            </a:r>
            <a:r>
              <a:rPr lang="en-US" sz="2200" dirty="0" smtClean="0"/>
              <a:t>rates</a:t>
            </a:r>
            <a:r>
              <a:rPr lang="en-US" sz="2200" dirty="0" smtClean="0"/>
              <a:t>.</a:t>
            </a:r>
            <a:endParaRPr lang="en-US" sz="2200" dirty="0"/>
          </a:p>
          <a:p>
            <a:pPr lvl="1"/>
            <a:r>
              <a:rPr lang="en-US" sz="2600" dirty="0" smtClean="0"/>
              <a:t>Specific policies:</a:t>
            </a:r>
          </a:p>
          <a:p>
            <a:pPr lvl="2"/>
            <a:r>
              <a:rPr lang="en-US" sz="2200" dirty="0" smtClean="0"/>
              <a:t>Require a serious minimum </a:t>
            </a:r>
            <a:r>
              <a:rPr lang="en-US" sz="2200" dirty="0"/>
              <a:t>down </a:t>
            </a:r>
            <a:r>
              <a:rPr lang="en-US" sz="2200" dirty="0" smtClean="0"/>
              <a:t>payment, as other countries do. </a:t>
            </a:r>
            <a:endParaRPr lang="en-US" sz="2200" dirty="0"/>
          </a:p>
          <a:p>
            <a:pPr lvl="2"/>
            <a:r>
              <a:rPr lang="en-US" sz="2200" dirty="0" smtClean="0"/>
              <a:t>Require “skin </a:t>
            </a:r>
            <a:r>
              <a:rPr lang="en-US" sz="2200" dirty="0"/>
              <a:t>in the game</a:t>
            </a:r>
            <a:r>
              <a:rPr lang="en-US" sz="2200" dirty="0" smtClean="0"/>
              <a:t>,” </a:t>
            </a:r>
            <a:r>
              <a:rPr lang="en-US" sz="2200" dirty="0"/>
              <a:t>on the part of </a:t>
            </a:r>
            <a:r>
              <a:rPr lang="en-US" sz="2200" dirty="0" smtClean="0"/>
              <a:t>mortgage-originators.</a:t>
            </a:r>
            <a:endParaRPr lang="en-US" sz="2200" dirty="0"/>
          </a:p>
          <a:p>
            <a:pPr lvl="2"/>
            <a:r>
              <a:rPr lang="en-US" sz="2200" dirty="0"/>
              <a:t>Curtail tax deductibility of mortgage interest, </a:t>
            </a:r>
            <a:endParaRPr lang="en-US" sz="2200" dirty="0" smtClean="0"/>
          </a:p>
          <a:p>
            <a:pPr lvl="3"/>
            <a:r>
              <a:rPr lang="en-US" dirty="0" smtClean="0"/>
              <a:t>which mainly benefits </a:t>
            </a:r>
            <a:r>
              <a:rPr lang="en-US" dirty="0"/>
              <a:t>the </a:t>
            </a:r>
            <a:r>
              <a:rPr lang="en-US" dirty="0" smtClean="0"/>
              <a:t>well-off. </a:t>
            </a:r>
            <a:endParaRPr lang="en-US" dirty="0"/>
          </a:p>
          <a:p>
            <a:pPr lvl="4"/>
            <a:r>
              <a:rPr lang="en-US" sz="1900" dirty="0" smtClean="0"/>
              <a:t>It generally sa</a:t>
            </a:r>
            <a:r>
              <a:rPr lang="en-US" sz="1900" dirty="0"/>
              <a:t>ves less than $200 </a:t>
            </a:r>
            <a:r>
              <a:rPr lang="en-US" sz="1900" dirty="0" smtClean="0"/>
              <a:t>for households </a:t>
            </a:r>
            <a:r>
              <a:rPr lang="en-US" sz="1900" dirty="0"/>
              <a:t>earning $</a:t>
            </a:r>
            <a:r>
              <a:rPr lang="en-US" sz="1900" dirty="0" smtClean="0"/>
              <a:t>65,000.</a:t>
            </a:r>
            <a:endParaRPr lang="en-US" sz="1900" dirty="0"/>
          </a:p>
          <a:p>
            <a:pPr lvl="3"/>
            <a:r>
              <a:rPr lang="en-US" dirty="0"/>
              <a:t>Reduce deductions at </a:t>
            </a:r>
            <a:r>
              <a:rPr lang="en-US" dirty="0" smtClean="0"/>
              <a:t>the upper end,</a:t>
            </a:r>
            <a:endParaRPr lang="en-US" sz="1800" dirty="0"/>
          </a:p>
          <a:p>
            <a:pPr lvl="3"/>
            <a:r>
              <a:rPr lang="en-US" dirty="0"/>
              <a:t>especially if </a:t>
            </a:r>
            <a:r>
              <a:rPr lang="en-US" dirty="0" smtClean="0"/>
              <a:t>loan is used </a:t>
            </a:r>
            <a:r>
              <a:rPr lang="en-US" dirty="0"/>
              <a:t>for something other than purchase of residence </a:t>
            </a:r>
            <a:endParaRPr lang="en-US" dirty="0" smtClean="0"/>
          </a:p>
          <a:p>
            <a:pPr lvl="4"/>
            <a:r>
              <a:rPr lang="en-US" sz="1900" dirty="0" smtClean="0"/>
              <a:t>i.e</a:t>
            </a:r>
            <a:r>
              <a:rPr lang="en-US" sz="1900" dirty="0"/>
              <a:t>., </a:t>
            </a:r>
            <a:r>
              <a:rPr lang="en-US" sz="1900" dirty="0" smtClean="0"/>
              <a:t>2</a:t>
            </a:r>
            <a:r>
              <a:rPr lang="en-US" sz="1900" baseline="30000" dirty="0" smtClean="0"/>
              <a:t>nd</a:t>
            </a:r>
            <a:r>
              <a:rPr lang="en-US" sz="1900" dirty="0" smtClean="0"/>
              <a:t> </a:t>
            </a:r>
            <a:r>
              <a:rPr lang="en-US" sz="1900" dirty="0"/>
              <a:t>home or </a:t>
            </a:r>
            <a:r>
              <a:rPr lang="en-US" sz="1900" dirty="0" smtClean="0"/>
              <a:t>“cash out” for spending</a:t>
            </a:r>
            <a:r>
              <a:rPr lang="en-US" sz="1900" dirty="0" smtClean="0"/>
              <a:t>.</a:t>
            </a:r>
          </a:p>
          <a:p>
            <a:pPr lvl="2"/>
            <a:r>
              <a:rPr lang="en-US" sz="2100" dirty="0" smtClean="0"/>
              <a:t>Don’t repeat the mistake of Fannie Mae and Freddie Mac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2081577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en-US" sz="2200" dirty="0" smtClean="0"/>
              <a:t>Address household </a:t>
            </a:r>
            <a:r>
              <a:rPr lang="en-US" sz="2200" dirty="0"/>
              <a:t>debt: housing, </a:t>
            </a:r>
            <a:r>
              <a:rPr lang="en-US" sz="2200" dirty="0" smtClean="0"/>
              <a:t>auto </a:t>
            </a:r>
            <a:r>
              <a:rPr lang="en-US" sz="2200" dirty="0"/>
              <a:t>&amp;</a:t>
            </a:r>
            <a:r>
              <a:rPr lang="en-US" sz="2200" dirty="0" smtClean="0"/>
              <a:t> </a:t>
            </a:r>
            <a:r>
              <a:rPr lang="en-US" sz="2200" dirty="0"/>
              <a:t>student </a:t>
            </a:r>
            <a:r>
              <a:rPr lang="en-US" sz="2200" dirty="0" smtClean="0"/>
              <a:t>loans</a:t>
            </a:r>
            <a:r>
              <a:rPr lang="en-US" sz="2000" dirty="0" smtClean="0"/>
              <a:t>, </a:t>
            </a:r>
            <a:r>
              <a:rPr lang="en-US" sz="1800" dirty="0" smtClean="0"/>
              <a:t>continued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534400" cy="5562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Auto dealers should not be exempted from </a:t>
            </a:r>
            <a:br>
              <a:rPr lang="en-US" sz="2800" dirty="0" smtClean="0"/>
            </a:br>
            <a:r>
              <a:rPr lang="en-US" sz="2800" dirty="0" smtClean="0"/>
              <a:t>the Consumer Finance Protection Bureau.</a:t>
            </a:r>
          </a:p>
          <a:p>
            <a:endParaRPr lang="en-US" sz="2800" dirty="0"/>
          </a:p>
          <a:p>
            <a:r>
              <a:rPr lang="en-US" sz="2800" dirty="0" smtClean="0"/>
              <a:t>Although </a:t>
            </a:r>
            <a:r>
              <a:rPr lang="en-US" sz="2800" i="1" dirty="0" smtClean="0"/>
              <a:t>most</a:t>
            </a:r>
            <a:r>
              <a:rPr lang="en-US" sz="2800" dirty="0" smtClean="0"/>
              <a:t> </a:t>
            </a:r>
            <a:r>
              <a:rPr lang="en-US" sz="2800" dirty="0"/>
              <a:t>college educations are still a good deal, and worth going into debt for if that is the only </a:t>
            </a:r>
            <a:r>
              <a:rPr lang="en-US" sz="2800" dirty="0" smtClean="0"/>
              <a:t>way, </a:t>
            </a:r>
            <a:r>
              <a:rPr lang="en-US" sz="2800" i="1" dirty="0" smtClean="0"/>
              <a:t>some</a:t>
            </a:r>
            <a:r>
              <a:rPr lang="en-US" sz="2800" dirty="0" smtClean="0"/>
              <a:t> </a:t>
            </a:r>
            <a:r>
              <a:rPr lang="en-US" sz="2800" dirty="0"/>
              <a:t>enterprises are bad deals</a:t>
            </a:r>
            <a:r>
              <a:rPr lang="en-US" sz="2800" dirty="0" smtClean="0"/>
              <a:t>.</a:t>
            </a:r>
          </a:p>
          <a:p>
            <a:pPr lvl="2"/>
            <a:r>
              <a:rPr lang="en-US" dirty="0" smtClean="0"/>
              <a:t>Especially some for-profit universities.</a:t>
            </a:r>
            <a:endParaRPr lang="en-US" dirty="0"/>
          </a:p>
          <a:p>
            <a:pPr lvl="2"/>
            <a:r>
              <a:rPr lang="en-US" dirty="0"/>
              <a:t>Government should expand student </a:t>
            </a:r>
            <a:r>
              <a:rPr lang="en-US" dirty="0" smtClean="0"/>
              <a:t>grants &amp; loans</a:t>
            </a:r>
            <a:r>
              <a:rPr lang="en-US" dirty="0"/>
              <a:t>, </a:t>
            </a:r>
            <a:endParaRPr lang="en-US" dirty="0" smtClean="0"/>
          </a:p>
          <a:p>
            <a:pPr lvl="2"/>
            <a:r>
              <a:rPr lang="en-US" dirty="0" smtClean="0"/>
              <a:t>but </a:t>
            </a:r>
            <a:r>
              <a:rPr lang="en-US" dirty="0"/>
              <a:t>require that the college or university have a decent record regarding </a:t>
            </a:r>
            <a:r>
              <a:rPr lang="en-US" dirty="0" smtClean="0"/>
              <a:t>rates </a:t>
            </a:r>
            <a:r>
              <a:rPr lang="en-US" dirty="0"/>
              <a:t>of graduation </a:t>
            </a:r>
            <a:r>
              <a:rPr lang="en-US" dirty="0" smtClean="0"/>
              <a:t>&amp; </a:t>
            </a:r>
            <a:r>
              <a:rPr lang="en-US" dirty="0"/>
              <a:t>employment</a:t>
            </a:r>
            <a:r>
              <a:rPr lang="en-US" dirty="0" smtClean="0"/>
              <a:t>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49258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Current state of the economy: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874837"/>
            <a:ext cx="86868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sz="3500" dirty="0"/>
              <a:t>a</a:t>
            </a:r>
            <a:r>
              <a:rPr lang="en-US" sz="3500" dirty="0" smtClean="0"/>
              <a:t>re surprisingly good:</a:t>
            </a:r>
          </a:p>
          <a:p>
            <a:pPr lvl="1"/>
            <a:r>
              <a:rPr lang="en-US" dirty="0" smtClean="0"/>
              <a:t>GDP growth in 3</a:t>
            </a:r>
            <a:r>
              <a:rPr lang="en-US" baseline="30000" dirty="0" smtClean="0"/>
              <a:t>rd</a:t>
            </a:r>
            <a:r>
              <a:rPr lang="en-US" dirty="0" smtClean="0"/>
              <a:t> Quarter:  3.2 % or more.</a:t>
            </a:r>
          </a:p>
          <a:p>
            <a:pPr lvl="1"/>
            <a:r>
              <a:rPr lang="en-US" dirty="0" smtClean="0"/>
              <a:t>Employment: </a:t>
            </a:r>
          </a:p>
          <a:p>
            <a:pPr lvl="2"/>
            <a:r>
              <a:rPr lang="en-US" dirty="0" smtClean="0"/>
              <a:t>October continued the </a:t>
            </a:r>
            <a:r>
              <a:rPr lang="en-US" dirty="0"/>
              <a:t>longest streak of total job growth on </a:t>
            </a:r>
            <a:r>
              <a:rPr lang="en-US" dirty="0" smtClean="0"/>
              <a:t>record:</a:t>
            </a:r>
          </a:p>
          <a:p>
            <a:pPr lvl="2"/>
            <a:r>
              <a:rPr lang="en-US" dirty="0" smtClean="0"/>
              <a:t>15 ½ million </a:t>
            </a:r>
            <a:r>
              <a:rPr lang="en-US" dirty="0"/>
              <a:t>jobs </a:t>
            </a:r>
            <a:r>
              <a:rPr lang="en-US" dirty="0" smtClean="0"/>
              <a:t>added since </a:t>
            </a:r>
            <a:r>
              <a:rPr lang="en-US" dirty="0"/>
              <a:t>early </a:t>
            </a:r>
            <a:r>
              <a:rPr lang="en-US" dirty="0" smtClean="0"/>
              <a:t>2010.</a:t>
            </a:r>
          </a:p>
          <a:p>
            <a:pPr lvl="2"/>
            <a:r>
              <a:rPr lang="en-US" dirty="0"/>
              <a:t>Unemployment </a:t>
            </a:r>
            <a:r>
              <a:rPr lang="en-US" dirty="0" smtClean="0"/>
              <a:t>rate down </a:t>
            </a:r>
            <a:r>
              <a:rPr lang="en-US" dirty="0"/>
              <a:t>to 4.9</a:t>
            </a:r>
            <a:r>
              <a:rPr lang="en-US" dirty="0" smtClean="0"/>
              <a:t>%.</a:t>
            </a:r>
          </a:p>
          <a:p>
            <a:pPr lvl="1"/>
            <a:r>
              <a:rPr lang="en-US" dirty="0" smtClean="0"/>
              <a:t>Average </a:t>
            </a:r>
            <a:r>
              <a:rPr lang="en-US" dirty="0"/>
              <a:t>hourly </a:t>
            </a:r>
            <a:r>
              <a:rPr lang="en-US" dirty="0" smtClean="0"/>
              <a:t>earnings: rose </a:t>
            </a:r>
            <a:r>
              <a:rPr lang="en-US" dirty="0"/>
              <a:t>2.8 </a:t>
            </a:r>
            <a:r>
              <a:rPr lang="en-US" dirty="0" smtClean="0"/>
              <a:t>% over </a:t>
            </a:r>
            <a:r>
              <a:rPr lang="en-US" dirty="0"/>
              <a:t>the last </a:t>
            </a:r>
            <a:r>
              <a:rPr lang="en-US" dirty="0" smtClean="0"/>
              <a:t>12 months</a:t>
            </a:r>
            <a:r>
              <a:rPr lang="en-US" dirty="0"/>
              <a:t>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/>
              <a:t>fastest </a:t>
            </a:r>
            <a:r>
              <a:rPr lang="en-US" dirty="0" smtClean="0"/>
              <a:t>since </a:t>
            </a:r>
            <a:r>
              <a:rPr lang="en-US" dirty="0"/>
              <a:t>the recovery </a:t>
            </a:r>
            <a:r>
              <a:rPr lang="en-US" dirty="0" smtClean="0"/>
              <a:t>began.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And the gains were widely shared:</a:t>
            </a:r>
          </a:p>
          <a:p>
            <a:pPr lvl="1"/>
            <a:r>
              <a:rPr lang="en-US" dirty="0" smtClean="0"/>
              <a:t>Median real family income: rose 5.2</a:t>
            </a:r>
            <a:r>
              <a:rPr lang="en-US" dirty="0"/>
              <a:t>% </a:t>
            </a:r>
            <a:r>
              <a:rPr lang="en-US" dirty="0" smtClean="0"/>
              <a:t>in 2015, the fastest ever.</a:t>
            </a:r>
          </a:p>
          <a:p>
            <a:pPr lvl="1"/>
            <a:r>
              <a:rPr lang="en-US" dirty="0" smtClean="0"/>
              <a:t>Poverty rate: down to 13.5%</a:t>
            </a:r>
          </a:p>
          <a:p>
            <a:pPr lvl="2"/>
            <a:r>
              <a:rPr lang="en-US" dirty="0"/>
              <a:t>from 14.8% in </a:t>
            </a:r>
            <a:r>
              <a:rPr lang="en-US" dirty="0" smtClean="0"/>
              <a:t>2014,</a:t>
            </a:r>
            <a:endParaRPr lang="en-US" dirty="0" smtClean="0"/>
          </a:p>
          <a:p>
            <a:pPr lvl="2"/>
            <a:r>
              <a:rPr lang="en-US" dirty="0" smtClean="0"/>
              <a:t>the </a:t>
            </a:r>
            <a:r>
              <a:rPr lang="en-US" dirty="0"/>
              <a:t>largest drop since </a:t>
            </a:r>
            <a:r>
              <a:rPr lang="en-US" dirty="0" smtClean="0"/>
              <a:t>1968.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1028385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/>
              <a:t>The most recent stats as of 12/1/2016…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435530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The economy has added 15 ½ million jobs</a:t>
            </a:r>
            <a:br>
              <a:rPr lang="en-US" sz="3200" dirty="0" smtClean="0"/>
            </a:br>
            <a:r>
              <a:rPr lang="en-US" sz="3200" dirty="0" smtClean="0"/>
              <a:t>since early 2010.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jfrankel\Downloads\fredgraph 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67527"/>
            <a:ext cx="8077200" cy="4428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3581400" y="2362200"/>
            <a:ext cx="4648200" cy="274320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675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68362"/>
            <a:ext cx="8229600" cy="80803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Real median family income is still below 2000!</a:t>
            </a:r>
            <a:endParaRPr lang="en-US" sz="3200" dirty="0"/>
          </a:p>
        </p:txBody>
      </p:sp>
      <p:pic>
        <p:nvPicPr>
          <p:cNvPr id="1026" name="Picture 2" descr="C:\Users\jfrankel\Downloads\fredgrap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92" y="1724892"/>
            <a:ext cx="83820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5066144" y="2334492"/>
            <a:ext cx="3516748" cy="0"/>
          </a:xfrm>
          <a:prstGeom prst="straightConnector1">
            <a:avLst/>
          </a:prstGeom>
          <a:ln w="5715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229600" y="5922245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70C0"/>
                </a:solidFill>
              </a:rPr>
              <a:t>|</a:t>
            </a:r>
            <a:br>
              <a:rPr lang="en-US" sz="1600" dirty="0" smtClean="0">
                <a:solidFill>
                  <a:srgbClr val="0070C0"/>
                </a:solidFill>
              </a:rPr>
            </a:br>
            <a:r>
              <a:rPr lang="en-US" sz="1600" dirty="0" smtClean="0">
                <a:solidFill>
                  <a:srgbClr val="0070C0"/>
                </a:solidFill>
              </a:rPr>
              <a:t>2015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24600" y="5897420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70C0"/>
                </a:solidFill>
              </a:rPr>
              <a:t>|</a:t>
            </a:r>
            <a:br>
              <a:rPr lang="en-US" sz="1600" dirty="0" smtClean="0">
                <a:solidFill>
                  <a:srgbClr val="0070C0"/>
                </a:solidFill>
              </a:rPr>
            </a:br>
            <a:r>
              <a:rPr lang="en-US" sz="1600" dirty="0" smtClean="0">
                <a:solidFill>
                  <a:srgbClr val="0070C0"/>
                </a:solidFill>
              </a:rPr>
              <a:t>2007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78220" y="5901461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70C0"/>
                </a:solidFill>
              </a:rPr>
              <a:t>|</a:t>
            </a:r>
            <a:br>
              <a:rPr lang="en-US" sz="1600" dirty="0" smtClean="0">
                <a:solidFill>
                  <a:srgbClr val="0070C0"/>
                </a:solidFill>
              </a:rPr>
            </a:br>
            <a:r>
              <a:rPr lang="en-US" sz="1600" dirty="0" smtClean="0">
                <a:solidFill>
                  <a:srgbClr val="0070C0"/>
                </a:solidFill>
              </a:rPr>
              <a:t>2000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04800" y="76200"/>
            <a:ext cx="8610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But the longer-term trend has been worse: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11906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There are always winners and losers.</a:t>
            </a:r>
            <a:endParaRPr lang="en-US" sz="36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1066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839200" cy="5486400"/>
          </a:xfrm>
        </p:spPr>
        <p:txBody>
          <a:bodyPr>
            <a:normAutofit fontScale="70000" lnSpcReduction="20000"/>
          </a:bodyPr>
          <a:lstStyle/>
          <a:p>
            <a:r>
              <a:rPr lang="en-US" sz="3400" dirty="0" smtClean="0"/>
              <a:t>Manufacturing employment has been </a:t>
            </a:r>
            <a:r>
              <a:rPr lang="en-US" sz="3400" dirty="0" smtClean="0"/>
              <a:t>falling </a:t>
            </a:r>
            <a:r>
              <a:rPr lang="en-US" sz="3400" dirty="0" smtClean="0"/>
              <a:t>as a share </a:t>
            </a:r>
            <a:r>
              <a:rPr lang="en-US" sz="3400" dirty="0" smtClean="0"/>
              <a:t>since 1950,</a:t>
            </a:r>
          </a:p>
          <a:p>
            <a:pPr lvl="1"/>
            <a:r>
              <a:rPr lang="en-US" sz="3200" dirty="0" smtClean="0"/>
              <a:t>conspicuously in such sectors as autos</a:t>
            </a:r>
            <a:r>
              <a:rPr lang="en-US" sz="3200" dirty="0"/>
              <a:t>, steel, </a:t>
            </a:r>
            <a:r>
              <a:rPr lang="en-US" sz="3200" dirty="0" smtClean="0"/>
              <a:t>and apparel,</a:t>
            </a:r>
          </a:p>
          <a:p>
            <a:pPr lvl="2"/>
            <a:r>
              <a:rPr lang="en-US" sz="2900" dirty="0" smtClean="0"/>
              <a:t>though </a:t>
            </a:r>
            <a:r>
              <a:rPr lang="en-US" sz="2900" dirty="0"/>
              <a:t>leaving viable cores today</a:t>
            </a:r>
            <a:r>
              <a:rPr lang="en-US" sz="2900" dirty="0" smtClean="0"/>
              <a:t>.</a:t>
            </a:r>
            <a:r>
              <a:rPr lang="en-US" sz="700" dirty="0" smtClean="0"/>
              <a:t/>
            </a:r>
            <a:br>
              <a:rPr lang="en-US" sz="700" dirty="0" smtClean="0"/>
            </a:br>
            <a:r>
              <a:rPr lang="en-US" sz="700" dirty="0" smtClean="0"/>
              <a:t/>
            </a:r>
            <a:br>
              <a:rPr lang="en-US" sz="700" dirty="0" smtClean="0"/>
            </a:br>
            <a:endParaRPr lang="en-US" sz="700" dirty="0" smtClean="0"/>
          </a:p>
          <a:p>
            <a:r>
              <a:rPr lang="en-US" sz="3400" dirty="0" smtClean="0"/>
              <a:t>Due to international trade?</a:t>
            </a:r>
          </a:p>
          <a:p>
            <a:pPr lvl="1"/>
            <a:r>
              <a:rPr lang="en-US" dirty="0" smtClean="0"/>
              <a:t>Yes, in part, in some sectors.</a:t>
            </a:r>
          </a:p>
          <a:p>
            <a:pPr lvl="1"/>
            <a:r>
              <a:rPr lang="en-US" dirty="0" smtClean="0"/>
              <a:t>But trade has also </a:t>
            </a:r>
            <a:r>
              <a:rPr lang="en-US" i="1" dirty="0" smtClean="0"/>
              <a:t>created</a:t>
            </a:r>
            <a:r>
              <a:rPr lang="en-US" dirty="0" smtClean="0"/>
              <a:t> lots of other jobs </a:t>
            </a:r>
            <a:r>
              <a:rPr lang="en-US" i="1" dirty="0" smtClean="0"/>
              <a:t>in other sectors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dirty="0" smtClean="0"/>
          </a:p>
          <a:p>
            <a:r>
              <a:rPr lang="en-US" sz="3400" dirty="0" smtClean="0"/>
              <a:t>Also,</a:t>
            </a:r>
            <a:r>
              <a:rPr lang="en-US" dirty="0" smtClean="0"/>
              <a:t> </a:t>
            </a:r>
            <a:r>
              <a:rPr lang="en-US" i="1" dirty="0"/>
              <a:t>manufacturing output continues to </a:t>
            </a:r>
            <a:r>
              <a:rPr lang="en-US" i="1" dirty="0" smtClean="0"/>
              <a:t>rise</a:t>
            </a:r>
            <a:r>
              <a:rPr lang="en-US" dirty="0" smtClean="0"/>
              <a:t>, even as employment falls.</a:t>
            </a:r>
            <a:endParaRPr lang="en-US" dirty="0"/>
          </a:p>
          <a:p>
            <a:pPr lvl="1"/>
            <a:r>
              <a:rPr lang="en-US" sz="3300" dirty="0" smtClean="0"/>
              <a:t>That means </a:t>
            </a:r>
            <a:r>
              <a:rPr lang="en-US" sz="3300" dirty="0"/>
              <a:t>productivity has gone up a lot:</a:t>
            </a:r>
          </a:p>
          <a:p>
            <a:pPr lvl="2"/>
            <a:r>
              <a:rPr lang="en-US" sz="2900" dirty="0"/>
              <a:t>It takes fewer workers to produce one auto today than </a:t>
            </a:r>
            <a:r>
              <a:rPr lang="en-US" sz="2900" dirty="0" smtClean="0"/>
              <a:t>65 </a:t>
            </a:r>
            <a:r>
              <a:rPr lang="en-US" sz="2900" dirty="0"/>
              <a:t>years ago,</a:t>
            </a:r>
          </a:p>
          <a:p>
            <a:pPr lvl="3"/>
            <a:r>
              <a:rPr lang="en-US" sz="2600" dirty="0"/>
              <a:t>not to mention that the cars are much higher-quality.</a:t>
            </a: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900" dirty="0" smtClean="0"/>
              <a:t/>
            </a:r>
            <a:br>
              <a:rPr lang="en-US" sz="900" dirty="0" smtClean="0"/>
            </a:br>
            <a:endParaRPr lang="en-US" sz="900" dirty="0" smtClean="0"/>
          </a:p>
          <a:p>
            <a:r>
              <a:rPr lang="en-US" dirty="0" smtClean="0"/>
              <a:t>By analogy, farmers </a:t>
            </a:r>
            <a:r>
              <a:rPr lang="en-US" dirty="0"/>
              <a:t>were 90% of </a:t>
            </a:r>
            <a:r>
              <a:rPr lang="en-US" dirty="0" smtClean="0"/>
              <a:t>national employment in 1790</a:t>
            </a:r>
          </a:p>
          <a:p>
            <a:pPr lvl="1"/>
            <a:r>
              <a:rPr lang="en-US" dirty="0" smtClean="0"/>
              <a:t>vs</a:t>
            </a:r>
            <a:r>
              <a:rPr lang="en-US" dirty="0"/>
              <a:t>. 2% </a:t>
            </a:r>
            <a:r>
              <a:rPr lang="en-US" dirty="0" smtClean="0"/>
              <a:t>today</a:t>
            </a:r>
            <a:r>
              <a:rPr lang="en-US" dirty="0" smtClean="0"/>
              <a:t>.</a:t>
            </a:r>
            <a:r>
              <a:rPr lang="en-US" sz="1500" dirty="0" smtClean="0"/>
              <a:t/>
            </a:r>
            <a:br>
              <a:rPr lang="en-US" sz="1500" dirty="0" smtClean="0"/>
            </a:br>
            <a:endParaRPr lang="en-US" sz="1500" dirty="0" smtClean="0"/>
          </a:p>
          <a:p>
            <a:r>
              <a:rPr lang="en-US" dirty="0" smtClean="0"/>
              <a:t>Or coal miners.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36371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5344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Manufacturing </a:t>
            </a:r>
            <a:r>
              <a:rPr lang="en-US" sz="2800" dirty="0"/>
              <a:t>jobs were 32% of the national </a:t>
            </a:r>
            <a:r>
              <a:rPr lang="en-US" sz="2800" dirty="0" smtClean="0"/>
              <a:t>total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in </a:t>
            </a:r>
            <a:r>
              <a:rPr lang="en-US" sz="2800" dirty="0" smtClean="0"/>
              <a:t>1950, and had declined to 10</a:t>
            </a:r>
            <a:r>
              <a:rPr lang="en-US" sz="2800" dirty="0"/>
              <a:t>% by </a:t>
            </a:r>
            <a:r>
              <a:rPr lang="en-US" sz="2800" dirty="0" smtClean="0"/>
              <a:t>2010.</a:t>
            </a:r>
            <a:endParaRPr lang="en-US" sz="2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" contrast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63" y="1600200"/>
            <a:ext cx="8666166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1524000"/>
            <a:ext cx="8763000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22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815529" y="2376425"/>
            <a:ext cx="7467600" cy="27432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FB9F-A735-4EFD-8651-88123DE721FA}" type="slidenum">
              <a:rPr lang="en-US" smtClean="0"/>
              <a:t>6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272729" y="1905000"/>
            <a:ext cx="7239000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Percent of employment in US manufacturing (1970-2012)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5646987"/>
            <a:ext cx="85344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Those jobs </a:t>
            </a:r>
            <a:r>
              <a:rPr lang="en-US" sz="2800" dirty="0" smtClean="0"/>
              <a:t>are not </a:t>
            </a:r>
            <a:r>
              <a:rPr lang="en-US" sz="2800" dirty="0" smtClean="0"/>
              <a:t>coming </a:t>
            </a:r>
            <a:r>
              <a:rPr lang="en-US" sz="2800" dirty="0" smtClean="0"/>
              <a:t>back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304800" y="1608387"/>
            <a:ext cx="6507858" cy="3108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35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099" y="266832"/>
            <a:ext cx="8610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Similarly, we are not going back </a:t>
            </a:r>
            <a:r>
              <a:rPr lang="en-US" sz="2800" dirty="0" smtClean="0"/>
              <a:t>to</a:t>
            </a:r>
            <a:br>
              <a:rPr lang="en-US" sz="2800" dirty="0" smtClean="0"/>
            </a:br>
            <a:r>
              <a:rPr lang="en-US" sz="2800" dirty="0" smtClean="0"/>
              <a:t>the </a:t>
            </a:r>
            <a:r>
              <a:rPr lang="en-US" sz="2800" dirty="0" smtClean="0"/>
              <a:t>number of coal miners </a:t>
            </a:r>
            <a:r>
              <a:rPr lang="en-US" sz="2800" dirty="0" smtClean="0"/>
              <a:t>that were </a:t>
            </a:r>
            <a:r>
              <a:rPr lang="en-US" sz="2800" dirty="0" smtClean="0"/>
              <a:t>employed in 1923.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12141"/>
            <a:ext cx="7391400" cy="5018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0" y="6566356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/>
              <a:t>By </a:t>
            </a:r>
            <a:r>
              <a:rPr lang="en-US" sz="800" dirty="0" err="1"/>
              <a:t>Plazak</a:t>
            </a:r>
            <a:r>
              <a:rPr lang="en-US" sz="800" dirty="0"/>
              <a:t> - Own work, CC BY-SA 4.0, https://commons.wikimedia.org/w/index.php?curid=48261916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674557" y="2252646"/>
            <a:ext cx="4648200" cy="3276600"/>
          </a:xfrm>
          <a:prstGeom prst="straightConnector1">
            <a:avLst/>
          </a:prstGeom>
          <a:ln w="57150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7116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Some </a:t>
            </a:r>
            <a:r>
              <a:rPr lang="en-US" sz="3200" dirty="0" smtClean="0"/>
              <a:t>reason</a:t>
            </a:r>
            <a:r>
              <a:rPr lang="en-US" sz="3200" dirty="0" smtClean="0"/>
              <a:t>s for </a:t>
            </a:r>
            <a:r>
              <a:rPr lang="en-US" sz="3200" dirty="0" smtClean="0"/>
              <a:t>employment shifts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5181600"/>
          </a:xfrm>
        </p:spPr>
        <p:txBody>
          <a:bodyPr>
            <a:normAutofit fontScale="77500" lnSpcReduction="20000"/>
          </a:bodyPr>
          <a:lstStyle/>
          <a:p>
            <a:r>
              <a:rPr lang="en-US" sz="3400" dirty="0" smtClean="0"/>
              <a:t>Trade?</a:t>
            </a: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 smtClean="0"/>
          </a:p>
          <a:p>
            <a:r>
              <a:rPr lang="en-US" sz="3400" dirty="0" smtClean="0"/>
              <a:t>It</a:t>
            </a:r>
            <a:r>
              <a:rPr lang="en-US" sz="3400" dirty="0" smtClean="0"/>
              <a:t> works </a:t>
            </a:r>
            <a:r>
              <a:rPr lang="en-US" sz="3400" i="1" dirty="0" smtClean="0"/>
              <a:t>in favor of </a:t>
            </a:r>
            <a:r>
              <a:rPr lang="en-US" sz="3400" dirty="0" smtClean="0"/>
              <a:t>the US agricultural and coal sectors.</a:t>
            </a:r>
          </a:p>
          <a:p>
            <a:pPr lvl="1"/>
            <a:r>
              <a:rPr lang="en-US" dirty="0" smtClean="0"/>
              <a:t>Even regulation has not been the </a:t>
            </a:r>
            <a:r>
              <a:rPr lang="en-US" dirty="0" smtClean="0"/>
              <a:t>big </a:t>
            </a:r>
            <a:r>
              <a:rPr lang="en-US" dirty="0" smtClean="0"/>
              <a:t>source of job loss in coal.</a:t>
            </a:r>
          </a:p>
          <a:p>
            <a:pPr lvl="1"/>
            <a:r>
              <a:rPr lang="en-US" dirty="0" smtClean="0"/>
              <a:t>Rather, in recent years, it has been cheap natural gas from fracking;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nd, before that, the shift from Appalachian underground mining to </a:t>
            </a:r>
            <a:r>
              <a:rPr lang="en-US" dirty="0" smtClean="0"/>
              <a:t>open-pit mining.</a:t>
            </a:r>
            <a:r>
              <a:rPr lang="en-US" sz="2600" dirty="0" smtClean="0"/>
              <a:t/>
            </a:r>
            <a:br>
              <a:rPr lang="en-US" sz="2600" dirty="0" smtClean="0"/>
            </a:br>
            <a:endParaRPr lang="en-US" sz="2600" dirty="0" smtClean="0"/>
          </a:p>
          <a:p>
            <a:r>
              <a:rPr lang="en-US" dirty="0" smtClean="0"/>
              <a:t>In </a:t>
            </a:r>
            <a:r>
              <a:rPr lang="en-US" dirty="0" smtClean="0"/>
              <a:t>the case of all </a:t>
            </a:r>
            <a:r>
              <a:rPr lang="en-US" dirty="0"/>
              <a:t>3</a:t>
            </a:r>
            <a:r>
              <a:rPr lang="en-US" dirty="0" smtClean="0"/>
              <a:t> </a:t>
            </a:r>
            <a:r>
              <a:rPr lang="en-US" dirty="0" smtClean="0"/>
              <a:t>sectors, </a:t>
            </a:r>
            <a:r>
              <a:rPr lang="en-US" i="1" dirty="0" smtClean="0"/>
              <a:t>the major reason for the decline in </a:t>
            </a:r>
            <a:r>
              <a:rPr lang="en-US" i="1" dirty="0" smtClean="0"/>
              <a:t>jobs </a:t>
            </a:r>
            <a:r>
              <a:rPr lang="en-US" i="1" dirty="0" smtClean="0"/>
              <a:t>has not been trade, but rather </a:t>
            </a:r>
            <a:r>
              <a:rPr lang="en-US" i="1" dirty="0" smtClean="0"/>
              <a:t>productivity growth,</a:t>
            </a:r>
            <a:endParaRPr lang="en-US" sz="3400" dirty="0"/>
          </a:p>
          <a:p>
            <a:pPr lvl="1"/>
            <a:r>
              <a:rPr lang="en-US" dirty="0"/>
              <a:t>particularly arising from technical progress.</a:t>
            </a:r>
          </a:p>
          <a:p>
            <a:pPr lvl="1"/>
            <a:r>
              <a:rPr lang="en-US" dirty="0"/>
              <a:t>The demand for labor has shifted toward high-skill jobs.</a:t>
            </a:r>
          </a:p>
          <a:p>
            <a:pPr lvl="1"/>
            <a:r>
              <a:rPr lang="en-US" dirty="0"/>
              <a:t>Meanwhile the supply of high-skilled workers has not kept up:</a:t>
            </a:r>
          </a:p>
          <a:p>
            <a:pPr lvl="2"/>
            <a:r>
              <a:rPr lang="en-US" sz="2600" dirty="0"/>
              <a:t>education </a:t>
            </a:r>
            <a:r>
              <a:rPr lang="en-US" sz="2600" dirty="0" smtClean="0"/>
              <a:t>gains have </a:t>
            </a:r>
            <a:r>
              <a:rPr lang="en-US" sz="2600" dirty="0"/>
              <a:t>lagged since 1981</a:t>
            </a:r>
            <a:r>
              <a:rPr lang="en-US" sz="2600" dirty="0" smtClean="0"/>
              <a:t>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571584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Widening gap between “skilled” &amp; “unskilled” workers, defined by college graduation.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19" y="1447800"/>
            <a:ext cx="7042149" cy="508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799125" y="6550223"/>
            <a:ext cx="28114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Jason Furman, CEA, Oct. 17, 2016, Fig.10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endParaRPr lang="en-US" sz="1400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905000" y="2514600"/>
            <a:ext cx="5638800" cy="22860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635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392</Words>
  <Application>Microsoft Office PowerPoint</Application>
  <PresentationFormat>On-screen Show (4:3)</PresentationFormat>
  <Paragraphs>117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An Economy That Works  for All Americans</vt:lpstr>
      <vt:lpstr>Current state of the economy:</vt:lpstr>
      <vt:lpstr>The economy has added 15 ½ million jobs since early 2010.</vt:lpstr>
      <vt:lpstr>Real median family income is still below 2000!</vt:lpstr>
      <vt:lpstr>There are always winners and losers.</vt:lpstr>
      <vt:lpstr>Manufacturing jobs were 32% of the national total  in 1950, and had declined to 10% by 2010.</vt:lpstr>
      <vt:lpstr>Similarly, we are not going back to the number of coal miners that were employed in 1923.</vt:lpstr>
      <vt:lpstr>Some reasons for employment shifts</vt:lpstr>
      <vt:lpstr>Widening gap between “skilled” &amp; “unskilled” workers, defined by college graduation.</vt:lpstr>
      <vt:lpstr>The trend in years of education slowed during 1981-2012.</vt:lpstr>
      <vt:lpstr>Eight policies to promote  An Economy That Works for All Americans</vt:lpstr>
      <vt:lpstr>An Economy That Works  for All Americans</vt:lpstr>
      <vt:lpstr>Appendices</vt:lpstr>
      <vt:lpstr>The economy turned around in June 2009, but the recovery was slow and long.</vt:lpstr>
      <vt:lpstr>Employment growth has been steady since early 2010.</vt:lpstr>
      <vt:lpstr>The budget deficit has come down since 2009.</vt:lpstr>
      <vt:lpstr>The trade deficit as a share of GDP has also narrowed.</vt:lpstr>
      <vt:lpstr>Address the long-term rise in household debt: housing, auto, &amp; student loans</vt:lpstr>
      <vt:lpstr>Address household debt: housing, auto &amp; student loans, continued</vt:lpstr>
    </vt:vector>
  </TitlesOfParts>
  <Company>Harvard Kennedy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Economy That Works  for All Americans</dc:title>
  <dc:creator>Dell</dc:creator>
  <cp:lastModifiedBy>itfsa</cp:lastModifiedBy>
  <cp:revision>49</cp:revision>
  <cp:lastPrinted>2016-12-01T21:32:03Z</cp:lastPrinted>
  <dcterms:created xsi:type="dcterms:W3CDTF">2016-11-30T23:53:08Z</dcterms:created>
  <dcterms:modified xsi:type="dcterms:W3CDTF">2016-12-01T21:36:43Z</dcterms:modified>
</cp:coreProperties>
</file>