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8" r:id="rId1"/>
  </p:sldMasterIdLst>
  <p:notesMasterIdLst>
    <p:notesMasterId r:id="rId14"/>
  </p:notesMasterIdLst>
  <p:handoutMasterIdLst>
    <p:handoutMasterId r:id="rId15"/>
  </p:handoutMasterIdLst>
  <p:sldIdLst>
    <p:sldId id="402" r:id="rId2"/>
    <p:sldId id="403" r:id="rId3"/>
    <p:sldId id="404" r:id="rId4"/>
    <p:sldId id="408" r:id="rId5"/>
    <p:sldId id="257" r:id="rId6"/>
    <p:sldId id="405" r:id="rId7"/>
    <p:sldId id="411" r:id="rId8"/>
    <p:sldId id="406" r:id="rId9"/>
    <p:sldId id="407" r:id="rId10"/>
    <p:sldId id="410" r:id="rId11"/>
    <p:sldId id="265" r:id="rId12"/>
    <p:sldId id="409" r:id="rId13"/>
  </p:sldIdLst>
  <p:sldSz cx="9144000" cy="6858000" type="screen4x3"/>
  <p:notesSz cx="7004050" cy="92233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4">
          <p15:clr>
            <a:srgbClr val="A4A3A4"/>
          </p15:clr>
        </p15:guide>
        <p15:guide id="2" pos="220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9696"/>
    <a:srgbClr val="D1F3FF"/>
    <a:srgbClr val="5011ED"/>
    <a:srgbClr val="FF5050"/>
    <a:srgbClr val="3399FF"/>
    <a:srgbClr val="CCECFF"/>
    <a:srgbClr val="CCCCFF"/>
    <a:srgbClr val="CCFFFF"/>
    <a:srgbClr val="99CCFF"/>
    <a:srgbClr val="005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 autoAdjust="0"/>
    <p:restoredTop sz="92923" autoAdjust="0"/>
  </p:normalViewPr>
  <p:slideViewPr>
    <p:cSldViewPr>
      <p:cViewPr varScale="1">
        <p:scale>
          <a:sx n="54" d="100"/>
          <a:sy n="54" d="100"/>
        </p:scale>
        <p:origin x="1640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70"/>
    </p:cViewPr>
  </p:sorterViewPr>
  <p:notesViewPr>
    <p:cSldViewPr>
      <p:cViewPr varScale="1">
        <p:scale>
          <a:sx n="49" d="100"/>
          <a:sy n="49" d="100"/>
        </p:scale>
        <p:origin x="-444" y="-96"/>
      </p:cViewPr>
      <p:guideLst>
        <p:guide orient="horz" pos="2904"/>
        <p:guide pos="220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hks.internal\data\stuprivate\cannos13\Macro\FrankelGDPandEmploymentChartsFeb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800" b="1" i="0" baseline="0" dirty="0">
                <a:effectLst/>
                <a:latin typeface="Times New Roman" pitchFamily="18" charset="0"/>
                <a:cs typeface="Times New Roman" pitchFamily="18" charset="0"/>
              </a:rPr>
              <a:t>Level of GDP, monthly (Jan. 2007-Dec. 2011),</a:t>
            </a:r>
            <a:br>
              <a:rPr lang="en-US" sz="1800" b="1" i="0" baseline="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1800" b="1" i="0" baseline="0" dirty="0">
                <a:effectLst/>
                <a:latin typeface="Times New Roman" pitchFamily="18" charset="0"/>
                <a:cs typeface="Times New Roman" pitchFamily="18" charset="0"/>
              </a:rPr>
              <a:t> estimated by Macroeconomic Advisers </a:t>
            </a:r>
            <a:endParaRPr lang="en-US" dirty="0">
              <a:effectLst/>
              <a:latin typeface="Times New Roman" pitchFamily="18" charset="0"/>
              <a:cs typeface="Times New Roman" pitchFamily="18" charset="0"/>
            </a:endParaRP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3059710415314918"/>
          <c:y val="0.14307899012623426"/>
          <c:w val="0.83582146658015477"/>
          <c:h val="0.75070694288213968"/>
        </c:manualLayout>
      </c:layout>
      <c:lineChart>
        <c:grouping val="standard"/>
        <c:varyColors val="0"/>
        <c:ser>
          <c:idx val="1"/>
          <c:order val="0"/>
          <c:tx>
            <c:v>MA Monthly GDP</c:v>
          </c:tx>
          <c:spPr>
            <a:ln w="28575">
              <a:solidFill>
                <a:srgbClr val="003366"/>
              </a:solidFill>
              <a:prstDash val="solid"/>
            </a:ln>
          </c:spPr>
          <c:marker>
            <c:symbol val="none"/>
          </c:marker>
          <c:cat>
            <c:strRef>
              <c:f>data!$G$180:$G$239</c:f>
              <c:strCache>
                <c:ptCount val="49"/>
                <c:pt idx="0">
                  <c:v>2007</c:v>
                </c:pt>
                <c:pt idx="12">
                  <c:v>2008</c:v>
                </c:pt>
                <c:pt idx="24">
                  <c:v>2009</c:v>
                </c:pt>
                <c:pt idx="36">
                  <c:v>2010</c:v>
                </c:pt>
                <c:pt idx="48">
                  <c:v>2011</c:v>
                </c:pt>
              </c:strCache>
            </c:strRef>
          </c:cat>
          <c:val>
            <c:numRef>
              <c:f>data!$H$180:$H$239</c:f>
              <c:numCache>
                <c:formatCode>0.000</c:formatCode>
                <c:ptCount val="60"/>
                <c:pt idx="0">
                  <c:v>13033.4478251201</c:v>
                </c:pt>
                <c:pt idx="1">
                  <c:v>13115.9484937055</c:v>
                </c:pt>
                <c:pt idx="2">
                  <c:v>13018.604227576803</c:v>
                </c:pt>
                <c:pt idx="3">
                  <c:v>13160.820932840201</c:v>
                </c:pt>
                <c:pt idx="4">
                  <c:v>13187.806270994401</c:v>
                </c:pt>
                <c:pt idx="5">
                  <c:v>13171.783577337204</c:v>
                </c:pt>
                <c:pt idx="6">
                  <c:v>13174.9426672633</c:v>
                </c:pt>
                <c:pt idx="7">
                  <c:v>13278.1455362049</c:v>
                </c:pt>
                <c:pt idx="8">
                  <c:v>13356.0234392575</c:v>
                </c:pt>
                <c:pt idx="9">
                  <c:v>13281.8997726621</c:v>
                </c:pt>
                <c:pt idx="10">
                  <c:v>13306.263866403</c:v>
                </c:pt>
                <c:pt idx="11">
                  <c:v>13389.420339347898</c:v>
                </c:pt>
                <c:pt idx="12">
                  <c:v>13380.973854837102</c:v>
                </c:pt>
                <c:pt idx="13">
                  <c:v>13183.927170492498</c:v>
                </c:pt>
                <c:pt idx="14">
                  <c:v>13234.477057924098</c:v>
                </c:pt>
                <c:pt idx="15">
                  <c:v>13237.8852432761</c:v>
                </c:pt>
                <c:pt idx="16">
                  <c:v>13243.946738574399</c:v>
                </c:pt>
                <c:pt idx="17">
                  <c:v>13447.658240004799</c:v>
                </c:pt>
                <c:pt idx="18">
                  <c:v>13290.177202144601</c:v>
                </c:pt>
                <c:pt idx="19">
                  <c:v>13185.211997562203</c:v>
                </c:pt>
                <c:pt idx="20">
                  <c:v>13084.2594226983</c:v>
                </c:pt>
                <c:pt idx="21">
                  <c:v>12989.442330936399</c:v>
                </c:pt>
                <c:pt idx="22">
                  <c:v>12952.928553316102</c:v>
                </c:pt>
                <c:pt idx="23">
                  <c:v>12707.769393118</c:v>
                </c:pt>
                <c:pt idx="24">
                  <c:v>12662.905049897498</c:v>
                </c:pt>
                <c:pt idx="25">
                  <c:v>12674.5768718938</c:v>
                </c:pt>
                <c:pt idx="26">
                  <c:v>12653.684147548001</c:v>
                </c:pt>
                <c:pt idx="27">
                  <c:v>12637.297430871002</c:v>
                </c:pt>
                <c:pt idx="28">
                  <c:v>12648.589123200398</c:v>
                </c:pt>
                <c:pt idx="29">
                  <c:v>12639.444137268198</c:v>
                </c:pt>
                <c:pt idx="30">
                  <c:v>12642.3940732499</c:v>
                </c:pt>
                <c:pt idx="31">
                  <c:v>12708.719788167202</c:v>
                </c:pt>
                <c:pt idx="32">
                  <c:v>12733.845943055498</c:v>
                </c:pt>
                <c:pt idx="33">
                  <c:v>12873.416065586998</c:v>
                </c:pt>
                <c:pt idx="34">
                  <c:v>12808.875771787498</c:v>
                </c:pt>
                <c:pt idx="35">
                  <c:v>12759.598026080401</c:v>
                </c:pt>
                <c:pt idx="36">
                  <c:v>12882.334093289401</c:v>
                </c:pt>
                <c:pt idx="37">
                  <c:v>12939.258638535903</c:v>
                </c:pt>
                <c:pt idx="38">
                  <c:v>12992.852080336799</c:v>
                </c:pt>
                <c:pt idx="39">
                  <c:v>13052.2953892103</c:v>
                </c:pt>
                <c:pt idx="40">
                  <c:v>13067.765124834898</c:v>
                </c:pt>
                <c:pt idx="41">
                  <c:v>13057.072115912</c:v>
                </c:pt>
                <c:pt idx="42">
                  <c:v>13134.851520759001</c:v>
                </c:pt>
                <c:pt idx="43">
                  <c:v>13106.949550751202</c:v>
                </c:pt>
                <c:pt idx="44">
                  <c:v>13178.795967427501</c:v>
                </c:pt>
                <c:pt idx="45">
                  <c:v>13247.299127366499</c:v>
                </c:pt>
                <c:pt idx="46">
                  <c:v>13140.0380730574</c:v>
                </c:pt>
                <c:pt idx="47">
                  <c:v>13262.768241999902</c:v>
                </c:pt>
                <c:pt idx="48">
                  <c:v>13204.738054759402</c:v>
                </c:pt>
                <c:pt idx="49">
                  <c:v>13170.7613754023</c:v>
                </c:pt>
                <c:pt idx="50">
                  <c:v>13309.912968955099</c:v>
                </c:pt>
                <c:pt idx="51">
                  <c:v>13338.4600225702</c:v>
                </c:pt>
                <c:pt idx="52">
                  <c:v>13279.613278067001</c:v>
                </c:pt>
                <c:pt idx="53">
                  <c:v>13199.9235090274</c:v>
                </c:pt>
                <c:pt idx="54">
                  <c:v>13356.447040059058</c:v>
                </c:pt>
                <c:pt idx="55">
                  <c:v>13336.934177329034</c:v>
                </c:pt>
                <c:pt idx="56">
                  <c:v>13304.199320714511</c:v>
                </c:pt>
                <c:pt idx="57">
                  <c:v>13468.244098438439</c:v>
                </c:pt>
                <c:pt idx="58">
                  <c:v>13382.024901345425</c:v>
                </c:pt>
                <c:pt idx="59">
                  <c:v>13417.080830680512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73C-4AB7-BBFF-1D48455B68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4286592"/>
        <c:axId val="74288128"/>
      </c:lineChart>
      <c:catAx>
        <c:axId val="74286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4288128"/>
        <c:crosses val="autoZero"/>
        <c:auto val="1"/>
        <c:lblAlgn val="ctr"/>
        <c:lblOffset val="100"/>
        <c:noMultiLvlLbl val="0"/>
      </c:catAx>
      <c:valAx>
        <c:axId val="74288128"/>
        <c:scaling>
          <c:orientation val="minMax"/>
        </c:scaling>
        <c:delete val="0"/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en-US" sz="1200" b="1" i="0" baseline="0" dirty="0">
                    <a:effectLst/>
                    <a:latin typeface="Times New Roman" pitchFamily="18" charset="0"/>
                    <a:cs typeface="Times New Roman" pitchFamily="18" charset="0"/>
                  </a:rPr>
                  <a:t> Real GDP </a:t>
                </a:r>
                <a:endParaRPr lang="en-US" sz="1200" dirty="0">
                  <a:effectLst/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en-US" sz="1200" b="0" i="0" baseline="0" dirty="0">
                    <a:effectLst/>
                    <a:latin typeface="Times New Roman" pitchFamily="18" charset="0"/>
                    <a:cs typeface="Times New Roman" pitchFamily="18" charset="0"/>
                  </a:rPr>
                  <a:t> (billions of chain-type (2005) dollars seasonally </a:t>
                </a:r>
                <a:endParaRPr lang="en-US" sz="1200" dirty="0">
                  <a:effectLst/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en-US" sz="1200" b="0" i="0" baseline="0" dirty="0">
                    <a:effectLst/>
                    <a:latin typeface="Times New Roman" pitchFamily="18" charset="0"/>
                    <a:cs typeface="Times New Roman" pitchFamily="18" charset="0"/>
                  </a:rPr>
                  <a:t>adjusted at annual rates)</a:t>
                </a:r>
                <a:endParaRPr lang="en-US" sz="1200" dirty="0">
                  <a:effectLst/>
                  <a:latin typeface="Times New Roman" pitchFamily="18" charset="0"/>
                  <a:cs typeface="Times New Roman" pitchFamily="18" charset="0"/>
                </a:endParaRPr>
              </a:p>
            </c:rich>
          </c:tx>
          <c:layout>
            <c:manualLayout>
              <c:xMode val="edge"/>
              <c:yMode val="edge"/>
              <c:x val="7.8348719341116875E-3"/>
              <c:y val="0.30035698662667176"/>
            </c:manualLayout>
          </c:layout>
          <c:overlay val="0"/>
          <c:spPr>
            <a:noFill/>
            <a:ln w="25400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4286592"/>
        <c:crosses val="autoZero"/>
        <c:crossBetween val="between"/>
      </c:valAx>
      <c:spPr>
        <a:solidFill>
          <a:srgbClr val="FFFFFF"/>
        </a:solidFill>
        <a:ln w="25400">
          <a:noFill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80808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0" tIns="46200" rIns="92400" bIns="46200" numCol="1" anchor="t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8750" y="0"/>
            <a:ext cx="3035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0" tIns="46200" rIns="92400" bIns="46200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61413"/>
            <a:ext cx="30353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0" tIns="46200" rIns="92400" bIns="46200" numCol="1" anchor="b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8750" y="8761413"/>
            <a:ext cx="30353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0" tIns="46200" rIns="92400" bIns="46200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pPr>
              <a:defRPr/>
            </a:pPr>
            <a:fld id="{79DAC9B8-6A76-479F-9340-FBF347C57B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1902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0" tIns="46200" rIns="92400" bIns="46200" numCol="1" anchor="t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8750" y="0"/>
            <a:ext cx="3035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0" tIns="46200" rIns="92400" bIns="46200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6975" y="692150"/>
            <a:ext cx="4611688" cy="34591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381500"/>
            <a:ext cx="5137150" cy="414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0" tIns="46200" rIns="92400" bIns="462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1413"/>
            <a:ext cx="30353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0" tIns="46200" rIns="92400" bIns="46200" numCol="1" anchor="b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8750" y="8761413"/>
            <a:ext cx="30353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0" tIns="46200" rIns="92400" bIns="46200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pPr>
              <a:defRPr/>
            </a:pPr>
            <a:fld id="{23191CB9-410F-4CAE-A679-458A6EA795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5439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2007 Jeffrey Frankel, unless otherwise noted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BGP-620 Prof.J.Frankel</a:t>
            </a:r>
            <a:endParaRPr lang="en-US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900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2007 Jeffrey Frankel, unless otherwise noted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BGP-620 Prof.J.Frankel</a:t>
            </a:r>
            <a:endParaRPr lang="en-US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68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2007 Jeffrey Frankel, unless otherwise noted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BGP-620 Prof.J.Frankel</a:t>
            </a:r>
            <a:endParaRPr lang="en-US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633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2007 Jeffrey Frankel, unless otherwise noted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BGP-620 Prof.J.Frankel</a:t>
            </a:r>
            <a:endParaRPr lang="en-US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484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2007 Jeffrey Frankel, unless otherwise noted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BGP-620 Prof.J.Frankel</a:t>
            </a:r>
            <a:endParaRPr lang="en-US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316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2007 Jeffrey Frankel, unless otherwise noted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BGP-620 Prof.J.Frankel</a:t>
            </a:r>
            <a:endParaRPr lang="en-US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340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2007 Jeffrey Frankel, unless otherwise noted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BGP-620 Prof.J.Frankel</a:t>
            </a:r>
            <a:endParaRPr lang="en-US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666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2007 Jeffrey Frankel, unless otherwise noted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BGP-620 Prof.J.Frankel</a:t>
            </a:r>
            <a:endParaRPr lang="en-US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963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2007 Jeffrey Frankel, unless otherwise noted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BGP-620 Prof.J.Frankel</a:t>
            </a:r>
            <a:endParaRPr lang="en-US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318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2007 Jeffrey Frankel, unless otherwise noted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BGP-620 Prof.J.Frankel</a:t>
            </a:r>
            <a:endParaRPr lang="en-US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62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2007 Jeffrey Frankel, unless otherwise noted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BGP-620 Prof.J.Frankel</a:t>
            </a:r>
            <a:endParaRPr lang="en-US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802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Copyright 2007 Jeffrey Frankel, unless otherwise noted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BGP-620 Prof.J.Frankel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9" descr="KSG logo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9763" y="6510338"/>
            <a:ext cx="884237" cy="347662"/>
          </a:xfrm>
          <a:prstGeom prst="rect">
            <a:avLst/>
          </a:prstGeom>
          <a:noFill/>
          <a:ln w="9525">
            <a:solidFill>
              <a:srgbClr val="9933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4096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4114800"/>
            <a:ext cx="7543800" cy="2514600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dirty="0"/>
              <a:t>Panel on </a:t>
            </a:r>
            <a:r>
              <a:rPr lang="en-US" i="1" dirty="0"/>
              <a:t>The Biden stimulus, the Federal Reserve, and the everything bubble </a:t>
            </a:r>
            <a:endParaRPr lang="en-US" sz="800" i="1" dirty="0"/>
          </a:p>
          <a:p>
            <a:pPr marL="0" indent="0" algn="ctr">
              <a:lnSpc>
                <a:spcPct val="90000"/>
              </a:lnSpc>
              <a:buNone/>
            </a:pPr>
            <a:endParaRPr lang="en-US" sz="800" dirty="0"/>
          </a:p>
          <a:p>
            <a:pPr marL="0" indent="0" algn="ctr">
              <a:lnSpc>
                <a:spcPct val="90000"/>
              </a:lnSpc>
              <a:buNone/>
            </a:pPr>
            <a:r>
              <a:rPr lang="en-US" dirty="0"/>
              <a:t>American Enterprise Institute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dirty="0"/>
              <a:t>March 24, 2021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0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AFCBC83-8D6D-4B10-9FC2-1829C2005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3276600"/>
          </a:xfrm>
        </p:spPr>
        <p:txBody>
          <a:bodyPr>
            <a:normAutofit fontScale="90000"/>
          </a:bodyPr>
          <a:lstStyle/>
          <a:p>
            <a:r>
              <a:rPr lang="en-US" dirty="0"/>
              <a:t>Will fiscal stimulus overheat </a:t>
            </a:r>
            <a:br>
              <a:rPr lang="en-US" dirty="0"/>
            </a:br>
            <a:r>
              <a:rPr lang="en-US" dirty="0"/>
              <a:t>the US economy?</a:t>
            </a:r>
            <a:br>
              <a:rPr lang="en-US" sz="1800" dirty="0"/>
            </a:br>
            <a:br>
              <a:rPr lang="en-US" sz="1800" dirty="0"/>
            </a:br>
            <a:r>
              <a:rPr lang="en-US" sz="4000" dirty="0"/>
              <a:t>Jeffrey Frankel</a:t>
            </a:r>
            <a:br>
              <a:rPr lang="en-US" dirty="0"/>
            </a:br>
            <a:r>
              <a:rPr lang="en-US" sz="3100" dirty="0" err="1"/>
              <a:t>Harpel</a:t>
            </a:r>
            <a:r>
              <a:rPr lang="en-US" sz="3100" dirty="0"/>
              <a:t> Professor of Capital Formation &amp; Growth</a:t>
            </a:r>
            <a:br>
              <a:rPr lang="en-US" dirty="0"/>
            </a:br>
            <a:r>
              <a:rPr lang="en-US" sz="3100" dirty="0"/>
              <a:t>Harvard University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4E942B-78E5-4748-A4E1-56CA1C443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4191000"/>
            <a:ext cx="7543800" cy="1447800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buNone/>
            </a:pPr>
            <a:endParaRPr lang="en-US" sz="800" dirty="0"/>
          </a:p>
          <a:p>
            <a:pPr marL="0" indent="0" algn="ctr">
              <a:lnSpc>
                <a:spcPct val="90000"/>
              </a:lnSpc>
              <a:buNone/>
            </a:pPr>
            <a:r>
              <a:rPr lang="en-US" dirty="0"/>
              <a:t>American Enterprise Institute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dirty="0"/>
              <a:t>March 24, 2021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AFCBC83-8D6D-4B10-9FC2-1829C2005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30275"/>
            <a:ext cx="8229600" cy="3260725"/>
          </a:xfrm>
        </p:spPr>
        <p:txBody>
          <a:bodyPr>
            <a:normAutofit fontScale="90000"/>
          </a:bodyPr>
          <a:lstStyle/>
          <a:p>
            <a:r>
              <a:rPr lang="en-US" dirty="0"/>
              <a:t>Will stimulus overheat </a:t>
            </a:r>
            <a:br>
              <a:rPr lang="en-US" dirty="0"/>
            </a:br>
            <a:r>
              <a:rPr lang="en-US" dirty="0"/>
              <a:t>the US economy?</a:t>
            </a:r>
            <a:br>
              <a:rPr lang="en-US" sz="1800" dirty="0"/>
            </a:br>
            <a:br>
              <a:rPr lang="en-US" sz="1800" dirty="0"/>
            </a:br>
            <a:r>
              <a:rPr lang="en-US" sz="4000" dirty="0"/>
              <a:t>Jeffrey Frankel</a:t>
            </a:r>
            <a:br>
              <a:rPr lang="en-US" dirty="0"/>
            </a:br>
            <a:r>
              <a:rPr lang="en-US" sz="3100" dirty="0"/>
              <a:t>Harvard University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4E942B-78E5-4748-A4E1-56CA1C443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339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3864488"/>
              </p:ext>
            </p:extLst>
          </p:nvPr>
        </p:nvGraphicFramePr>
        <p:xfrm>
          <a:off x="152400" y="1066800"/>
          <a:ext cx="8839200" cy="586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28600" y="6553200"/>
            <a:ext cx="3657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+mn-lt"/>
                <a:cs typeface="Times New Roman" pitchFamily="18" charset="0"/>
              </a:rPr>
              <a:t>Source: Macroeconomic Advisers      </a:t>
            </a:r>
            <a:r>
              <a:rPr lang="en-US" sz="900" dirty="0">
                <a:latin typeface="+mn-lt"/>
                <a:cs typeface="Times New Roman" pitchFamily="18" charset="0"/>
              </a:rPr>
              <a:t>www.macroadvisers.com</a:t>
            </a:r>
          </a:p>
        </p:txBody>
      </p:sp>
      <p:sp>
        <p:nvSpPr>
          <p:cNvPr id="5" name="Straight Connector 4"/>
          <p:cNvSpPr/>
          <p:nvPr/>
        </p:nvSpPr>
        <p:spPr>
          <a:xfrm rot="5400000" flipV="1">
            <a:off x="1981197" y="3962396"/>
            <a:ext cx="4724407" cy="0"/>
          </a:xfrm>
          <a:prstGeom prst="line">
            <a:avLst/>
          </a:prstGeom>
          <a:ln w="22225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455719" y="1752600"/>
            <a:ext cx="1484705" cy="646331"/>
          </a:xfrm>
          <a:prstGeom prst="rect">
            <a:avLst/>
          </a:prstGeom>
          <a:solidFill>
            <a:schemeClr val="bg1"/>
          </a:solidFill>
          <a:ln>
            <a:solidFill>
              <a:srgbClr val="96969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+mn-lt"/>
                <a:cs typeface="Calibri" panose="020F0502020204030204" pitchFamily="34" charset="0"/>
              </a:rPr>
              <a:t>Obama inauguration</a:t>
            </a:r>
          </a:p>
        </p:txBody>
      </p:sp>
      <p:sp>
        <p:nvSpPr>
          <p:cNvPr id="7" name="Straight Connector 6"/>
          <p:cNvSpPr/>
          <p:nvPr/>
        </p:nvSpPr>
        <p:spPr>
          <a:xfrm rot="5400000" flipV="1">
            <a:off x="2666996" y="3962396"/>
            <a:ext cx="4724407" cy="0"/>
          </a:xfrm>
          <a:prstGeom prst="line">
            <a:avLst/>
          </a:prstGeom>
          <a:ln w="22225">
            <a:solidFill>
              <a:schemeClr val="tx2">
                <a:lumMod val="40000"/>
                <a:lumOff val="6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572000" y="2743200"/>
            <a:ext cx="1066787" cy="646331"/>
          </a:xfrm>
          <a:prstGeom prst="rect">
            <a:avLst/>
          </a:prstGeom>
          <a:solidFill>
            <a:schemeClr val="bg1"/>
          </a:solidFill>
          <a:ln>
            <a:solidFill>
              <a:srgbClr val="96969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+mn-lt"/>
                <a:cs typeface="Calibri" panose="020F0502020204030204" pitchFamily="34" charset="0"/>
              </a:rPr>
              <a:t>End of recession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725059-8400-42A6-8FDF-3A0C2E83996B}"/>
              </a:ext>
            </a:extLst>
          </p:cNvPr>
          <p:cNvSpPr txBox="1"/>
          <p:nvPr/>
        </p:nvSpPr>
        <p:spPr>
          <a:xfrm>
            <a:off x="275816" y="162580"/>
            <a:ext cx="87157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+mn-lt"/>
              </a:rPr>
              <a:t>Appendix: Obama stimulus helped end recession in 2019.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F210C7B-60C6-438A-B3C3-61F757BD0D0D}"/>
              </a:ext>
            </a:extLst>
          </p:cNvPr>
          <p:cNvSpPr txBox="1"/>
          <p:nvPr/>
        </p:nvSpPr>
        <p:spPr>
          <a:xfrm>
            <a:off x="1874211" y="543580"/>
            <a:ext cx="52761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+mn-lt"/>
              </a:rPr>
              <a:t>But subsequent recovery was slow.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C556ABF-FDAE-4FAB-BC2D-83B086B5CE44}"/>
              </a:ext>
            </a:extLst>
          </p:cNvPr>
          <p:cNvCxnSpPr>
            <a:cxnSpLocks/>
          </p:cNvCxnSpPr>
          <p:nvPr/>
        </p:nvCxnSpPr>
        <p:spPr>
          <a:xfrm flipH="1">
            <a:off x="5029199" y="3389531"/>
            <a:ext cx="1" cy="148726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D61B247-C9E9-4C29-AD3D-F5862B3F985A}"/>
              </a:ext>
            </a:extLst>
          </p:cNvPr>
          <p:cNvCxnSpPr>
            <a:cxnSpLocks/>
          </p:cNvCxnSpPr>
          <p:nvPr/>
        </p:nvCxnSpPr>
        <p:spPr>
          <a:xfrm flipV="1">
            <a:off x="6324600" y="2514601"/>
            <a:ext cx="2057400" cy="1066799"/>
          </a:xfrm>
          <a:prstGeom prst="straightConnector1">
            <a:avLst/>
          </a:prstGeom>
          <a:ln w="57150">
            <a:prstDash val="sys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989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142008C-CAC4-4056-9087-89A16DFD9B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76200" y="225632"/>
            <a:ext cx="9570508" cy="708956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DCF232-3231-45A6-B5CD-FF01BBD74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B61F45B-1027-46DE-B53C-74CC9A73FAD2}"/>
              </a:ext>
            </a:extLst>
          </p:cNvPr>
          <p:cNvSpPr txBox="1"/>
          <p:nvPr/>
        </p:nvSpPr>
        <p:spPr>
          <a:xfrm>
            <a:off x="2667000" y="1815819"/>
            <a:ext cx="1435224" cy="646331"/>
          </a:xfrm>
          <a:prstGeom prst="rect">
            <a:avLst/>
          </a:prstGeom>
          <a:solidFill>
            <a:schemeClr val="bg1"/>
          </a:solidFill>
          <a:ln>
            <a:solidFill>
              <a:srgbClr val="96969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Obama inauguration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B3FEBD4-F905-490D-BD56-5E3DBB8A90F5}"/>
              </a:ext>
            </a:extLst>
          </p:cNvPr>
          <p:cNvSpPr txBox="1"/>
          <p:nvPr/>
        </p:nvSpPr>
        <p:spPr>
          <a:xfrm>
            <a:off x="3886200" y="1411069"/>
            <a:ext cx="1066787" cy="646331"/>
          </a:xfrm>
          <a:prstGeom prst="rect">
            <a:avLst/>
          </a:prstGeom>
          <a:solidFill>
            <a:schemeClr val="bg1"/>
          </a:solidFill>
          <a:ln>
            <a:solidFill>
              <a:srgbClr val="96969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End of recession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821ADF7-458A-488F-A68F-3D17B632E97D}"/>
              </a:ext>
            </a:extLst>
          </p:cNvPr>
          <p:cNvCxnSpPr>
            <a:cxnSpLocks/>
          </p:cNvCxnSpPr>
          <p:nvPr/>
        </p:nvCxnSpPr>
        <p:spPr>
          <a:xfrm flipH="1">
            <a:off x="4319649" y="2121725"/>
            <a:ext cx="1" cy="179959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2061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00ECF-E9EC-4917-AE08-3EDFBB71C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533400"/>
            <a:ext cx="8458200" cy="1828800"/>
          </a:xfrm>
        </p:spPr>
        <p:txBody>
          <a:bodyPr>
            <a:normAutofit fontScale="90000"/>
          </a:bodyPr>
          <a:lstStyle/>
          <a:p>
            <a:r>
              <a:rPr lang="en-US" dirty="0"/>
              <a:t>Question from AEI:</a:t>
            </a:r>
            <a:br>
              <a:rPr lang="en-US" sz="900" dirty="0"/>
            </a:br>
            <a:br>
              <a:rPr lang="en-US" sz="900" dirty="0"/>
            </a:br>
            <a:r>
              <a:rPr lang="en-US" sz="3600" dirty="0"/>
              <a:t>How likely will Biden’s $1.9 trillion relief package lead to US overheating &amp; high inflation?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238903-A719-469D-BE5A-C420C9082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19400"/>
            <a:ext cx="7696200" cy="3232150"/>
          </a:xfrm>
        </p:spPr>
        <p:txBody>
          <a:bodyPr/>
          <a:lstStyle/>
          <a:p>
            <a:pPr marL="0" lvl="0" indent="0">
              <a:buNone/>
            </a:pPr>
            <a:r>
              <a:rPr lang="en-US" dirty="0"/>
              <a:t>My bottom line:</a:t>
            </a:r>
          </a:p>
          <a:p>
            <a:pPr lvl="1"/>
            <a:r>
              <a:rPr lang="en-US" sz="3000" dirty="0"/>
              <a:t>Overheating is very likely, </a:t>
            </a:r>
            <a:br>
              <a:rPr lang="en-US" sz="3000" dirty="0"/>
            </a:br>
            <a:r>
              <a:rPr lang="en-US" sz="3000" dirty="0"/>
              <a:t>if defined as GDP </a:t>
            </a:r>
            <a:r>
              <a:rPr lang="en-US" sz="3000" b="1" dirty="0"/>
              <a:t>&gt; </a:t>
            </a:r>
            <a:r>
              <a:rPr lang="en-US" sz="3000" dirty="0"/>
              <a:t>potential.</a:t>
            </a:r>
            <a:br>
              <a:rPr lang="en-US" sz="1050" dirty="0"/>
            </a:br>
            <a:endParaRPr lang="en-US" sz="1050" dirty="0"/>
          </a:p>
          <a:p>
            <a:pPr lvl="1"/>
            <a:r>
              <a:rPr lang="en-US" sz="3000" dirty="0"/>
              <a:t>Rather less likely, if it is defined as </a:t>
            </a:r>
            <a:br>
              <a:rPr lang="en-US" sz="3000" dirty="0"/>
            </a:br>
            <a:r>
              <a:rPr lang="en-US" sz="3000" dirty="0"/>
              <a:t>inflation above what the Fed wants.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641428-C42F-4204-B088-F1A37BDC1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791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BD8E6-70E8-48CA-B5C9-264EC8B3E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The basic Keynesian multiplier logic is simple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FCCF3D-5835-4351-977A-82615D1D2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493838"/>
            <a:ext cx="8534400" cy="4983162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/>
              <a:t>as laid out by Summers in his </a:t>
            </a:r>
            <a:r>
              <a:rPr lang="en-US" sz="3600" i="1" dirty="0" err="1"/>
              <a:t>W.Post</a:t>
            </a:r>
            <a:r>
              <a:rPr lang="en-US" sz="3600" dirty="0"/>
              <a:t> column, Feb. 4.</a:t>
            </a:r>
            <a:br>
              <a:rPr lang="en-US" sz="1000" dirty="0"/>
            </a:br>
            <a:endParaRPr lang="en-US" sz="1000" dirty="0"/>
          </a:p>
          <a:p>
            <a:r>
              <a:rPr lang="en-US" sz="3600" dirty="0"/>
              <a:t>The multiplier is as high as 1.5 under recent conditions, </a:t>
            </a:r>
          </a:p>
          <a:p>
            <a:pPr lvl="1"/>
            <a:r>
              <a:rPr lang="en-US" sz="3100" dirty="0"/>
              <a:t>i.e., when interest rates are close to 0.</a:t>
            </a:r>
            <a:br>
              <a:rPr lang="en-US" sz="1000" dirty="0"/>
            </a:br>
            <a:endParaRPr lang="en-US" sz="1000" dirty="0"/>
          </a:p>
          <a:p>
            <a:r>
              <a:rPr lang="en-US" sz="3600" dirty="0"/>
              <a:t>Call the multiplier 1.0,</a:t>
            </a:r>
          </a:p>
          <a:p>
            <a:pPr lvl="1"/>
            <a:r>
              <a:rPr lang="en-US" dirty="0"/>
              <a:t>since some of ARP transfers will be saved</a:t>
            </a:r>
          </a:p>
          <a:p>
            <a:pPr lvl="1"/>
            <a:r>
              <a:rPr lang="en-US" dirty="0"/>
              <a:t>+ long-term interest rates may rise.</a:t>
            </a:r>
          </a:p>
          <a:p>
            <a:pPr lvl="2"/>
            <a:r>
              <a:rPr lang="en-US" sz="2600" dirty="0"/>
              <a:t>10-yr rate is already up to 1.7%.</a:t>
            </a:r>
            <a:br>
              <a:rPr lang="en-US" sz="1800" dirty="0"/>
            </a:br>
            <a:endParaRPr lang="en-US" sz="1800" dirty="0"/>
          </a:p>
          <a:p>
            <a:r>
              <a:rPr lang="en-US" sz="3600" dirty="0"/>
              <a:t>1.0 x $1.9 trillion = $1.9 trillion =  9 % of GDP.</a:t>
            </a:r>
            <a:br>
              <a:rPr lang="en-US" sz="1000" dirty="0"/>
            </a:br>
            <a:endParaRPr lang="en-US" sz="1000" dirty="0"/>
          </a:p>
          <a:p>
            <a:r>
              <a:rPr lang="en-US" sz="3600" dirty="0"/>
              <a:t>GDP at end-2020 ≈ 3 % below estimated potential</a:t>
            </a:r>
            <a:r>
              <a:rPr lang="en-US" dirty="0"/>
              <a:t>.</a:t>
            </a:r>
            <a:br>
              <a:rPr lang="en-US" sz="1000" dirty="0"/>
            </a:br>
            <a:endParaRPr lang="en-US" sz="1000" dirty="0"/>
          </a:p>
          <a:p>
            <a:r>
              <a:rPr lang="en-US" sz="3600" dirty="0"/>
              <a:t>=&gt; 9% boost would put GDP 6 % above est. potential.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CFA9DD-6FBF-4C62-9678-BCCE0EC9C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346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A09D6-0390-4640-A67E-5C59792D7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3259"/>
          </a:xfrm>
        </p:spPr>
        <p:txBody>
          <a:bodyPr>
            <a:normAutofit/>
          </a:bodyPr>
          <a:lstStyle/>
          <a:p>
            <a:r>
              <a:rPr lang="en-US" sz="3200" dirty="0"/>
              <a:t>CBO-estimated output gap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04519D8-CC37-4D95-93BE-103CE168D8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137897"/>
            <a:ext cx="8229600" cy="5547633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CB1740-0800-438C-9E9A-E79AFDC8C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5385A0-8928-460F-8F96-025EB3D5CC1E}"/>
              </a:ext>
            </a:extLst>
          </p:cNvPr>
          <p:cNvSpPr txBox="1"/>
          <p:nvPr/>
        </p:nvSpPr>
        <p:spPr>
          <a:xfrm>
            <a:off x="2590800" y="4191000"/>
            <a:ext cx="4572000" cy="461665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GDP ≈ 1 % above potential in 2019.</a:t>
            </a:r>
            <a:endParaRPr lang="en-US" sz="8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BB9A433-4C4B-4DC5-8873-C14846708BF2}"/>
              </a:ext>
            </a:extLst>
          </p:cNvPr>
          <p:cNvCxnSpPr>
            <a:cxnSpLocks/>
          </p:cNvCxnSpPr>
          <p:nvPr/>
        </p:nvCxnSpPr>
        <p:spPr>
          <a:xfrm flipV="1">
            <a:off x="6934200" y="2268188"/>
            <a:ext cx="749135" cy="192281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817739D-3CA3-4C52-8A82-1D31849E146F}"/>
              </a:ext>
            </a:extLst>
          </p:cNvPr>
          <p:cNvSpPr txBox="1"/>
          <p:nvPr/>
        </p:nvSpPr>
        <p:spPr>
          <a:xfrm>
            <a:off x="2438400" y="5181600"/>
            <a:ext cx="4953000" cy="461665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GDP ≈ 10 % below potential, 2020 Q2.</a:t>
            </a:r>
            <a:endParaRPr lang="en-US" sz="8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B821D55-BE25-4073-B360-00C890DE8ECF}"/>
              </a:ext>
            </a:extLst>
          </p:cNvPr>
          <p:cNvCxnSpPr>
            <a:cxnSpLocks/>
            <a:stCxn id="15" idx="3"/>
          </p:cNvCxnSpPr>
          <p:nvPr/>
        </p:nvCxnSpPr>
        <p:spPr>
          <a:xfrm flipV="1">
            <a:off x="7391400" y="5353161"/>
            <a:ext cx="533400" cy="5927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5214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3C78583-31C1-411F-B99E-E9CB1FBDEB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4212" y="228600"/>
            <a:ext cx="8518788" cy="665132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1DF2987-EECD-4956-96FD-E8EC70EB5257}"/>
              </a:ext>
            </a:extLst>
          </p:cNvPr>
          <p:cNvSpPr/>
          <p:nvPr/>
        </p:nvSpPr>
        <p:spPr>
          <a:xfrm>
            <a:off x="1561639" y="6214646"/>
            <a:ext cx="499156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+mn-lt"/>
              </a:rPr>
              <a:t>Committee for a Responsible Federal Budget, Feb. 2, 2021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536B10-4955-44B6-A820-BE43BE64CED3}"/>
              </a:ext>
            </a:extLst>
          </p:cNvPr>
          <p:cNvSpPr txBox="1"/>
          <p:nvPr/>
        </p:nvSpPr>
        <p:spPr>
          <a:xfrm>
            <a:off x="1676400" y="1595735"/>
            <a:ext cx="5105400" cy="461665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GDP ≈ 3 % below potential at end-2020.</a:t>
            </a:r>
            <a:endParaRPr lang="en-US" sz="8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C6E64E1-BF35-4732-987D-AA8EBF64ECF6}"/>
              </a:ext>
            </a:extLst>
          </p:cNvPr>
          <p:cNvCxnSpPr>
            <a:cxnSpLocks/>
          </p:cNvCxnSpPr>
          <p:nvPr/>
        </p:nvCxnSpPr>
        <p:spPr>
          <a:xfrm>
            <a:off x="3886200" y="2057400"/>
            <a:ext cx="685800" cy="17526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0655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C9A6F-7C88-477E-AFB2-C5F791454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Major counterargument: </a:t>
            </a:r>
            <a:br>
              <a:rPr lang="en-US" sz="3600" dirty="0"/>
            </a:br>
            <a:r>
              <a:rPr lang="en-US" sz="3600" dirty="0"/>
              <a:t>We may be underestimating potential GDP.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4443BE-4868-4A31-8066-BA0369E6E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722437"/>
            <a:ext cx="8763000" cy="46021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True, inflation did not rise much in 2018-19, </a:t>
            </a:r>
          </a:p>
          <a:p>
            <a:pPr lvl="1"/>
            <a:r>
              <a:rPr lang="en-US" dirty="0"/>
              <a:t>when GDP was 1% above potential </a:t>
            </a:r>
          </a:p>
          <a:p>
            <a:pPr lvl="2"/>
            <a:r>
              <a:rPr lang="en-US" dirty="0"/>
              <a:t>&amp; unemployment fell as low as 3 ½ %.</a:t>
            </a:r>
            <a:br>
              <a:rPr lang="en-US" sz="1500" dirty="0"/>
            </a:br>
            <a:r>
              <a:rPr lang="en-US" sz="1500" dirty="0"/>
              <a:t>	</a:t>
            </a:r>
          </a:p>
          <a:p>
            <a:r>
              <a:rPr lang="en-US" dirty="0"/>
              <a:t>But a better explanation is a flat Phillips curve.</a:t>
            </a:r>
            <a:endParaRPr lang="en-US" sz="1100" dirty="0"/>
          </a:p>
          <a:p>
            <a:pPr lvl="1"/>
            <a:endParaRPr lang="en-US" sz="1100" dirty="0"/>
          </a:p>
          <a:p>
            <a:r>
              <a:rPr lang="en-US" dirty="0"/>
              <a:t>After all, inflation also didn’t </a:t>
            </a:r>
            <a:r>
              <a:rPr lang="en-US" i="1" dirty="0"/>
              <a:t>fall</a:t>
            </a:r>
            <a:r>
              <a:rPr lang="en-US" dirty="0"/>
              <a:t> very much 2010-14,</a:t>
            </a:r>
          </a:p>
          <a:p>
            <a:pPr lvl="1"/>
            <a:r>
              <a:rPr lang="en-US" dirty="0"/>
              <a:t>even though output was still below potential</a:t>
            </a:r>
          </a:p>
          <a:p>
            <a:pPr lvl="2"/>
            <a:r>
              <a:rPr lang="en-US" dirty="0"/>
              <a:t>&amp; unemployment was declining only slowly from its 10 % peak.</a:t>
            </a:r>
            <a:br>
              <a:rPr lang="en-US" sz="1200" dirty="0"/>
            </a:br>
            <a:endParaRPr lang="en-US" sz="1200" dirty="0"/>
          </a:p>
          <a:p>
            <a:r>
              <a:rPr lang="en-US" dirty="0"/>
              <a:t>Hence my conclusion that, though 2022 GDP will rise above potential, it is less likely that inflation will rise above what the Fed wants.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9214F1-1E9C-42EE-BC3F-643E50221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45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7DD93FF-84DD-4645-883E-473184EC87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1298" y="990601"/>
            <a:ext cx="8645045" cy="5715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19B0CA-EE06-43FC-B235-8651B881C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E632A4-C4DD-44FC-9D38-B89067C126B7}"/>
              </a:ext>
            </a:extLst>
          </p:cNvPr>
          <p:cNvSpPr txBox="1"/>
          <p:nvPr/>
        </p:nvSpPr>
        <p:spPr>
          <a:xfrm>
            <a:off x="2626316" y="6324600"/>
            <a:ext cx="400308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dirty="0">
                <a:latin typeface="+mn-lt"/>
              </a:rPr>
              <a:t>Source: Menzie Chinn, March 2021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966F345-BDD9-4EC0-B271-7B7A22A26139}"/>
              </a:ext>
            </a:extLst>
          </p:cNvPr>
          <p:cNvSpPr txBox="1">
            <a:spLocks/>
          </p:cNvSpPr>
          <p:nvPr/>
        </p:nvSpPr>
        <p:spPr>
          <a:xfrm>
            <a:off x="225631" y="152400"/>
            <a:ext cx="8625444" cy="11430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3200" dirty="0"/>
              <a:t>Well-anchored expectations keep inflation stable.</a:t>
            </a:r>
          </a:p>
        </p:txBody>
      </p:sp>
    </p:spTree>
    <p:extLst>
      <p:ext uri="{BB962C8B-B14F-4D97-AF65-F5344CB8AC3E}">
        <p14:creationId xmlns:p14="http://schemas.microsoft.com/office/powerpoint/2010/main" val="3309752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CD57B-8A75-4ECB-BF4B-021C8A289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sz="3600" i="1" dirty="0"/>
              <a:t>Other</a:t>
            </a:r>
            <a:r>
              <a:rPr lang="en-US" sz="3600" dirty="0"/>
              <a:t> possible downsides to so big an expansion.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7441C-12CB-4B94-A56B-B955E63253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National debt/GDP &gt; 100%,</a:t>
            </a:r>
          </a:p>
          <a:p>
            <a:pPr lvl="1"/>
            <a:r>
              <a:rPr lang="en-US" dirty="0"/>
              <a:t>highest since 1945.</a:t>
            </a:r>
          </a:p>
          <a:p>
            <a:pPr lvl="1"/>
            <a:r>
              <a:rPr lang="en-US" dirty="0"/>
              <a:t>Unsustainable path, if interest rates rise. </a:t>
            </a:r>
          </a:p>
          <a:p>
            <a:pPr lvl="1"/>
            <a:r>
              <a:rPr lang="en-US" dirty="0"/>
              <a:t>But less of an issue for US than other countries.</a:t>
            </a:r>
            <a:br>
              <a:rPr lang="en-US" sz="900" dirty="0"/>
            </a:br>
            <a:endParaRPr lang="en-US" sz="900" dirty="0"/>
          </a:p>
          <a:p>
            <a:r>
              <a:rPr lang="en-US" dirty="0"/>
              <a:t>If the Fed succeeds in keeping interest rates low, </a:t>
            </a:r>
            <a:br>
              <a:rPr lang="en-US" dirty="0"/>
            </a:br>
            <a:r>
              <a:rPr lang="en-US" dirty="0"/>
              <a:t>it may prolong the “everything bubble.”</a:t>
            </a:r>
            <a:endParaRPr lang="en-US" sz="900" dirty="0"/>
          </a:p>
          <a:p>
            <a:endParaRPr lang="en-US" sz="900" dirty="0"/>
          </a:p>
          <a:p>
            <a:r>
              <a:rPr lang="en-US" dirty="0"/>
              <a:t>The trade deficit will rise,</a:t>
            </a:r>
          </a:p>
          <a:p>
            <a:pPr lvl="1"/>
            <a:r>
              <a:rPr lang="en-US" dirty="0"/>
              <a:t>which could exacerbate protectionism.</a:t>
            </a:r>
            <a:r>
              <a:rPr lang="en-US" sz="900" dirty="0"/>
              <a:t>. .</a:t>
            </a:r>
            <a:br>
              <a:rPr lang="en-US" sz="900" dirty="0"/>
            </a:br>
            <a:endParaRPr lang="en-US" sz="900" dirty="0"/>
          </a:p>
          <a:p>
            <a:r>
              <a:rPr lang="en-US" dirty="0"/>
              <a:t>Much depends on </a:t>
            </a:r>
            <a:r>
              <a:rPr lang="en-US" i="1" dirty="0"/>
              <a:t>how</a:t>
            </a:r>
            <a:r>
              <a:rPr lang="en-US" dirty="0"/>
              <a:t> the money is spent.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7D1CF7-A6DC-4EB8-9292-B3C5451AE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740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E8AEE-FF55-4061-8B5A-B88D6EEF0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The “mistake of 2009”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A5ECD-3C3B-4D02-9A59-03D2FA093D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828801"/>
            <a:ext cx="8229600" cy="403859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Obama’s $0.8 trillion stimulus was too little</a:t>
            </a:r>
          </a:p>
          <a:p>
            <a:pPr lvl="1"/>
            <a:r>
              <a:rPr lang="en-US" dirty="0"/>
              <a:t>&amp; too short-lived.</a:t>
            </a:r>
          </a:p>
          <a:p>
            <a:pPr lvl="1"/>
            <a:r>
              <a:rPr lang="en-US" dirty="0"/>
              <a:t>It did help end the </a:t>
            </a:r>
            <a:r>
              <a:rPr lang="en-US"/>
              <a:t>GFC recession </a:t>
            </a:r>
            <a:r>
              <a:rPr lang="en-US" dirty="0"/>
              <a:t>in 2009 Q2;</a:t>
            </a:r>
          </a:p>
          <a:p>
            <a:pPr lvl="1"/>
            <a:r>
              <a:rPr lang="en-US" dirty="0"/>
              <a:t>but the recovery was too slow.</a:t>
            </a:r>
          </a:p>
          <a:p>
            <a:pPr lvl="1"/>
            <a:r>
              <a:rPr lang="en-US" sz="400" dirty="0"/>
              <a:t>End</a:t>
            </a:r>
            <a:br>
              <a:rPr lang="en-US" sz="400" dirty="0"/>
            </a:br>
            <a:endParaRPr lang="en-US" sz="400" dirty="0"/>
          </a:p>
          <a:p>
            <a:r>
              <a:rPr lang="en-US" dirty="0"/>
              <a:t>I’m not sure the mistake was </a:t>
            </a:r>
            <a:r>
              <a:rPr lang="en-US" i="1" dirty="0"/>
              <a:t>Obama</a:t>
            </a:r>
            <a:r>
              <a:rPr lang="en-US" dirty="0"/>
              <a:t>’s:</a:t>
            </a:r>
          </a:p>
          <a:p>
            <a:pPr lvl="1"/>
            <a:r>
              <a:rPr lang="en-US" dirty="0"/>
              <a:t>It was the most he could get passed, </a:t>
            </a:r>
          </a:p>
          <a:p>
            <a:pPr lvl="2"/>
            <a:r>
              <a:rPr lang="en-US" dirty="0"/>
              <a:t>given Republican opposition.</a:t>
            </a:r>
            <a:br>
              <a:rPr lang="en-US" dirty="0"/>
            </a:br>
            <a:endParaRPr lang="en-US" sz="1600" dirty="0"/>
          </a:p>
          <a:p>
            <a:r>
              <a:rPr lang="en-US" dirty="0"/>
              <a:t>Regardless, Biden is making sure that the</a:t>
            </a:r>
            <a:r>
              <a:rPr lang="en-US" i="1" dirty="0"/>
              <a:t> </a:t>
            </a:r>
            <a:r>
              <a:rPr lang="en-US" dirty="0"/>
              <a:t>country</a:t>
            </a:r>
            <a:r>
              <a:rPr lang="en-US" i="1" dirty="0"/>
              <a:t> </a:t>
            </a:r>
            <a:br>
              <a:rPr lang="en-US" i="1" dirty="0"/>
            </a:br>
            <a:r>
              <a:rPr lang="en-US" dirty="0"/>
              <a:t>doesn’t repeat the mistake.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85A848-FBA0-48F0-9C5D-35ECB3A30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040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5837</TotalTime>
  <Words>645</Words>
  <Application>Microsoft Office PowerPoint</Application>
  <PresentationFormat>On-screen Show (4:3)</PresentationFormat>
  <Paragraphs>82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Will fiscal stimulus overheat  the US economy?  Jeffrey Frankel Harpel Professor of Capital Formation &amp; Growth Harvard University </vt:lpstr>
      <vt:lpstr>Question from AEI:  How likely will Biden’s $1.9 trillion relief package lead to US overheating &amp; high inflation?</vt:lpstr>
      <vt:lpstr>The basic Keynesian multiplier logic is simple</vt:lpstr>
      <vt:lpstr>CBO-estimated output gap</vt:lpstr>
      <vt:lpstr>PowerPoint Presentation</vt:lpstr>
      <vt:lpstr>Major counterargument:  We may be underestimating potential GDP.</vt:lpstr>
      <vt:lpstr>PowerPoint Presentation</vt:lpstr>
      <vt:lpstr>Other possible downsides to so big an expansion.</vt:lpstr>
      <vt:lpstr>The “mistake of 2009”</vt:lpstr>
      <vt:lpstr>Will stimulus overheat  the US economy?  Jeffrey Frankel Harvard University </vt:lpstr>
      <vt:lpstr>PowerPoint Presentation</vt:lpstr>
      <vt:lpstr>PowerPoint Presentation</vt:lpstr>
    </vt:vector>
  </TitlesOfParts>
  <Company>KSG Harvard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 Dorchak</dc:creator>
  <cp:lastModifiedBy>Frankel, Jeffrey A.</cp:lastModifiedBy>
  <cp:revision>340</cp:revision>
  <dcterms:created xsi:type="dcterms:W3CDTF">2006-04-14T16:38:28Z</dcterms:created>
  <dcterms:modified xsi:type="dcterms:W3CDTF">2021-03-24T17:21:04Z</dcterms:modified>
</cp:coreProperties>
</file>