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</p:sldMasterIdLst>
  <p:notesMasterIdLst>
    <p:notesMasterId r:id="rId18"/>
  </p:notesMasterIdLst>
  <p:handoutMasterIdLst>
    <p:handoutMasterId r:id="rId19"/>
  </p:handoutMasterIdLst>
  <p:sldIdLst>
    <p:sldId id="402" r:id="rId2"/>
    <p:sldId id="403" r:id="rId3"/>
    <p:sldId id="404" r:id="rId4"/>
    <p:sldId id="408" r:id="rId5"/>
    <p:sldId id="257" r:id="rId6"/>
    <p:sldId id="415" r:id="rId7"/>
    <p:sldId id="405" r:id="rId8"/>
    <p:sldId id="406" r:id="rId9"/>
    <p:sldId id="413" r:id="rId10"/>
    <p:sldId id="407" r:id="rId11"/>
    <p:sldId id="410" r:id="rId12"/>
    <p:sldId id="265" r:id="rId13"/>
    <p:sldId id="409" r:id="rId14"/>
    <p:sldId id="411" r:id="rId15"/>
    <p:sldId id="416" r:id="rId16"/>
    <p:sldId id="414" r:id="rId17"/>
  </p:sldIdLst>
  <p:sldSz cx="9144000" cy="6858000" type="screen4x3"/>
  <p:notesSz cx="7004050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25C"/>
    <a:srgbClr val="3399FF"/>
    <a:srgbClr val="969696"/>
    <a:srgbClr val="D1F3FF"/>
    <a:srgbClr val="5011ED"/>
    <a:srgbClr val="FF5050"/>
    <a:srgbClr val="CCECFF"/>
    <a:srgbClr val="CCCCFF"/>
    <a:srgbClr val="CC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2923" autoAdjust="0"/>
  </p:normalViewPr>
  <p:slideViewPr>
    <p:cSldViewPr>
      <p:cViewPr varScale="1">
        <p:scale>
          <a:sx n="54" d="100"/>
          <a:sy n="54" d="100"/>
        </p:scale>
        <p:origin x="16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0"/>
    </p:cViewPr>
  </p:sorterViewPr>
  <p:notesViewPr>
    <p:cSldViewPr>
      <p:cViewPr varScale="1">
        <p:scale>
          <a:sx n="49" d="100"/>
          <a:sy n="49" d="100"/>
        </p:scale>
        <p:origin x="-444" y="-96"/>
      </p:cViewPr>
      <p:guideLst>
        <p:guide orient="horz" pos="2904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ks.internal\data\stuprivate\cannos13\Macro\FrankelGDPandEmploymentChartsFeb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800" b="1" i="0" baseline="0" dirty="0">
                <a:effectLst/>
                <a:latin typeface="Times New Roman" pitchFamily="18" charset="0"/>
                <a:cs typeface="Times New Roman" pitchFamily="18" charset="0"/>
              </a:rPr>
              <a:t>Level of GDP, monthly (Jan. 2007-Dec. 2011),</a:t>
            </a:r>
            <a:br>
              <a:rPr lang="en-US" sz="1800" b="1" i="0" baseline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1800" b="1" i="0" baseline="0" dirty="0">
                <a:effectLst/>
                <a:latin typeface="Times New Roman" pitchFamily="18" charset="0"/>
                <a:cs typeface="Times New Roman" pitchFamily="18" charset="0"/>
              </a:rPr>
              <a:t> estimated by Macroeconomic Advisers 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059710415314918"/>
          <c:y val="0.14307899012623426"/>
          <c:w val="0.83582146658015477"/>
          <c:h val="0.75070694288213968"/>
        </c:manualLayout>
      </c:layout>
      <c:lineChart>
        <c:grouping val="standard"/>
        <c:varyColors val="0"/>
        <c:ser>
          <c:idx val="1"/>
          <c:order val="0"/>
          <c:tx>
            <c:v>MA Monthly GDP</c:v>
          </c:tx>
          <c:spPr>
            <a:ln w="28575">
              <a:solidFill>
                <a:srgbClr val="003366"/>
              </a:solidFill>
              <a:prstDash val="solid"/>
            </a:ln>
          </c:spPr>
          <c:marker>
            <c:symbol val="none"/>
          </c:marker>
          <c:cat>
            <c:strRef>
              <c:f>data!$G$180:$G$239</c:f>
              <c:strCache>
                <c:ptCount val="49"/>
                <c:pt idx="0">
                  <c:v>2007</c:v>
                </c:pt>
                <c:pt idx="12">
                  <c:v>2008</c:v>
                </c:pt>
                <c:pt idx="24">
                  <c:v>2009</c:v>
                </c:pt>
                <c:pt idx="36">
                  <c:v>2010</c:v>
                </c:pt>
                <c:pt idx="48">
                  <c:v>2011</c:v>
                </c:pt>
              </c:strCache>
            </c:strRef>
          </c:cat>
          <c:val>
            <c:numRef>
              <c:f>data!$H$180:$H$239</c:f>
              <c:numCache>
                <c:formatCode>0.000</c:formatCode>
                <c:ptCount val="60"/>
                <c:pt idx="0">
                  <c:v>13033.4478251201</c:v>
                </c:pt>
                <c:pt idx="1">
                  <c:v>13115.9484937055</c:v>
                </c:pt>
                <c:pt idx="2">
                  <c:v>13018.604227576803</c:v>
                </c:pt>
                <c:pt idx="3">
                  <c:v>13160.820932840201</c:v>
                </c:pt>
                <c:pt idx="4">
                  <c:v>13187.806270994401</c:v>
                </c:pt>
                <c:pt idx="5">
                  <c:v>13171.783577337204</c:v>
                </c:pt>
                <c:pt idx="6">
                  <c:v>13174.9426672633</c:v>
                </c:pt>
                <c:pt idx="7">
                  <c:v>13278.1455362049</c:v>
                </c:pt>
                <c:pt idx="8">
                  <c:v>13356.0234392575</c:v>
                </c:pt>
                <c:pt idx="9">
                  <c:v>13281.8997726621</c:v>
                </c:pt>
                <c:pt idx="10">
                  <c:v>13306.263866403</c:v>
                </c:pt>
                <c:pt idx="11">
                  <c:v>13389.420339347898</c:v>
                </c:pt>
                <c:pt idx="12">
                  <c:v>13380.973854837102</c:v>
                </c:pt>
                <c:pt idx="13">
                  <c:v>13183.927170492498</c:v>
                </c:pt>
                <c:pt idx="14">
                  <c:v>13234.477057924098</c:v>
                </c:pt>
                <c:pt idx="15">
                  <c:v>13237.8852432761</c:v>
                </c:pt>
                <c:pt idx="16">
                  <c:v>13243.946738574399</c:v>
                </c:pt>
                <c:pt idx="17">
                  <c:v>13447.658240004799</c:v>
                </c:pt>
                <c:pt idx="18">
                  <c:v>13290.177202144601</c:v>
                </c:pt>
                <c:pt idx="19">
                  <c:v>13185.211997562203</c:v>
                </c:pt>
                <c:pt idx="20">
                  <c:v>13084.2594226983</c:v>
                </c:pt>
                <c:pt idx="21">
                  <c:v>12989.442330936399</c:v>
                </c:pt>
                <c:pt idx="22">
                  <c:v>12952.928553316102</c:v>
                </c:pt>
                <c:pt idx="23">
                  <c:v>12707.769393118</c:v>
                </c:pt>
                <c:pt idx="24">
                  <c:v>12662.905049897498</c:v>
                </c:pt>
                <c:pt idx="25">
                  <c:v>12674.5768718938</c:v>
                </c:pt>
                <c:pt idx="26">
                  <c:v>12653.684147548001</c:v>
                </c:pt>
                <c:pt idx="27">
                  <c:v>12637.297430871002</c:v>
                </c:pt>
                <c:pt idx="28">
                  <c:v>12648.589123200398</c:v>
                </c:pt>
                <c:pt idx="29">
                  <c:v>12639.444137268198</c:v>
                </c:pt>
                <c:pt idx="30">
                  <c:v>12642.3940732499</c:v>
                </c:pt>
                <c:pt idx="31">
                  <c:v>12708.719788167202</c:v>
                </c:pt>
                <c:pt idx="32">
                  <c:v>12733.845943055498</c:v>
                </c:pt>
                <c:pt idx="33">
                  <c:v>12873.416065586998</c:v>
                </c:pt>
                <c:pt idx="34">
                  <c:v>12808.875771787498</c:v>
                </c:pt>
                <c:pt idx="35">
                  <c:v>12759.598026080401</c:v>
                </c:pt>
                <c:pt idx="36">
                  <c:v>12882.334093289401</c:v>
                </c:pt>
                <c:pt idx="37">
                  <c:v>12939.258638535903</c:v>
                </c:pt>
                <c:pt idx="38">
                  <c:v>12992.852080336799</c:v>
                </c:pt>
                <c:pt idx="39">
                  <c:v>13052.2953892103</c:v>
                </c:pt>
                <c:pt idx="40">
                  <c:v>13067.765124834898</c:v>
                </c:pt>
                <c:pt idx="41">
                  <c:v>13057.072115912</c:v>
                </c:pt>
                <c:pt idx="42">
                  <c:v>13134.851520759001</c:v>
                </c:pt>
                <c:pt idx="43">
                  <c:v>13106.949550751202</c:v>
                </c:pt>
                <c:pt idx="44">
                  <c:v>13178.795967427501</c:v>
                </c:pt>
                <c:pt idx="45">
                  <c:v>13247.299127366499</c:v>
                </c:pt>
                <c:pt idx="46">
                  <c:v>13140.0380730574</c:v>
                </c:pt>
                <c:pt idx="47">
                  <c:v>13262.768241999902</c:v>
                </c:pt>
                <c:pt idx="48">
                  <c:v>13204.738054759402</c:v>
                </c:pt>
                <c:pt idx="49">
                  <c:v>13170.7613754023</c:v>
                </c:pt>
                <c:pt idx="50">
                  <c:v>13309.912968955099</c:v>
                </c:pt>
                <c:pt idx="51">
                  <c:v>13338.4600225702</c:v>
                </c:pt>
                <c:pt idx="52">
                  <c:v>13279.613278067001</c:v>
                </c:pt>
                <c:pt idx="53">
                  <c:v>13199.9235090274</c:v>
                </c:pt>
                <c:pt idx="54">
                  <c:v>13356.447040059058</c:v>
                </c:pt>
                <c:pt idx="55">
                  <c:v>13336.934177329034</c:v>
                </c:pt>
                <c:pt idx="56">
                  <c:v>13304.199320714511</c:v>
                </c:pt>
                <c:pt idx="57">
                  <c:v>13468.244098438439</c:v>
                </c:pt>
                <c:pt idx="58">
                  <c:v>13382.024901345425</c:v>
                </c:pt>
                <c:pt idx="59">
                  <c:v>13417.080830680512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3C-4AB7-BBFF-1D48455B68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4286592"/>
        <c:axId val="74288128"/>
      </c:lineChart>
      <c:catAx>
        <c:axId val="7428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288128"/>
        <c:crosses val="autoZero"/>
        <c:auto val="1"/>
        <c:lblAlgn val="ctr"/>
        <c:lblOffset val="100"/>
        <c:noMultiLvlLbl val="0"/>
      </c:catAx>
      <c:valAx>
        <c:axId val="74288128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1" i="0" baseline="0" dirty="0">
                    <a:effectLst/>
                    <a:latin typeface="Times New Roman" pitchFamily="18" charset="0"/>
                    <a:cs typeface="Times New Roman" pitchFamily="18" charset="0"/>
                  </a:rPr>
                  <a:t> Real GDP </a:t>
                </a:r>
                <a:endParaRPr lang="en-US" sz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0" i="0" baseline="0" dirty="0">
                    <a:effectLst/>
                    <a:latin typeface="Times New Roman" pitchFamily="18" charset="0"/>
                    <a:cs typeface="Times New Roman" pitchFamily="18" charset="0"/>
                  </a:rPr>
                  <a:t> (billions of chain-type (2005) dollars seasonally </a:t>
                </a:r>
                <a:endParaRPr lang="en-US" sz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200" b="0" i="0" baseline="0" dirty="0">
                    <a:effectLst/>
                    <a:latin typeface="Times New Roman" pitchFamily="18" charset="0"/>
                    <a:cs typeface="Times New Roman" pitchFamily="18" charset="0"/>
                  </a:rPr>
                  <a:t>adjusted at annual rates)</a:t>
                </a:r>
                <a:endParaRPr lang="en-US" sz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7.8348719341116875E-3"/>
              <c:y val="0.30035698662667176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286592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79DAC9B8-6A76-479F-9340-FBF347C57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90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692150"/>
            <a:ext cx="4611688" cy="3459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381500"/>
            <a:ext cx="513715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761413"/>
            <a:ext cx="303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0" tIns="46200" rIns="92400" bIns="4620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23191CB9-410F-4CAE-A679-458A6EA79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43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0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63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8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16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4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6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6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1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6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BGP-620 Prof.J.Frankel</a:t>
            </a:r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0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Copyright 2007 Jeffrey Frankel, unless otherwise noted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BGP-620 Prof.J.Frankel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9" descr="KSG 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763" y="6510338"/>
            <a:ext cx="884237" cy="347662"/>
          </a:xfrm>
          <a:prstGeom prst="rect">
            <a:avLst/>
          </a:prstGeom>
          <a:noFill/>
          <a:ln w="9525">
            <a:solidFill>
              <a:srgbClr val="99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09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>
          <a:xfrm>
            <a:off x="0" y="4648200"/>
            <a:ext cx="9144000" cy="25146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2900" dirty="0"/>
              <a:t>Panel</a:t>
            </a:r>
            <a:br>
              <a:rPr lang="en-US" sz="2900" dirty="0"/>
            </a:br>
            <a:r>
              <a:rPr lang="en-US" sz="2900" i="1" dirty="0"/>
              <a:t>US and EU fiscal policies: On different wavelengths</a:t>
            </a:r>
            <a:endParaRPr lang="en-US" sz="300" i="1" dirty="0"/>
          </a:p>
          <a:p>
            <a:pPr marL="0" indent="0" algn="ctr">
              <a:lnSpc>
                <a:spcPct val="90000"/>
              </a:lnSpc>
              <a:buNone/>
            </a:pPr>
            <a:endParaRPr lang="en-US" sz="3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900" dirty="0"/>
              <a:t>SAFE Policy Center, Frankfurt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2900" dirty="0"/>
              <a:t>April 22, 2021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FCBC83-8D6D-4B10-9FC2-1829C2005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352800"/>
          </a:xfrm>
        </p:spPr>
        <p:txBody>
          <a:bodyPr>
            <a:normAutofit/>
          </a:bodyPr>
          <a:lstStyle/>
          <a:p>
            <a:r>
              <a:rPr lang="en-US" dirty="0"/>
              <a:t>Will fiscal stimulus</a:t>
            </a:r>
            <a:br>
              <a:rPr lang="en-US" dirty="0"/>
            </a:br>
            <a:r>
              <a:rPr lang="en-US" dirty="0"/>
              <a:t>overheat the US economy?</a:t>
            </a:r>
            <a:br>
              <a:rPr lang="en-US" sz="1800" dirty="0"/>
            </a:br>
            <a:br>
              <a:rPr lang="en-US" sz="1800" dirty="0"/>
            </a:br>
            <a:r>
              <a:rPr lang="en-US" sz="3600" dirty="0"/>
              <a:t>Jeffrey Frankel</a:t>
            </a:r>
            <a:br>
              <a:rPr lang="en-US" dirty="0"/>
            </a:br>
            <a:r>
              <a:rPr lang="en-US" sz="2700" dirty="0" err="1"/>
              <a:t>Harpel</a:t>
            </a:r>
            <a:r>
              <a:rPr lang="en-US" sz="2700" dirty="0"/>
              <a:t> Professor of Capital Formation &amp; Growth</a:t>
            </a:r>
            <a:br>
              <a:rPr lang="en-US" sz="2700" dirty="0"/>
            </a:br>
            <a:r>
              <a:rPr lang="en-US" sz="2700" dirty="0"/>
              <a:t>Harvard University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E942B-78E5-4748-A4E1-56CA1C44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32" name="Picture 8" descr="Harvard Kennedy School Outreach for MPP students - Master Admissions">
            <a:extLst>
              <a:ext uri="{FF2B5EF4-FFF2-40B4-BE49-F238E27FC236}">
                <a16:creationId xmlns:a16="http://schemas.microsoft.com/office/drawing/2014/main" id="{07A0C319-1A83-4F3C-882B-25745B57A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346" y="3657600"/>
            <a:ext cx="1845254" cy="78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ofessorship (W2) of Finance and Data Science - Goethe University  Frankfurt / Leibniz Institute for Financial Research SAFE - academics.com">
            <a:extLst>
              <a:ext uri="{FF2B5EF4-FFF2-40B4-BE49-F238E27FC236}">
                <a16:creationId xmlns:a16="http://schemas.microsoft.com/office/drawing/2014/main" id="{E80D223B-DF8C-4044-8A17-83F30920F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3276600"/>
            <a:ext cx="7102470" cy="170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E8AEE-FF55-4061-8B5A-B88D6EEF0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“mistake of 2009”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A5ECD-3C3B-4D02-9A59-03D2FA093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52754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Obama’s $0.8 trillion stimulus was too little</a:t>
            </a:r>
          </a:p>
          <a:p>
            <a:pPr lvl="1"/>
            <a:r>
              <a:rPr lang="en-US" dirty="0"/>
              <a:t>&amp; too short-lived.</a:t>
            </a:r>
          </a:p>
          <a:p>
            <a:pPr lvl="1"/>
            <a:r>
              <a:rPr lang="en-US" dirty="0"/>
              <a:t>It did help end the GFC recession in 2009 Q2;</a:t>
            </a:r>
          </a:p>
          <a:p>
            <a:pPr lvl="1"/>
            <a:r>
              <a:rPr lang="en-US" dirty="0"/>
              <a:t>but the recovery was too slow.</a:t>
            </a:r>
          </a:p>
          <a:p>
            <a:pPr lvl="1"/>
            <a:r>
              <a:rPr lang="en-US" sz="400" dirty="0" err="1"/>
              <a:t>En</a:t>
            </a:r>
            <a:br>
              <a:rPr lang="en-US" sz="400" dirty="0"/>
            </a:br>
            <a:br>
              <a:rPr lang="en-US" sz="400" dirty="0"/>
            </a:br>
            <a:br>
              <a:rPr lang="en-US" sz="400" dirty="0"/>
            </a:br>
            <a:endParaRPr lang="en-US" sz="400" dirty="0"/>
          </a:p>
          <a:p>
            <a:r>
              <a:rPr lang="en-US" dirty="0"/>
              <a:t>I’m not sure it was </a:t>
            </a:r>
            <a:r>
              <a:rPr lang="en-US" i="1" dirty="0"/>
              <a:t>Obama</a:t>
            </a:r>
            <a:r>
              <a:rPr lang="en-US" dirty="0"/>
              <a:t>’s mistake:</a:t>
            </a:r>
          </a:p>
          <a:p>
            <a:pPr lvl="1"/>
            <a:r>
              <a:rPr lang="en-US" dirty="0"/>
              <a:t>It was the most he could get through Congress, </a:t>
            </a:r>
          </a:p>
          <a:p>
            <a:pPr lvl="2"/>
            <a:r>
              <a:rPr lang="en-US" dirty="0"/>
              <a:t>given Republican opposition.</a:t>
            </a:r>
            <a:br>
              <a:rPr lang="en-US" dirty="0"/>
            </a:br>
            <a:endParaRPr lang="en-US" sz="1600" dirty="0"/>
          </a:p>
          <a:p>
            <a:r>
              <a:rPr lang="en-US" dirty="0"/>
              <a:t>Regardless, Biden is now making sure that the</a:t>
            </a:r>
            <a:r>
              <a:rPr lang="en-US" i="1" dirty="0"/>
              <a:t> </a:t>
            </a:r>
            <a:r>
              <a:rPr lang="en-US" dirty="0"/>
              <a:t>US </a:t>
            </a:r>
            <a:br>
              <a:rPr lang="en-US" i="1" dirty="0"/>
            </a:br>
            <a:r>
              <a:rPr lang="en-US" dirty="0"/>
              <a:t>doesn’t repeat the mistake.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5A848-FBA0-48F0-9C5D-35ECB3A3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04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FCBC83-8D6D-4B10-9FC2-1829C2005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3288475"/>
          </a:xfrm>
        </p:spPr>
        <p:txBody>
          <a:bodyPr>
            <a:normAutofit/>
          </a:bodyPr>
          <a:lstStyle/>
          <a:p>
            <a:r>
              <a:rPr lang="en-US" dirty="0"/>
              <a:t>Will fiscal stimulus</a:t>
            </a:r>
            <a:br>
              <a:rPr lang="en-US" dirty="0"/>
            </a:br>
            <a:r>
              <a:rPr lang="en-US" dirty="0"/>
              <a:t>overheat the US economy?</a:t>
            </a:r>
            <a:br>
              <a:rPr lang="en-US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4000" dirty="0"/>
              <a:t>Jeffrey Frankel</a:t>
            </a:r>
            <a:br>
              <a:rPr lang="en-US" dirty="0"/>
            </a:br>
            <a:r>
              <a:rPr lang="en-US" sz="3100" dirty="0"/>
              <a:t>Harvard University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E942B-78E5-4748-A4E1-56CA1C44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10" descr="Professorship (W2) of Finance and Data Science - Goethe University  Frankfurt / Leibniz Institute for Financial Research SAFE - academics.com">
            <a:extLst>
              <a:ext uri="{FF2B5EF4-FFF2-40B4-BE49-F238E27FC236}">
                <a16:creationId xmlns:a16="http://schemas.microsoft.com/office/drawing/2014/main" id="{A2FF338E-F8E0-416F-BAE7-47093DE99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4600" y="4114800"/>
            <a:ext cx="10398727" cy="249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Harvard Kennedy School Outreach for MPP students - Master Admissions">
            <a:extLst>
              <a:ext uri="{FF2B5EF4-FFF2-40B4-BE49-F238E27FC236}">
                <a16:creationId xmlns:a16="http://schemas.microsoft.com/office/drawing/2014/main" id="{6560599C-CD84-4B34-87A5-93E275BF6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85464"/>
            <a:ext cx="2701636" cy="1146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339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3864488"/>
              </p:ext>
            </p:extLst>
          </p:nvPr>
        </p:nvGraphicFramePr>
        <p:xfrm>
          <a:off x="152400" y="1066800"/>
          <a:ext cx="88392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6553200"/>
            <a:ext cx="3657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  <a:cs typeface="Times New Roman" pitchFamily="18" charset="0"/>
              </a:rPr>
              <a:t>Source: Macroeconomic Advisers      </a:t>
            </a:r>
            <a:r>
              <a:rPr lang="en-US" sz="900" dirty="0">
                <a:latin typeface="+mn-lt"/>
                <a:cs typeface="Times New Roman" pitchFamily="18" charset="0"/>
              </a:rPr>
              <a:t>www.macroadvisers.com</a:t>
            </a:r>
          </a:p>
        </p:txBody>
      </p:sp>
      <p:sp>
        <p:nvSpPr>
          <p:cNvPr id="5" name="Straight Connector 4"/>
          <p:cNvSpPr/>
          <p:nvPr/>
        </p:nvSpPr>
        <p:spPr>
          <a:xfrm rot="5400000" flipV="1">
            <a:off x="1981197" y="3962396"/>
            <a:ext cx="4724407" cy="0"/>
          </a:xfrm>
          <a:prstGeom prst="line">
            <a:avLst/>
          </a:prstGeom>
          <a:ln w="222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55719" y="1752600"/>
            <a:ext cx="1484705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  <a:cs typeface="Calibri" panose="020F0502020204030204" pitchFamily="34" charset="0"/>
              </a:rPr>
              <a:t>Obama inauguration</a:t>
            </a:r>
          </a:p>
        </p:txBody>
      </p:sp>
      <p:sp>
        <p:nvSpPr>
          <p:cNvPr id="7" name="Straight Connector 6"/>
          <p:cNvSpPr/>
          <p:nvPr/>
        </p:nvSpPr>
        <p:spPr>
          <a:xfrm rot="5400000" flipV="1">
            <a:off x="2666996" y="3962396"/>
            <a:ext cx="4724407" cy="0"/>
          </a:xfrm>
          <a:prstGeom prst="line">
            <a:avLst/>
          </a:prstGeom>
          <a:ln w="22225"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0" y="2743200"/>
            <a:ext cx="1066787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  <a:cs typeface="Calibri" panose="020F0502020204030204" pitchFamily="34" charset="0"/>
              </a:rPr>
              <a:t>End of recession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725059-8400-42A6-8FDF-3A0C2E83996B}"/>
              </a:ext>
            </a:extLst>
          </p:cNvPr>
          <p:cNvSpPr txBox="1"/>
          <p:nvPr/>
        </p:nvSpPr>
        <p:spPr>
          <a:xfrm>
            <a:off x="275816" y="162580"/>
            <a:ext cx="8715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+mn-lt"/>
              </a:rPr>
              <a:t>Appendix: Obama stimulus helped end recession in 2019.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210C7B-60C6-438A-B3C3-61F757BD0D0D}"/>
              </a:ext>
            </a:extLst>
          </p:cNvPr>
          <p:cNvSpPr txBox="1"/>
          <p:nvPr/>
        </p:nvSpPr>
        <p:spPr>
          <a:xfrm>
            <a:off x="1874211" y="543580"/>
            <a:ext cx="5276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But subsequent recovery was slow.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C556ABF-FDAE-4FAB-BC2D-83B086B5CE44}"/>
              </a:ext>
            </a:extLst>
          </p:cNvPr>
          <p:cNvCxnSpPr>
            <a:cxnSpLocks/>
          </p:cNvCxnSpPr>
          <p:nvPr/>
        </p:nvCxnSpPr>
        <p:spPr>
          <a:xfrm flipH="1">
            <a:off x="5029199" y="3389531"/>
            <a:ext cx="1" cy="14872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D61B247-C9E9-4C29-AD3D-F5862B3F985A}"/>
              </a:ext>
            </a:extLst>
          </p:cNvPr>
          <p:cNvCxnSpPr>
            <a:cxnSpLocks/>
          </p:cNvCxnSpPr>
          <p:nvPr/>
        </p:nvCxnSpPr>
        <p:spPr>
          <a:xfrm flipV="1">
            <a:off x="6324600" y="2514601"/>
            <a:ext cx="2057400" cy="1066799"/>
          </a:xfrm>
          <a:prstGeom prst="straightConnector1">
            <a:avLst/>
          </a:prstGeom>
          <a:ln w="57150">
            <a:prstDash val="sys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8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42008C-CAC4-4056-9087-89A16DFD9B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6200" y="225632"/>
            <a:ext cx="9570508" cy="708956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CF232-3231-45A6-B5CD-FF01BBD7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61F45B-1027-46DE-B53C-74CC9A73FAD2}"/>
              </a:ext>
            </a:extLst>
          </p:cNvPr>
          <p:cNvSpPr txBox="1"/>
          <p:nvPr/>
        </p:nvSpPr>
        <p:spPr>
          <a:xfrm>
            <a:off x="2667000" y="1815819"/>
            <a:ext cx="1435224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Obama inauguration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3FEBD4-F905-490D-BD56-5E3DBB8A90F5}"/>
              </a:ext>
            </a:extLst>
          </p:cNvPr>
          <p:cNvSpPr txBox="1"/>
          <p:nvPr/>
        </p:nvSpPr>
        <p:spPr>
          <a:xfrm>
            <a:off x="3886200" y="1411069"/>
            <a:ext cx="1066787" cy="646331"/>
          </a:xfrm>
          <a:prstGeom prst="rect">
            <a:avLst/>
          </a:prstGeom>
          <a:solidFill>
            <a:schemeClr val="bg1"/>
          </a:solidFill>
          <a:ln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End of recession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821ADF7-458A-488F-A68F-3D17B632E97D}"/>
              </a:ext>
            </a:extLst>
          </p:cNvPr>
          <p:cNvCxnSpPr>
            <a:cxnSpLocks/>
          </p:cNvCxnSpPr>
          <p:nvPr/>
        </p:nvCxnSpPr>
        <p:spPr>
          <a:xfrm flipH="1">
            <a:off x="4319649" y="2121725"/>
            <a:ext cx="1" cy="17995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06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DD93FF-84DD-4645-883E-473184EC87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298" y="990601"/>
            <a:ext cx="8645045" cy="5715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9B0CA-EE06-43FC-B235-8651B881C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E632A4-C4DD-44FC-9D38-B89067C126B7}"/>
              </a:ext>
            </a:extLst>
          </p:cNvPr>
          <p:cNvSpPr txBox="1"/>
          <p:nvPr/>
        </p:nvSpPr>
        <p:spPr>
          <a:xfrm>
            <a:off x="2626316" y="6324600"/>
            <a:ext cx="3464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Source: Menzie Chinn, March 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66F345-BDD9-4EC0-B271-7B7A22A26139}"/>
              </a:ext>
            </a:extLst>
          </p:cNvPr>
          <p:cNvSpPr txBox="1">
            <a:spLocks/>
          </p:cNvSpPr>
          <p:nvPr/>
        </p:nvSpPr>
        <p:spPr>
          <a:xfrm>
            <a:off x="225631" y="152400"/>
            <a:ext cx="8625444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Well-anchored expectations keep inflation stable.</a:t>
            </a:r>
          </a:p>
        </p:txBody>
      </p:sp>
    </p:spTree>
    <p:extLst>
      <p:ext uri="{BB962C8B-B14F-4D97-AF65-F5344CB8AC3E}">
        <p14:creationId xmlns:p14="http://schemas.microsoft.com/office/powerpoint/2010/main" val="3309752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B88096-F55B-4654-AEAD-86844A29F7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304801"/>
            <a:ext cx="8839200" cy="7239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F7287-F76B-4EC2-88BC-26A5AA405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A35C8E-0AD3-4808-BD01-ADBA989B652C}"/>
              </a:ext>
            </a:extLst>
          </p:cNvPr>
          <p:cNvSpPr txBox="1"/>
          <p:nvPr/>
        </p:nvSpPr>
        <p:spPr>
          <a:xfrm>
            <a:off x="4876800" y="6260068"/>
            <a:ext cx="36523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Adrian, et al, IMF, April 22, 2021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65588E5-53F8-4AD8-8C19-E38A3368C08F}"/>
              </a:ext>
            </a:extLst>
          </p:cNvPr>
          <p:cNvCxnSpPr>
            <a:cxnSpLocks/>
          </p:cNvCxnSpPr>
          <p:nvPr/>
        </p:nvCxnSpPr>
        <p:spPr>
          <a:xfrm flipV="1">
            <a:off x="7438900" y="4307775"/>
            <a:ext cx="0" cy="3448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3DC08DCA-6ED4-4496-BC79-9496C4AA681C}"/>
              </a:ext>
            </a:extLst>
          </p:cNvPr>
          <p:cNvSpPr txBox="1">
            <a:spLocks/>
          </p:cNvSpPr>
          <p:nvPr/>
        </p:nvSpPr>
        <p:spPr>
          <a:xfrm>
            <a:off x="304800" y="304800"/>
            <a:ext cx="8686800" cy="65017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Long-term interest rates rose after Jan. 2021.</a:t>
            </a:r>
            <a:br>
              <a:rPr lang="en-US" sz="3200" dirty="0"/>
            </a:br>
            <a:endParaRPr lang="en-US" sz="32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C344D01-EB2F-4FD3-B66D-62569380278C}"/>
              </a:ext>
            </a:extLst>
          </p:cNvPr>
          <p:cNvCxnSpPr>
            <a:cxnSpLocks/>
          </p:cNvCxnSpPr>
          <p:nvPr/>
        </p:nvCxnSpPr>
        <p:spPr>
          <a:xfrm flipV="1">
            <a:off x="7467600" y="4989144"/>
            <a:ext cx="0" cy="3448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FAF7449-3E2A-47BD-A30A-87B827880EDC}"/>
              </a:ext>
            </a:extLst>
          </p:cNvPr>
          <p:cNvCxnSpPr>
            <a:cxnSpLocks/>
          </p:cNvCxnSpPr>
          <p:nvPr/>
        </p:nvCxnSpPr>
        <p:spPr>
          <a:xfrm flipV="1">
            <a:off x="7467600" y="2009315"/>
            <a:ext cx="0" cy="41727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1903923-ECC1-4C7C-A551-00F69A70121C}"/>
              </a:ext>
            </a:extLst>
          </p:cNvPr>
          <p:cNvSpPr/>
          <p:nvPr/>
        </p:nvSpPr>
        <p:spPr>
          <a:xfrm>
            <a:off x="533400" y="6543351"/>
            <a:ext cx="4572000" cy="1384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00" dirty="0"/>
              <a:t>https://blogs.imf.org/2021/04/22/understanding-the-rise-in-us-long-term-rates/</a:t>
            </a:r>
          </a:p>
        </p:txBody>
      </p:sp>
    </p:spTree>
    <p:extLst>
      <p:ext uri="{BB962C8B-B14F-4D97-AF65-F5344CB8AC3E}">
        <p14:creationId xmlns:p14="http://schemas.microsoft.com/office/powerpoint/2010/main" val="251546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65AD8-AF2F-4F12-A0A9-AA0B10DB9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Effect on other countries, 2021 Q2 – 2022 Q1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4CF2BA-BF77-4FEE-85A2-F3A6470780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487" y="1050926"/>
            <a:ext cx="8097713" cy="474027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C837B-DF92-4F6E-B42E-1E439D34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63FCB-F3E4-4633-A802-B950F8586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15291"/>
            <a:ext cx="9144000" cy="6427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9C3C1F-9F0A-45A3-9077-59F5B6AD556E}"/>
              </a:ext>
            </a:extLst>
          </p:cNvPr>
          <p:cNvSpPr txBox="1"/>
          <p:nvPr/>
        </p:nvSpPr>
        <p:spPr>
          <a:xfrm>
            <a:off x="2514600" y="5715000"/>
            <a:ext cx="39934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Laurence Boone, OECD, March 9, 2021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293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0ECF-E9EC-4917-AE08-3EDFBB71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685800"/>
          </a:xfrm>
        </p:spPr>
        <p:txBody>
          <a:bodyPr>
            <a:normAutofit/>
          </a:bodyPr>
          <a:lstStyle/>
          <a:p>
            <a:r>
              <a:rPr lang="en-US" sz="3600" dirty="0"/>
              <a:t>Will the US economy overheat?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38903-A719-469D-BE5A-C420C9082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3962400"/>
            <a:ext cx="6553200" cy="2782668"/>
          </a:xfrm>
        </p:spPr>
        <p:txBody>
          <a:bodyPr/>
          <a:lstStyle/>
          <a:p>
            <a:r>
              <a:rPr lang="en-US" dirty="0"/>
              <a:t>My bottom line:</a:t>
            </a:r>
          </a:p>
          <a:p>
            <a:pPr lvl="1"/>
            <a:r>
              <a:rPr lang="en-US" sz="2600" dirty="0"/>
              <a:t>US overheating is very likely, </a:t>
            </a:r>
            <a:br>
              <a:rPr lang="en-US" sz="2600" dirty="0"/>
            </a:br>
            <a:r>
              <a:rPr lang="en-US" sz="2600" dirty="0"/>
              <a:t>if defined as GDP </a:t>
            </a:r>
            <a:r>
              <a:rPr lang="en-US" sz="2600" b="1" dirty="0"/>
              <a:t>&gt; </a:t>
            </a:r>
            <a:r>
              <a:rPr lang="en-US" sz="2600" dirty="0"/>
              <a:t>potential.</a:t>
            </a:r>
            <a:br>
              <a:rPr lang="en-US" sz="800" dirty="0"/>
            </a:br>
            <a:endParaRPr lang="en-US" sz="800" dirty="0"/>
          </a:p>
          <a:p>
            <a:pPr lvl="1"/>
            <a:r>
              <a:rPr lang="en-US" sz="2600" dirty="0"/>
              <a:t>Less likely, if it is defined as </a:t>
            </a:r>
            <a:br>
              <a:rPr lang="en-US" sz="2600" dirty="0"/>
            </a:br>
            <a:r>
              <a:rPr lang="en-US" sz="2600" dirty="0"/>
              <a:t>inflation above what the Fed wants.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41428-C42F-4204-B088-F1A37BDC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A111B5-5F72-48E0-A366-54646C263B99}"/>
              </a:ext>
            </a:extLst>
          </p:cNvPr>
          <p:cNvSpPr/>
          <p:nvPr/>
        </p:nvSpPr>
        <p:spPr>
          <a:xfrm>
            <a:off x="76200" y="121920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Reasons to think so: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Biden’s $1.9 trillion relief package (American Rescue Plan)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+ infrastructure bill, $2.3 tr., 10 years (American Jobs Plan);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coming on top of big transfers in 2020,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+ pent-up demand ($ 1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½ - 2 trillion extra savings),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+ aggressive Fed stimulus.</a:t>
            </a:r>
          </a:p>
        </p:txBody>
      </p:sp>
    </p:spTree>
    <p:extLst>
      <p:ext uri="{BB962C8B-B14F-4D97-AF65-F5344CB8AC3E}">
        <p14:creationId xmlns:p14="http://schemas.microsoft.com/office/powerpoint/2010/main" val="283379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BD8E6-70E8-48CA-B5C9-264EC8B3E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The basic multiplier logic is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CCF3D-5835-4351-977A-82615D1D2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93837"/>
            <a:ext cx="8686800" cy="5227637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as laid out by Summers in his </a:t>
            </a:r>
            <a:r>
              <a:rPr lang="en-US" sz="3600" i="1" dirty="0"/>
              <a:t>W.</a:t>
            </a:r>
            <a:r>
              <a:rPr lang="en-US" sz="1300" i="1" dirty="0"/>
              <a:t> </a:t>
            </a:r>
            <a:r>
              <a:rPr lang="en-US" sz="3600" i="1" dirty="0"/>
              <a:t>Post</a:t>
            </a:r>
            <a:r>
              <a:rPr lang="en-US" sz="3600" dirty="0"/>
              <a:t> column, Feb.</a:t>
            </a:r>
            <a:r>
              <a:rPr lang="en-US" sz="1300" dirty="0"/>
              <a:t> </a:t>
            </a:r>
            <a:r>
              <a:rPr lang="en-US" sz="3600" dirty="0"/>
              <a:t>4.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The Keynesian multiplier normally is high </a:t>
            </a:r>
            <a:br>
              <a:rPr lang="en-US" sz="3600" dirty="0"/>
            </a:br>
            <a:r>
              <a:rPr lang="en-US" sz="3600" dirty="0"/>
              <a:t>when interest rates &amp; inflation remain low.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Call the multiplier 1.0,</a:t>
            </a:r>
          </a:p>
          <a:p>
            <a:pPr lvl="1"/>
            <a:r>
              <a:rPr lang="en-US" dirty="0"/>
              <a:t>since some of the transfers will again be saved</a:t>
            </a:r>
          </a:p>
          <a:p>
            <a:pPr lvl="1"/>
            <a:r>
              <a:rPr lang="en-US" dirty="0"/>
              <a:t>&amp; long-term interest rates may rise.</a:t>
            </a:r>
          </a:p>
          <a:p>
            <a:pPr lvl="2"/>
            <a:r>
              <a:rPr lang="en-US" sz="2600" dirty="0"/>
              <a:t>10-yr rate has already risen since January, to 1.6%.</a:t>
            </a:r>
            <a:br>
              <a:rPr lang="en-US" sz="1800" dirty="0"/>
            </a:br>
            <a:endParaRPr lang="en-US" sz="1800" dirty="0"/>
          </a:p>
          <a:p>
            <a:r>
              <a:rPr lang="en-US" sz="3600" dirty="0"/>
              <a:t>1.0 x $1.9 trillion = $1.9 trillion =  9 % of GDP.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GDP at end-2020 ≈ 3 % below estimated potential</a:t>
            </a:r>
            <a:r>
              <a:rPr lang="en-US" dirty="0"/>
              <a:t>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=&gt; 9% boost would put GDP 6 % </a:t>
            </a:r>
            <a:r>
              <a:rPr lang="en-US" sz="3600" i="1" dirty="0"/>
              <a:t>above</a:t>
            </a:r>
            <a:r>
              <a:rPr lang="en-US" sz="3600" dirty="0"/>
              <a:t> est. potential.</a:t>
            </a:r>
            <a:br>
              <a:rPr lang="en-US" sz="1000" dirty="0"/>
            </a:br>
            <a:endParaRPr lang="en-US" sz="1000" dirty="0"/>
          </a:p>
          <a:p>
            <a:r>
              <a:rPr lang="en-US" sz="3600" dirty="0"/>
              <a:t>Even a 0.5 multiplier would put us 1 % above potential.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FA9DD-6FBF-4C62-9678-BCCE0EC9C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4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09D6-0390-4640-A67E-5C59792D7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259"/>
          </a:xfrm>
        </p:spPr>
        <p:txBody>
          <a:bodyPr>
            <a:normAutofit/>
          </a:bodyPr>
          <a:lstStyle/>
          <a:p>
            <a:r>
              <a:rPr lang="en-US" sz="3200" dirty="0"/>
              <a:t>CBO-estimated output gap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4519D8-CC37-4D95-93BE-103CE168D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137897"/>
            <a:ext cx="8229600" cy="554763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B1740-0800-438C-9E9A-E79AFDC8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5385A0-8928-460F-8F96-025EB3D5CC1E}"/>
              </a:ext>
            </a:extLst>
          </p:cNvPr>
          <p:cNvSpPr txBox="1"/>
          <p:nvPr/>
        </p:nvSpPr>
        <p:spPr>
          <a:xfrm>
            <a:off x="2590800" y="4191000"/>
            <a:ext cx="4572000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≈ 1 % above potential in 2019.</a:t>
            </a:r>
            <a:endParaRPr lang="en-US" sz="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BB9A433-4C4B-4DC5-8873-C14846708BF2}"/>
              </a:ext>
            </a:extLst>
          </p:cNvPr>
          <p:cNvCxnSpPr>
            <a:cxnSpLocks/>
          </p:cNvCxnSpPr>
          <p:nvPr/>
        </p:nvCxnSpPr>
        <p:spPr>
          <a:xfrm flipV="1">
            <a:off x="6934200" y="2286000"/>
            <a:ext cx="685800" cy="1905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817739D-3CA3-4C52-8A82-1D31849E146F}"/>
              </a:ext>
            </a:extLst>
          </p:cNvPr>
          <p:cNvSpPr txBox="1"/>
          <p:nvPr/>
        </p:nvSpPr>
        <p:spPr>
          <a:xfrm>
            <a:off x="2438400" y="5181600"/>
            <a:ext cx="4953000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≈ 10 % below potential, 2020 Q2.</a:t>
            </a:r>
            <a:endParaRPr lang="en-US" sz="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B821D55-BE25-4073-B360-00C890DE8ECF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7391400" y="5353161"/>
            <a:ext cx="533400" cy="592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21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3C78583-31C1-411F-B99E-E9CB1FBDEB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155" y="228600"/>
            <a:ext cx="8518788" cy="665132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1DF2987-EECD-4956-96FD-E8EC70EB5257}"/>
              </a:ext>
            </a:extLst>
          </p:cNvPr>
          <p:cNvSpPr/>
          <p:nvPr/>
        </p:nvSpPr>
        <p:spPr>
          <a:xfrm>
            <a:off x="2514600" y="6321623"/>
            <a:ext cx="49153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</a:rPr>
              <a:t>Committee for a Responsible Federal Budget, Feb. 2,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36B10-4955-44B6-A820-BE43BE64CED3}"/>
              </a:ext>
            </a:extLst>
          </p:cNvPr>
          <p:cNvSpPr txBox="1"/>
          <p:nvPr/>
        </p:nvSpPr>
        <p:spPr>
          <a:xfrm>
            <a:off x="1066800" y="1912203"/>
            <a:ext cx="2971800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 GDP ≈ 3 % below </a:t>
            </a:r>
            <a:b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potential at end-2020.</a:t>
            </a:r>
            <a:endParaRPr lang="en-US" sz="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C6E64E1-BF35-4732-987D-AA8EBF64ECF6}"/>
              </a:ext>
            </a:extLst>
          </p:cNvPr>
          <p:cNvCxnSpPr>
            <a:cxnSpLocks/>
          </p:cNvCxnSpPr>
          <p:nvPr/>
        </p:nvCxnSpPr>
        <p:spPr>
          <a:xfrm>
            <a:off x="3962400" y="2743200"/>
            <a:ext cx="609600" cy="10668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F0F0DCA-A3C2-4C7F-B9B0-D7E645BD44ED}"/>
              </a:ext>
            </a:extLst>
          </p:cNvPr>
          <p:cNvSpPr txBox="1"/>
          <p:nvPr/>
        </p:nvSpPr>
        <p:spPr>
          <a:xfrm>
            <a:off x="5353374" y="1150203"/>
            <a:ext cx="3409626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Stimulus puts GDP</a:t>
            </a:r>
            <a:r>
              <a:rPr lang="en-US" i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above 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potential by end-2021.</a:t>
            </a:r>
            <a:endParaRPr lang="en-US" sz="8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07674A-BA8D-4C69-8245-C6CB11A7B35F}"/>
              </a:ext>
            </a:extLst>
          </p:cNvPr>
          <p:cNvSpPr txBox="1"/>
          <p:nvPr/>
        </p:nvSpPr>
        <p:spPr>
          <a:xfrm>
            <a:off x="5243917" y="2362200"/>
            <a:ext cx="59022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rgbClr val="00B050"/>
                </a:solidFill>
              </a:rPr>
              <a:t>}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EF88B94-CCE7-4274-900B-46E83C03AA8F}"/>
              </a:ext>
            </a:extLst>
          </p:cNvPr>
          <p:cNvCxnSpPr>
            <a:cxnSpLocks/>
          </p:cNvCxnSpPr>
          <p:nvPr/>
        </p:nvCxnSpPr>
        <p:spPr>
          <a:xfrm flipH="1">
            <a:off x="5496088" y="1981200"/>
            <a:ext cx="218912" cy="609600"/>
          </a:xfrm>
          <a:prstGeom prst="straightConnector1">
            <a:avLst/>
          </a:prstGeom>
          <a:ln w="38100">
            <a:solidFill>
              <a:srgbClr val="44C25C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65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6963A-2AD9-49B6-BF86-38BDA82FF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00447"/>
          </a:xfrm>
        </p:spPr>
        <p:txBody>
          <a:bodyPr>
            <a:normAutofit/>
          </a:bodyPr>
          <a:lstStyle/>
          <a:p>
            <a:r>
              <a:rPr lang="en-US" sz="3200" dirty="0"/>
              <a:t>Planned 2021 stimulus in US &gt;&gt; in Eurozone or Japan.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FB72A-3E17-432E-B68C-1C72702B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CECDC4-8669-470F-B69D-91FD22EC4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5791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FE0CCA-4982-4C28-8D9F-A63ADCFCB8FD}"/>
              </a:ext>
            </a:extLst>
          </p:cNvPr>
          <p:cNvSpPr txBox="1"/>
          <p:nvPr/>
        </p:nvSpPr>
        <p:spPr>
          <a:xfrm>
            <a:off x="6400800" y="6476793"/>
            <a:ext cx="2386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OECD, March 9, 2021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B979CE9-7C7D-451D-9257-840A5F6AB209}"/>
              </a:ext>
            </a:extLst>
          </p:cNvPr>
          <p:cNvSpPr/>
          <p:nvPr/>
        </p:nvSpPr>
        <p:spPr>
          <a:xfrm>
            <a:off x="533400" y="3124200"/>
            <a:ext cx="762000" cy="1889256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5B4D66-85D3-458E-915F-C9A8E0ECCE01}"/>
              </a:ext>
            </a:extLst>
          </p:cNvPr>
          <p:cNvCxnSpPr>
            <a:cxnSpLocks/>
          </p:cNvCxnSpPr>
          <p:nvPr/>
        </p:nvCxnSpPr>
        <p:spPr>
          <a:xfrm flipV="1">
            <a:off x="6400800" y="3352800"/>
            <a:ext cx="1981200" cy="597725"/>
          </a:xfrm>
          <a:prstGeom prst="straightConnector1">
            <a:avLst/>
          </a:prstGeom>
          <a:ln w="76200">
            <a:solidFill>
              <a:srgbClr val="44C25C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63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9A6F-7C88-477E-AFB2-C5F791454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Major counterargument: </a:t>
            </a:r>
            <a:br>
              <a:rPr lang="en-US" sz="3600" dirty="0"/>
            </a:br>
            <a:r>
              <a:rPr lang="en-US" sz="3600" dirty="0"/>
              <a:t>We may be underestimating potential GDP.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443BE-4868-4A31-8066-BA0369E6E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22437"/>
            <a:ext cx="8763000" cy="46021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&lt;= inflation did not rise much in 2018-19, </a:t>
            </a:r>
          </a:p>
          <a:p>
            <a:pPr lvl="1"/>
            <a:r>
              <a:rPr lang="en-US" dirty="0"/>
              <a:t>when GDP was 1% above potential </a:t>
            </a:r>
          </a:p>
          <a:p>
            <a:pPr lvl="2"/>
            <a:r>
              <a:rPr lang="en-US" dirty="0"/>
              <a:t>&amp; unemployment fell as low as 3 ½ %.</a:t>
            </a:r>
            <a:br>
              <a:rPr lang="en-US" sz="1500" dirty="0"/>
            </a:br>
            <a:r>
              <a:rPr lang="en-US" sz="1500" dirty="0"/>
              <a:t>	</a:t>
            </a:r>
          </a:p>
          <a:p>
            <a:r>
              <a:rPr lang="en-US" dirty="0"/>
              <a:t>But a better explanation is a flat Phillips curve.</a:t>
            </a:r>
            <a:endParaRPr lang="en-US" sz="1100" dirty="0"/>
          </a:p>
          <a:p>
            <a:pPr lvl="1"/>
            <a:endParaRPr lang="en-US" sz="1100" dirty="0"/>
          </a:p>
          <a:p>
            <a:r>
              <a:rPr lang="en-US" dirty="0"/>
              <a:t>After all, inflation also didn’t </a:t>
            </a:r>
            <a:r>
              <a:rPr lang="en-US" i="1" dirty="0"/>
              <a:t>fall</a:t>
            </a:r>
            <a:r>
              <a:rPr lang="en-US" dirty="0"/>
              <a:t> very much 2010-14,</a:t>
            </a:r>
          </a:p>
          <a:p>
            <a:pPr lvl="1"/>
            <a:r>
              <a:rPr lang="en-US" dirty="0"/>
              <a:t>even though output was still below potential,</a:t>
            </a:r>
          </a:p>
          <a:p>
            <a:pPr lvl="2"/>
            <a:r>
              <a:rPr lang="en-US" dirty="0"/>
              <a:t>&amp; unemployment was declining only slowly from its 10 % peak.</a:t>
            </a:r>
            <a:br>
              <a:rPr lang="en-US" sz="1200" dirty="0"/>
            </a:br>
            <a:endParaRPr lang="en-US" sz="1200" dirty="0"/>
          </a:p>
          <a:p>
            <a:r>
              <a:rPr lang="en-US" dirty="0"/>
              <a:t>Hence my conclusion that, though 2022 GDP will rise above potential, it is less likely that inflation will rise above what the Fed wants.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214F1-1E9C-42EE-BC3F-643E50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4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CD57B-8A75-4ECB-BF4B-021C8A289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600" i="1" dirty="0"/>
              <a:t>Other</a:t>
            </a:r>
            <a:r>
              <a:rPr lang="en-US" sz="3600" dirty="0"/>
              <a:t> possible downsides to so big an expansion,</a:t>
            </a:r>
            <a:br>
              <a:rPr lang="en-US" sz="3600" dirty="0"/>
            </a:br>
            <a:r>
              <a:rPr lang="en-US" sz="3600" dirty="0"/>
              <a:t>aside from inflation.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7441C-12CB-4B94-A56B-B955E6325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399"/>
            <a:ext cx="8229600" cy="50450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Net national debt/GDP &gt; 100%,</a:t>
            </a:r>
          </a:p>
          <a:p>
            <a:pPr lvl="1"/>
            <a:r>
              <a:rPr lang="en-US" dirty="0"/>
              <a:t>highest since 1945.</a:t>
            </a:r>
          </a:p>
          <a:p>
            <a:pPr lvl="1"/>
            <a:r>
              <a:rPr lang="en-US" dirty="0"/>
              <a:t>Unsustainable path, if interest rates rise. </a:t>
            </a:r>
          </a:p>
          <a:p>
            <a:pPr lvl="1"/>
            <a:r>
              <a:rPr lang="en-US" dirty="0"/>
              <a:t>But less of an issue for US than other countries</a:t>
            </a:r>
          </a:p>
          <a:p>
            <a:pPr lvl="2"/>
            <a:r>
              <a:rPr lang="en-US" dirty="0"/>
              <a:t>especially EMDEs.</a:t>
            </a:r>
            <a:br>
              <a:rPr lang="en-US" sz="500" dirty="0"/>
            </a:br>
            <a:endParaRPr lang="en-US" sz="500" dirty="0"/>
          </a:p>
          <a:p>
            <a:r>
              <a:rPr lang="en-US" dirty="0"/>
              <a:t>If the Fed succeeds in keeping interest rates low, </a:t>
            </a:r>
            <a:br>
              <a:rPr lang="en-US" dirty="0"/>
            </a:br>
            <a:r>
              <a:rPr lang="en-US" dirty="0"/>
              <a:t>it may prolong asset market bubbles.</a:t>
            </a:r>
            <a:endParaRPr lang="en-US" sz="900" dirty="0"/>
          </a:p>
          <a:p>
            <a:endParaRPr lang="en-US" sz="900" dirty="0"/>
          </a:p>
          <a:p>
            <a:r>
              <a:rPr lang="en-US" dirty="0"/>
              <a:t>The trade deficit will rise,</a:t>
            </a:r>
          </a:p>
          <a:p>
            <a:pPr lvl="1"/>
            <a:r>
              <a:rPr lang="en-US" dirty="0"/>
              <a:t>which could exacerbate protectionism.</a:t>
            </a:r>
            <a:r>
              <a:rPr lang="en-US" sz="900" dirty="0"/>
              <a:t>. .</a:t>
            </a:r>
            <a:br>
              <a:rPr lang="en-US" sz="900" dirty="0"/>
            </a:br>
            <a:endParaRPr lang="en-US" sz="900" dirty="0"/>
          </a:p>
          <a:p>
            <a:r>
              <a:rPr lang="en-US" dirty="0"/>
              <a:t>Much depends on </a:t>
            </a:r>
            <a:r>
              <a:rPr lang="en-US" i="1" dirty="0"/>
              <a:t>how</a:t>
            </a:r>
            <a:r>
              <a:rPr lang="en-US" dirty="0"/>
              <a:t> the money is spent.</a:t>
            </a:r>
          </a:p>
          <a:p>
            <a:pPr lvl="1"/>
            <a:r>
              <a:rPr lang="en-US" sz="2000" dirty="0"/>
              <a:t>Mostly, it looks to be well-spent,</a:t>
            </a:r>
          </a:p>
          <a:p>
            <a:pPr lvl="1"/>
            <a:r>
              <a:rPr lang="en-US" sz="2000"/>
              <a:t>even </a:t>
            </a:r>
            <a:r>
              <a:rPr lang="en-US" sz="2000" dirty="0"/>
              <a:t>though not all the “infrastructure” spending is really infrastructure.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D1CF7-A6DC-4EB8-9292-B3C5451A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74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70E96E6-0830-467D-90C3-70354DF6AB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1189038"/>
            <a:ext cx="9220199" cy="536416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574E99-DA7B-425B-8BDE-BE1D742F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E4081D4-8C96-40D5-9B35-FF2ED4CEFB1E}"/>
              </a:ext>
            </a:extLst>
          </p:cNvPr>
          <p:cNvSpPr txBox="1">
            <a:spLocks/>
          </p:cNvSpPr>
          <p:nvPr/>
        </p:nvSpPr>
        <p:spPr>
          <a:xfrm>
            <a:off x="457200" y="55418"/>
            <a:ext cx="8229600" cy="1163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US debt/GDP was set to exceed 100% in 2021,</a:t>
            </a:r>
            <a:br>
              <a:rPr lang="en-US" sz="3200" dirty="0"/>
            </a:br>
            <a:r>
              <a:rPr lang="en-US" sz="2800" dirty="0"/>
              <a:t>even before the Biden stimulus.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FAEF41-62D6-48D0-B83D-805F2B99FFD7}"/>
              </a:ext>
            </a:extLst>
          </p:cNvPr>
          <p:cNvSpPr txBox="1"/>
          <p:nvPr/>
        </p:nvSpPr>
        <p:spPr>
          <a:xfrm>
            <a:off x="3962400" y="6470075"/>
            <a:ext cx="15222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CBO, Sept. 2020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5B74EF-6719-4545-A4A5-7B74FECE61C4}"/>
              </a:ext>
            </a:extLst>
          </p:cNvPr>
          <p:cNvCxnSpPr>
            <a:cxnSpLocks/>
          </p:cNvCxnSpPr>
          <p:nvPr/>
        </p:nvCxnSpPr>
        <p:spPr>
          <a:xfrm flipV="1">
            <a:off x="4953000" y="4078189"/>
            <a:ext cx="2209800" cy="146462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DA5D25D-3B30-42E0-8ED5-7A6F753CB908}"/>
              </a:ext>
            </a:extLst>
          </p:cNvPr>
          <p:cNvCxnSpPr/>
          <p:nvPr/>
        </p:nvCxnSpPr>
        <p:spPr>
          <a:xfrm>
            <a:off x="747156" y="4078189"/>
            <a:ext cx="8001000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63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9061</TotalTime>
  <Words>827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Will fiscal stimulus overheat the US economy?  Jeffrey Frankel Harpel Professor of Capital Formation &amp; Growth Harvard University</vt:lpstr>
      <vt:lpstr>Will the US economy overheat? </vt:lpstr>
      <vt:lpstr>The basic multiplier logic is simple</vt:lpstr>
      <vt:lpstr>CBO-estimated output gap</vt:lpstr>
      <vt:lpstr>PowerPoint Presentation</vt:lpstr>
      <vt:lpstr>Planned 2021 stimulus in US &gt;&gt; in Eurozone or Japan.</vt:lpstr>
      <vt:lpstr>Major counterargument:  We may be underestimating potential GDP.</vt:lpstr>
      <vt:lpstr>Other possible downsides to so big an expansion, aside from inflation.</vt:lpstr>
      <vt:lpstr>PowerPoint Presentation</vt:lpstr>
      <vt:lpstr>The “mistake of 2009”</vt:lpstr>
      <vt:lpstr>Will fiscal stimulus overheat the US economy?   Jeffrey Frankel Harvard University</vt:lpstr>
      <vt:lpstr>PowerPoint Presentation</vt:lpstr>
      <vt:lpstr>PowerPoint Presentation</vt:lpstr>
      <vt:lpstr>PowerPoint Presentation</vt:lpstr>
      <vt:lpstr>PowerPoint Presentation</vt:lpstr>
      <vt:lpstr>Effect on other countries, 2021 Q2 – 2022 Q1</vt:lpstr>
    </vt:vector>
  </TitlesOfParts>
  <Company>KSG Harvard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Dorchak</dc:creator>
  <cp:lastModifiedBy>Frankel, Jeffrey A.</cp:lastModifiedBy>
  <cp:revision>394</cp:revision>
  <dcterms:created xsi:type="dcterms:W3CDTF">2006-04-14T16:38:28Z</dcterms:created>
  <dcterms:modified xsi:type="dcterms:W3CDTF">2021-04-22T18:09:29Z</dcterms:modified>
</cp:coreProperties>
</file>