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Lst>
  <p:notesMasterIdLst>
    <p:notesMasterId r:id="rId64"/>
  </p:notesMasterIdLst>
  <p:handoutMasterIdLst>
    <p:handoutMasterId r:id="rId65"/>
  </p:handoutMasterIdLst>
  <p:sldIdLst>
    <p:sldId id="257" r:id="rId2"/>
    <p:sldId id="803" r:id="rId3"/>
    <p:sldId id="743" r:id="rId4"/>
    <p:sldId id="801" r:id="rId5"/>
    <p:sldId id="744" r:id="rId6"/>
    <p:sldId id="745" r:id="rId7"/>
    <p:sldId id="805" r:id="rId8"/>
    <p:sldId id="806" r:id="rId9"/>
    <p:sldId id="626" r:id="rId10"/>
    <p:sldId id="660" r:id="rId11"/>
    <p:sldId id="842" r:id="rId12"/>
    <p:sldId id="843" r:id="rId13"/>
    <p:sldId id="844" r:id="rId14"/>
    <p:sldId id="845" r:id="rId15"/>
    <p:sldId id="846" r:id="rId16"/>
    <p:sldId id="847" r:id="rId17"/>
    <p:sldId id="848" r:id="rId18"/>
    <p:sldId id="849" r:id="rId19"/>
    <p:sldId id="638" r:id="rId20"/>
    <p:sldId id="725" r:id="rId21"/>
    <p:sldId id="637" r:id="rId22"/>
    <p:sldId id="732" r:id="rId23"/>
    <p:sldId id="697" r:id="rId24"/>
    <p:sldId id="794" r:id="rId25"/>
    <p:sldId id="782" r:id="rId26"/>
    <p:sldId id="780" r:id="rId27"/>
    <p:sldId id="786" r:id="rId28"/>
    <p:sldId id="771" r:id="rId29"/>
    <p:sldId id="778" r:id="rId30"/>
    <p:sldId id="777" r:id="rId31"/>
    <p:sldId id="772" r:id="rId32"/>
    <p:sldId id="764" r:id="rId33"/>
    <p:sldId id="687" r:id="rId34"/>
    <p:sldId id="759" r:id="rId35"/>
    <p:sldId id="800" r:id="rId36"/>
    <p:sldId id="827" r:id="rId37"/>
    <p:sldId id="824" r:id="rId38"/>
    <p:sldId id="825" r:id="rId39"/>
    <p:sldId id="826" r:id="rId40"/>
    <p:sldId id="833" r:id="rId41"/>
    <p:sldId id="834" r:id="rId42"/>
    <p:sldId id="835" r:id="rId43"/>
    <p:sldId id="836" r:id="rId44"/>
    <p:sldId id="837" r:id="rId45"/>
    <p:sldId id="838" r:id="rId46"/>
    <p:sldId id="840" r:id="rId47"/>
    <p:sldId id="808" r:id="rId48"/>
    <p:sldId id="841" r:id="rId49"/>
    <p:sldId id="784" r:id="rId50"/>
    <p:sldId id="785" r:id="rId51"/>
    <p:sldId id="828" r:id="rId52"/>
    <p:sldId id="831" r:id="rId53"/>
    <p:sldId id="832" r:id="rId54"/>
    <p:sldId id="737" r:id="rId55"/>
    <p:sldId id="738" r:id="rId56"/>
    <p:sldId id="829" r:id="rId57"/>
    <p:sldId id="830" r:id="rId58"/>
    <p:sldId id="739" r:id="rId59"/>
    <p:sldId id="793" r:id="rId60"/>
    <p:sldId id="795" r:id="rId61"/>
    <p:sldId id="797" r:id="rId62"/>
    <p:sldId id="798" r:id="rId6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Tahoma" pitchFamily="34" charset="0"/>
        <a:ea typeface="+mn-ea"/>
        <a:cs typeface="Arial" pitchFamily="34" charset="0"/>
      </a:defRPr>
    </a:lvl1pPr>
    <a:lvl2pPr marL="457200" algn="l" rtl="0" fontAlgn="base">
      <a:spcBef>
        <a:spcPct val="0"/>
      </a:spcBef>
      <a:spcAft>
        <a:spcPct val="0"/>
      </a:spcAft>
      <a:defRPr kern="1200">
        <a:solidFill>
          <a:schemeClr val="tx1"/>
        </a:solidFill>
        <a:latin typeface="Tahoma" pitchFamily="34" charset="0"/>
        <a:ea typeface="+mn-ea"/>
        <a:cs typeface="Arial" pitchFamily="34" charset="0"/>
      </a:defRPr>
    </a:lvl2pPr>
    <a:lvl3pPr marL="914400" algn="l" rtl="0" fontAlgn="base">
      <a:spcBef>
        <a:spcPct val="0"/>
      </a:spcBef>
      <a:spcAft>
        <a:spcPct val="0"/>
      </a:spcAft>
      <a:defRPr kern="1200">
        <a:solidFill>
          <a:schemeClr val="tx1"/>
        </a:solidFill>
        <a:latin typeface="Tahoma" pitchFamily="34" charset="0"/>
        <a:ea typeface="+mn-ea"/>
        <a:cs typeface="Arial" pitchFamily="34" charset="0"/>
      </a:defRPr>
    </a:lvl3pPr>
    <a:lvl4pPr marL="1371600" algn="l" rtl="0" fontAlgn="base">
      <a:spcBef>
        <a:spcPct val="0"/>
      </a:spcBef>
      <a:spcAft>
        <a:spcPct val="0"/>
      </a:spcAft>
      <a:defRPr kern="1200">
        <a:solidFill>
          <a:schemeClr val="tx1"/>
        </a:solidFill>
        <a:latin typeface="Tahoma" pitchFamily="34" charset="0"/>
        <a:ea typeface="+mn-ea"/>
        <a:cs typeface="Arial" pitchFamily="34" charset="0"/>
      </a:defRPr>
    </a:lvl4pPr>
    <a:lvl5pPr marL="1828800" algn="l" rtl="0" fontAlgn="base">
      <a:spcBef>
        <a:spcPct val="0"/>
      </a:spcBef>
      <a:spcAft>
        <a:spcPct val="0"/>
      </a:spcAft>
      <a:defRPr kern="1200">
        <a:solidFill>
          <a:schemeClr val="tx1"/>
        </a:solidFill>
        <a:latin typeface="Tahoma" pitchFamily="34" charset="0"/>
        <a:ea typeface="+mn-ea"/>
        <a:cs typeface="Arial" pitchFamily="34" charset="0"/>
      </a:defRPr>
    </a:lvl5pPr>
    <a:lvl6pPr marL="2286000" algn="l" defTabSz="914400" rtl="0" eaLnBrk="1" latinLnBrk="0" hangingPunct="1">
      <a:defRPr kern="1200">
        <a:solidFill>
          <a:schemeClr val="tx1"/>
        </a:solidFill>
        <a:latin typeface="Tahoma" pitchFamily="34" charset="0"/>
        <a:ea typeface="+mn-ea"/>
        <a:cs typeface="Arial" pitchFamily="34" charset="0"/>
      </a:defRPr>
    </a:lvl6pPr>
    <a:lvl7pPr marL="2743200" algn="l" defTabSz="914400" rtl="0" eaLnBrk="1" latinLnBrk="0" hangingPunct="1">
      <a:defRPr kern="1200">
        <a:solidFill>
          <a:schemeClr val="tx1"/>
        </a:solidFill>
        <a:latin typeface="Tahoma" pitchFamily="34" charset="0"/>
        <a:ea typeface="+mn-ea"/>
        <a:cs typeface="Arial" pitchFamily="34" charset="0"/>
      </a:defRPr>
    </a:lvl7pPr>
    <a:lvl8pPr marL="3200400" algn="l" defTabSz="914400" rtl="0" eaLnBrk="1" latinLnBrk="0" hangingPunct="1">
      <a:defRPr kern="1200">
        <a:solidFill>
          <a:schemeClr val="tx1"/>
        </a:solidFill>
        <a:latin typeface="Tahoma" pitchFamily="34" charset="0"/>
        <a:ea typeface="+mn-ea"/>
        <a:cs typeface="Arial" pitchFamily="34" charset="0"/>
      </a:defRPr>
    </a:lvl8pPr>
    <a:lvl9pPr marL="3657600" algn="l" defTabSz="914400" rtl="0" eaLnBrk="1" latinLnBrk="0" hangingPunct="1">
      <a:defRPr kern="1200">
        <a:solidFill>
          <a:schemeClr val="tx1"/>
        </a:solidFill>
        <a:latin typeface="Tahoma"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674"/>
    <a:srgbClr val="008000"/>
    <a:srgbClr val="D47D0A"/>
    <a:srgbClr val="DEA900"/>
    <a:srgbClr val="78250E"/>
    <a:srgbClr val="6A200C"/>
    <a:srgbClr val="000000"/>
    <a:srgbClr val="7A3D93"/>
    <a:srgbClr val="006386"/>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9602" autoAdjust="0"/>
    <p:restoredTop sz="89343" autoAdjust="0"/>
  </p:normalViewPr>
  <p:slideViewPr>
    <p:cSldViewPr>
      <p:cViewPr varScale="1">
        <p:scale>
          <a:sx n="86" d="100"/>
          <a:sy n="86" d="100"/>
        </p:scale>
        <p:origin x="-96" y="-33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R&#233;mi\Desktop\Debt%20to%20GDP%20and%20C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fr-FR" sz="1400" b="0"/>
              <a:t>Public Debt (% GDP)</a:t>
            </a:r>
          </a:p>
        </c:rich>
      </c:tx>
      <c:layout>
        <c:manualLayout>
          <c:xMode val="edge"/>
          <c:yMode val="edge"/>
          <c:x val="0.33260411198600215"/>
          <c:y val="4.1666666666666671E-2"/>
        </c:manualLayout>
      </c:layout>
      <c:overlay val="1"/>
    </c:title>
    <c:autoTitleDeleted val="0"/>
    <c:plotArea>
      <c:layout>
        <c:manualLayout>
          <c:layoutTarget val="inner"/>
          <c:xMode val="edge"/>
          <c:yMode val="edge"/>
          <c:x val="8.6071741032370933E-2"/>
          <c:y val="5.1400554097404488E-2"/>
          <c:w val="0.71492913385826773"/>
          <c:h val="0.75500255176436259"/>
        </c:manualLayout>
      </c:layout>
      <c:lineChart>
        <c:grouping val="standard"/>
        <c:varyColors val="0"/>
        <c:ser>
          <c:idx val="0"/>
          <c:order val="0"/>
          <c:tx>
            <c:strRef>
              <c:f>'debt to GDP'!$A$2</c:f>
              <c:strCache>
                <c:ptCount val="1"/>
                <c:pt idx="0">
                  <c:v>France</c:v>
                </c:pt>
              </c:strCache>
            </c:strRef>
          </c:tx>
          <c:marker>
            <c:symbol val="none"/>
          </c:marker>
          <c:cat>
            <c:numRef>
              <c:f>'debt to GDP'!$B$1:$AA$1</c:f>
              <c:numCache>
                <c:formatCode>General</c:formatCode>
                <c:ptCount val="2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numCache>
            </c:numRef>
          </c:cat>
          <c:val>
            <c:numRef>
              <c:f>'debt to GDP'!$B$2:$AA$2</c:f>
              <c:numCache>
                <c:formatCode>General</c:formatCode>
                <c:ptCount val="26"/>
                <c:pt idx="0">
                  <c:v>34.346000000000004</c:v>
                </c:pt>
                <c:pt idx="1">
                  <c:v>35.101000000000006</c:v>
                </c:pt>
                <c:pt idx="2">
                  <c:v>38.713000000000001</c:v>
                </c:pt>
                <c:pt idx="3">
                  <c:v>44.879999999999995</c:v>
                </c:pt>
                <c:pt idx="4">
                  <c:v>48.047000000000004</c:v>
                </c:pt>
                <c:pt idx="5">
                  <c:v>54.238000000000007</c:v>
                </c:pt>
                <c:pt idx="6">
                  <c:v>58.009</c:v>
                </c:pt>
                <c:pt idx="7">
                  <c:v>59.335000000000001</c:v>
                </c:pt>
                <c:pt idx="8">
                  <c:v>59.383999999999993</c:v>
                </c:pt>
                <c:pt idx="9">
                  <c:v>58.516000000000005</c:v>
                </c:pt>
                <c:pt idx="10">
                  <c:v>56.992000000000004</c:v>
                </c:pt>
                <c:pt idx="11">
                  <c:v>56.525000000000006</c:v>
                </c:pt>
                <c:pt idx="12">
                  <c:v>58.435000000000002</c:v>
                </c:pt>
                <c:pt idx="13">
                  <c:v>62.622000000000007</c:v>
                </c:pt>
                <c:pt idx="14">
                  <c:v>64.275999999999982</c:v>
                </c:pt>
                <c:pt idx="15">
                  <c:v>65.85299999999998</c:v>
                </c:pt>
                <c:pt idx="16">
                  <c:v>63.197000000000003</c:v>
                </c:pt>
                <c:pt idx="17">
                  <c:v>63.243000000000002</c:v>
                </c:pt>
                <c:pt idx="18">
                  <c:v>67.019000000000005</c:v>
                </c:pt>
                <c:pt idx="19">
                  <c:v>77.983000000000004</c:v>
                </c:pt>
                <c:pt idx="20">
                  <c:v>80.825999999999979</c:v>
                </c:pt>
                <c:pt idx="21">
                  <c:v>84.423000000000002</c:v>
                </c:pt>
                <c:pt idx="22">
                  <c:v>88.73</c:v>
                </c:pt>
                <c:pt idx="23">
                  <c:v>91.769000000000005</c:v>
                </c:pt>
                <c:pt idx="24">
                  <c:v>95.203000000000003</c:v>
                </c:pt>
                <c:pt idx="25">
                  <c:v>97.669999999999987</c:v>
                </c:pt>
              </c:numCache>
            </c:numRef>
          </c:val>
          <c:smooth val="0"/>
        </c:ser>
        <c:ser>
          <c:idx val="1"/>
          <c:order val="1"/>
          <c:tx>
            <c:strRef>
              <c:f>'debt to GDP'!$A$3</c:f>
              <c:strCache>
                <c:ptCount val="1"/>
                <c:pt idx="0">
                  <c:v>Germany</c:v>
                </c:pt>
              </c:strCache>
            </c:strRef>
          </c:tx>
          <c:marker>
            <c:symbol val="none"/>
          </c:marker>
          <c:cat>
            <c:numRef>
              <c:f>'debt to GDP'!$B$1:$AA$1</c:f>
              <c:numCache>
                <c:formatCode>General</c:formatCode>
                <c:ptCount val="2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numCache>
            </c:numRef>
          </c:cat>
          <c:val>
            <c:numRef>
              <c:f>'debt to GDP'!$B$3:$AA$3</c:f>
              <c:numCache>
                <c:formatCode>General</c:formatCode>
                <c:ptCount val="26"/>
                <c:pt idx="1">
                  <c:v>39.537000000000006</c:v>
                </c:pt>
                <c:pt idx="2">
                  <c:v>42.019000000000005</c:v>
                </c:pt>
                <c:pt idx="3">
                  <c:v>45.767000000000003</c:v>
                </c:pt>
                <c:pt idx="4">
                  <c:v>47.968000000000011</c:v>
                </c:pt>
                <c:pt idx="5">
                  <c:v>55.597000000000001</c:v>
                </c:pt>
                <c:pt idx="6">
                  <c:v>58.467000000000006</c:v>
                </c:pt>
                <c:pt idx="7">
                  <c:v>59.754000000000005</c:v>
                </c:pt>
                <c:pt idx="8">
                  <c:v>60.491</c:v>
                </c:pt>
                <c:pt idx="9">
                  <c:v>61.257000000000005</c:v>
                </c:pt>
                <c:pt idx="10">
                  <c:v>60.183</c:v>
                </c:pt>
                <c:pt idx="11">
                  <c:v>59.144000000000005</c:v>
                </c:pt>
                <c:pt idx="12">
                  <c:v>60.75</c:v>
                </c:pt>
                <c:pt idx="13">
                  <c:v>64.438000000000002</c:v>
                </c:pt>
                <c:pt idx="14">
                  <c:v>66.224999999999994</c:v>
                </c:pt>
                <c:pt idx="15">
                  <c:v>68.551999999999992</c:v>
                </c:pt>
                <c:pt idx="16">
                  <c:v>68.021000000000001</c:v>
                </c:pt>
                <c:pt idx="17">
                  <c:v>65.215000000000003</c:v>
                </c:pt>
                <c:pt idx="18">
                  <c:v>66.812000000000012</c:v>
                </c:pt>
                <c:pt idx="19">
                  <c:v>74.578999999999979</c:v>
                </c:pt>
                <c:pt idx="20">
                  <c:v>82.531999999999996</c:v>
                </c:pt>
                <c:pt idx="21">
                  <c:v>79.992999999999995</c:v>
                </c:pt>
                <c:pt idx="22">
                  <c:v>81.043999999999997</c:v>
                </c:pt>
                <c:pt idx="23">
                  <c:v>78.427000000000007</c:v>
                </c:pt>
                <c:pt idx="24">
                  <c:v>75.501000000000005</c:v>
                </c:pt>
                <c:pt idx="25">
                  <c:v>72.540000000000006</c:v>
                </c:pt>
              </c:numCache>
            </c:numRef>
          </c:val>
          <c:smooth val="0"/>
        </c:ser>
        <c:ser>
          <c:idx val="2"/>
          <c:order val="2"/>
          <c:tx>
            <c:strRef>
              <c:f>'debt to GDP'!$A$4</c:f>
              <c:strCache>
                <c:ptCount val="1"/>
                <c:pt idx="0">
                  <c:v>Greece</c:v>
                </c:pt>
              </c:strCache>
            </c:strRef>
          </c:tx>
          <c:marker>
            <c:symbol val="none"/>
          </c:marker>
          <c:cat>
            <c:numRef>
              <c:f>'debt to GDP'!$B$1:$AA$1</c:f>
              <c:numCache>
                <c:formatCode>General</c:formatCode>
                <c:ptCount val="2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numCache>
            </c:numRef>
          </c:cat>
          <c:val>
            <c:numRef>
              <c:f>'debt to GDP'!$B$4:$AA$4</c:f>
              <c:numCache>
                <c:formatCode>General</c:formatCode>
                <c:ptCount val="26"/>
                <c:pt idx="0">
                  <c:v>73.315000000000012</c:v>
                </c:pt>
                <c:pt idx="1">
                  <c:v>74.846999999999994</c:v>
                </c:pt>
                <c:pt idx="2">
                  <c:v>80.143000000000001</c:v>
                </c:pt>
                <c:pt idx="3">
                  <c:v>100.509</c:v>
                </c:pt>
                <c:pt idx="4">
                  <c:v>98.512</c:v>
                </c:pt>
                <c:pt idx="5">
                  <c:v>97.007999999999996</c:v>
                </c:pt>
                <c:pt idx="6">
                  <c:v>99.385999999999981</c:v>
                </c:pt>
                <c:pt idx="7">
                  <c:v>96.60199999999999</c:v>
                </c:pt>
                <c:pt idx="8">
                  <c:v>94.531999999999996</c:v>
                </c:pt>
                <c:pt idx="9">
                  <c:v>93.998000000000005</c:v>
                </c:pt>
                <c:pt idx="10">
                  <c:v>103.44100000000002</c:v>
                </c:pt>
                <c:pt idx="11">
                  <c:v>103.71599999999999</c:v>
                </c:pt>
                <c:pt idx="12">
                  <c:v>101.66</c:v>
                </c:pt>
                <c:pt idx="13">
                  <c:v>97.444000000000017</c:v>
                </c:pt>
                <c:pt idx="14">
                  <c:v>98.861999999999995</c:v>
                </c:pt>
                <c:pt idx="15">
                  <c:v>101.22799999999999</c:v>
                </c:pt>
                <c:pt idx="16">
                  <c:v>107.46899999999999</c:v>
                </c:pt>
                <c:pt idx="17">
                  <c:v>107.232</c:v>
                </c:pt>
                <c:pt idx="18">
                  <c:v>112.902</c:v>
                </c:pt>
                <c:pt idx="19">
                  <c:v>129.68800000000002</c:v>
                </c:pt>
                <c:pt idx="20">
                  <c:v>148.32900000000001</c:v>
                </c:pt>
                <c:pt idx="21">
                  <c:v>170.32000000000002</c:v>
                </c:pt>
                <c:pt idx="22">
                  <c:v>157.18800000000002</c:v>
                </c:pt>
                <c:pt idx="23">
                  <c:v>175.08</c:v>
                </c:pt>
                <c:pt idx="24">
                  <c:v>174.24699999999999</c:v>
                </c:pt>
                <c:pt idx="25">
                  <c:v>170.98200000000003</c:v>
                </c:pt>
              </c:numCache>
            </c:numRef>
          </c:val>
          <c:smooth val="0"/>
        </c:ser>
        <c:ser>
          <c:idx val="3"/>
          <c:order val="3"/>
          <c:tx>
            <c:strRef>
              <c:f>'debt to GDP'!$A$5</c:f>
              <c:strCache>
                <c:ptCount val="1"/>
                <c:pt idx="0">
                  <c:v>Ireland</c:v>
                </c:pt>
              </c:strCache>
            </c:strRef>
          </c:tx>
          <c:marker>
            <c:symbol val="none"/>
          </c:marker>
          <c:cat>
            <c:numRef>
              <c:f>'debt to GDP'!$B$1:$AA$1</c:f>
              <c:numCache>
                <c:formatCode>General</c:formatCode>
                <c:ptCount val="2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numCache>
            </c:numRef>
          </c:cat>
          <c:val>
            <c:numRef>
              <c:f>'debt to GDP'!$B$5:$AA$5</c:f>
              <c:numCache>
                <c:formatCode>General</c:formatCode>
                <c:ptCount val="26"/>
                <c:pt idx="0">
                  <c:v>92.897000000000006</c:v>
                </c:pt>
                <c:pt idx="1">
                  <c:v>94.006</c:v>
                </c:pt>
                <c:pt idx="2">
                  <c:v>90.801999999999992</c:v>
                </c:pt>
                <c:pt idx="3">
                  <c:v>93.611000000000004</c:v>
                </c:pt>
                <c:pt idx="4">
                  <c:v>88.248000000000005</c:v>
                </c:pt>
                <c:pt idx="5">
                  <c:v>78.715999999999994</c:v>
                </c:pt>
                <c:pt idx="6">
                  <c:v>70.021999999999991</c:v>
                </c:pt>
                <c:pt idx="7">
                  <c:v>61.728000000000009</c:v>
                </c:pt>
                <c:pt idx="8">
                  <c:v>53.139000000000003</c:v>
                </c:pt>
                <c:pt idx="9">
                  <c:v>46.721000000000011</c:v>
                </c:pt>
                <c:pt idx="10">
                  <c:v>36.266000000000012</c:v>
                </c:pt>
                <c:pt idx="11">
                  <c:v>33.437000000000005</c:v>
                </c:pt>
                <c:pt idx="12">
                  <c:v>30.73</c:v>
                </c:pt>
                <c:pt idx="13">
                  <c:v>30.071999999999999</c:v>
                </c:pt>
                <c:pt idx="14">
                  <c:v>28.337000000000003</c:v>
                </c:pt>
                <c:pt idx="15">
                  <c:v>26.206</c:v>
                </c:pt>
                <c:pt idx="16">
                  <c:v>23.776</c:v>
                </c:pt>
                <c:pt idx="17">
                  <c:v>23.964999999999996</c:v>
                </c:pt>
                <c:pt idx="18">
                  <c:v>42.598000000000006</c:v>
                </c:pt>
                <c:pt idx="19">
                  <c:v>62.184000000000005</c:v>
                </c:pt>
                <c:pt idx="20">
                  <c:v>87.409000000000006</c:v>
                </c:pt>
                <c:pt idx="21">
                  <c:v>98.936000000000007</c:v>
                </c:pt>
                <c:pt idx="22">
                  <c:v>111.41100000000002</c:v>
                </c:pt>
                <c:pt idx="23">
                  <c:v>116.093</c:v>
                </c:pt>
                <c:pt idx="24">
                  <c:v>112.44000000000001</c:v>
                </c:pt>
                <c:pt idx="25">
                  <c:v>111.67599999999999</c:v>
                </c:pt>
              </c:numCache>
            </c:numRef>
          </c:val>
          <c:smooth val="0"/>
        </c:ser>
        <c:ser>
          <c:idx val="4"/>
          <c:order val="4"/>
          <c:tx>
            <c:strRef>
              <c:f>'debt to GDP'!$A$6</c:f>
              <c:strCache>
                <c:ptCount val="1"/>
                <c:pt idx="0">
                  <c:v>Italy</c:v>
                </c:pt>
              </c:strCache>
            </c:strRef>
          </c:tx>
          <c:marker>
            <c:symbol val="none"/>
          </c:marker>
          <c:cat>
            <c:numRef>
              <c:f>'debt to GDP'!$B$1:$AA$1</c:f>
              <c:numCache>
                <c:formatCode>General</c:formatCode>
                <c:ptCount val="2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numCache>
            </c:numRef>
          </c:cat>
          <c:val>
            <c:numRef>
              <c:f>'debt to GDP'!$B$6:$AA$6</c:f>
              <c:numCache>
                <c:formatCode>General</c:formatCode>
                <c:ptCount val="26"/>
                <c:pt idx="0">
                  <c:v>94.260999999999996</c:v>
                </c:pt>
                <c:pt idx="1">
                  <c:v>97.595000000000013</c:v>
                </c:pt>
                <c:pt idx="2">
                  <c:v>104.693</c:v>
                </c:pt>
                <c:pt idx="3">
                  <c:v>115.01700000000001</c:v>
                </c:pt>
                <c:pt idx="4">
                  <c:v>121.24900000000001</c:v>
                </c:pt>
                <c:pt idx="5">
                  <c:v>120.935</c:v>
                </c:pt>
                <c:pt idx="6">
                  <c:v>120.25</c:v>
                </c:pt>
                <c:pt idx="7">
                  <c:v>117.43600000000002</c:v>
                </c:pt>
                <c:pt idx="8">
                  <c:v>114.32799999999999</c:v>
                </c:pt>
                <c:pt idx="9">
                  <c:v>113.10499999999999</c:v>
                </c:pt>
                <c:pt idx="10">
                  <c:v>108.581</c:v>
                </c:pt>
                <c:pt idx="11">
                  <c:v>108.321</c:v>
                </c:pt>
                <c:pt idx="12">
                  <c:v>105.35499999999999</c:v>
                </c:pt>
                <c:pt idx="13">
                  <c:v>104.13800000000001</c:v>
                </c:pt>
                <c:pt idx="14">
                  <c:v>103.712</c:v>
                </c:pt>
                <c:pt idx="15">
                  <c:v>105.721</c:v>
                </c:pt>
                <c:pt idx="16">
                  <c:v>106.346</c:v>
                </c:pt>
                <c:pt idx="17">
                  <c:v>103.277</c:v>
                </c:pt>
                <c:pt idx="18">
                  <c:v>106.08499999999999</c:v>
                </c:pt>
                <c:pt idx="19">
                  <c:v>116.42</c:v>
                </c:pt>
                <c:pt idx="20">
                  <c:v>119.288</c:v>
                </c:pt>
                <c:pt idx="21">
                  <c:v>120.691</c:v>
                </c:pt>
                <c:pt idx="22">
                  <c:v>126.96899999999999</c:v>
                </c:pt>
                <c:pt idx="23">
                  <c:v>132.53</c:v>
                </c:pt>
                <c:pt idx="24">
                  <c:v>136.71799999999999</c:v>
                </c:pt>
                <c:pt idx="25">
                  <c:v>136.42700000000002</c:v>
                </c:pt>
              </c:numCache>
            </c:numRef>
          </c:val>
          <c:smooth val="0"/>
        </c:ser>
        <c:ser>
          <c:idx val="5"/>
          <c:order val="5"/>
          <c:tx>
            <c:strRef>
              <c:f>'debt to GDP'!$A$7</c:f>
              <c:strCache>
                <c:ptCount val="1"/>
                <c:pt idx="0">
                  <c:v>Portugal</c:v>
                </c:pt>
              </c:strCache>
            </c:strRef>
          </c:tx>
          <c:marker>
            <c:symbol val="none"/>
          </c:marker>
          <c:cat>
            <c:numRef>
              <c:f>'debt to GDP'!$B$1:$AA$1</c:f>
              <c:numCache>
                <c:formatCode>General</c:formatCode>
                <c:ptCount val="2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numCache>
            </c:numRef>
          </c:cat>
          <c:val>
            <c:numRef>
              <c:f>'debt to GDP'!$B$7:$AA$7</c:f>
              <c:numCache>
                <c:formatCode>General</c:formatCode>
                <c:ptCount val="26"/>
                <c:pt idx="0">
                  <c:v>57.195000000000007</c:v>
                </c:pt>
                <c:pt idx="1">
                  <c:v>60.712000000000003</c:v>
                </c:pt>
                <c:pt idx="2">
                  <c:v>55.184000000000005</c:v>
                </c:pt>
                <c:pt idx="3">
                  <c:v>54.363</c:v>
                </c:pt>
                <c:pt idx="4">
                  <c:v>57.393000000000001</c:v>
                </c:pt>
                <c:pt idx="5">
                  <c:v>59.097000000000001</c:v>
                </c:pt>
                <c:pt idx="6">
                  <c:v>58.208000000000006</c:v>
                </c:pt>
                <c:pt idx="7">
                  <c:v>54.340999999999994</c:v>
                </c:pt>
                <c:pt idx="8">
                  <c:v>50.272000000000006</c:v>
                </c:pt>
                <c:pt idx="9">
                  <c:v>49.432000000000002</c:v>
                </c:pt>
                <c:pt idx="10">
                  <c:v>48.358999999999995</c:v>
                </c:pt>
                <c:pt idx="11">
                  <c:v>51.068000000000005</c:v>
                </c:pt>
                <c:pt idx="12">
                  <c:v>53.68</c:v>
                </c:pt>
                <c:pt idx="13">
                  <c:v>55.7</c:v>
                </c:pt>
                <c:pt idx="14">
                  <c:v>57.458999999999996</c:v>
                </c:pt>
                <c:pt idx="15">
                  <c:v>62.533000000000001</c:v>
                </c:pt>
                <c:pt idx="16">
                  <c:v>63.685000000000002</c:v>
                </c:pt>
                <c:pt idx="17">
                  <c:v>68.384</c:v>
                </c:pt>
                <c:pt idx="18">
                  <c:v>71.694000000000003</c:v>
                </c:pt>
                <c:pt idx="19">
                  <c:v>83.697999999999993</c:v>
                </c:pt>
                <c:pt idx="20">
                  <c:v>93.992000000000004</c:v>
                </c:pt>
                <c:pt idx="21">
                  <c:v>108.248</c:v>
                </c:pt>
                <c:pt idx="22">
                  <c:v>124.077</c:v>
                </c:pt>
                <c:pt idx="23">
                  <c:v>128.934</c:v>
                </c:pt>
                <c:pt idx="24">
                  <c:v>131.25700000000001</c:v>
                </c:pt>
                <c:pt idx="25">
                  <c:v>128.72200000000001</c:v>
                </c:pt>
              </c:numCache>
            </c:numRef>
          </c:val>
          <c:smooth val="0"/>
        </c:ser>
        <c:ser>
          <c:idx val="6"/>
          <c:order val="6"/>
          <c:tx>
            <c:strRef>
              <c:f>'debt to GDP'!$A$8</c:f>
              <c:strCache>
                <c:ptCount val="1"/>
                <c:pt idx="0">
                  <c:v>Spain</c:v>
                </c:pt>
              </c:strCache>
            </c:strRef>
          </c:tx>
          <c:marker>
            <c:symbol val="none"/>
          </c:marker>
          <c:cat>
            <c:numRef>
              <c:f>'debt to GDP'!$B$1:$AA$1</c:f>
              <c:numCache>
                <c:formatCode>General</c:formatCode>
                <c:ptCount val="2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numCache>
            </c:numRef>
          </c:cat>
          <c:val>
            <c:numRef>
              <c:f>'debt to GDP'!$B$8:$AA$8</c:f>
              <c:numCache>
                <c:formatCode>General</c:formatCode>
                <c:ptCount val="26"/>
                <c:pt idx="0">
                  <c:v>42.477000000000004</c:v>
                </c:pt>
                <c:pt idx="1">
                  <c:v>43.052</c:v>
                </c:pt>
                <c:pt idx="2">
                  <c:v>45.385999999999996</c:v>
                </c:pt>
                <c:pt idx="3">
                  <c:v>56.116</c:v>
                </c:pt>
                <c:pt idx="4">
                  <c:v>58.638000000000005</c:v>
                </c:pt>
                <c:pt idx="5">
                  <c:v>63.335000000000001</c:v>
                </c:pt>
                <c:pt idx="6">
                  <c:v>67.485000000000014</c:v>
                </c:pt>
                <c:pt idx="7">
                  <c:v>66.158999999999992</c:v>
                </c:pt>
                <c:pt idx="8">
                  <c:v>64.164999999999992</c:v>
                </c:pt>
                <c:pt idx="9">
                  <c:v>62.416999999999994</c:v>
                </c:pt>
                <c:pt idx="10">
                  <c:v>59.379000000000005</c:v>
                </c:pt>
                <c:pt idx="11">
                  <c:v>55.592000000000006</c:v>
                </c:pt>
                <c:pt idx="12">
                  <c:v>52.579000000000001</c:v>
                </c:pt>
                <c:pt idx="13">
                  <c:v>48.786000000000001</c:v>
                </c:pt>
                <c:pt idx="14">
                  <c:v>46.255000000000003</c:v>
                </c:pt>
                <c:pt idx="15">
                  <c:v>43.165000000000006</c:v>
                </c:pt>
                <c:pt idx="16">
                  <c:v>39.679000000000002</c:v>
                </c:pt>
                <c:pt idx="17">
                  <c:v>36.300999999999995</c:v>
                </c:pt>
                <c:pt idx="18">
                  <c:v>40.172000000000004</c:v>
                </c:pt>
                <c:pt idx="19">
                  <c:v>53.977000000000004</c:v>
                </c:pt>
                <c:pt idx="20">
                  <c:v>61.656000000000006</c:v>
                </c:pt>
                <c:pt idx="21">
                  <c:v>70.468999999999994</c:v>
                </c:pt>
                <c:pt idx="22">
                  <c:v>85.949000000000012</c:v>
                </c:pt>
                <c:pt idx="23">
                  <c:v>93.905000000000001</c:v>
                </c:pt>
                <c:pt idx="24">
                  <c:v>98.638999999999982</c:v>
                </c:pt>
                <c:pt idx="25">
                  <c:v>101.101</c:v>
                </c:pt>
              </c:numCache>
            </c:numRef>
          </c:val>
          <c:smooth val="0"/>
        </c:ser>
        <c:dLbls>
          <c:showLegendKey val="0"/>
          <c:showVal val="0"/>
          <c:showCatName val="0"/>
          <c:showSerName val="0"/>
          <c:showPercent val="0"/>
          <c:showBubbleSize val="0"/>
        </c:dLbls>
        <c:marker val="1"/>
        <c:smooth val="0"/>
        <c:axId val="79800576"/>
        <c:axId val="79806464"/>
      </c:lineChart>
      <c:catAx>
        <c:axId val="79800576"/>
        <c:scaling>
          <c:orientation val="minMax"/>
        </c:scaling>
        <c:delete val="0"/>
        <c:axPos val="b"/>
        <c:numFmt formatCode="General" sourceLinked="1"/>
        <c:majorTickMark val="out"/>
        <c:minorTickMark val="none"/>
        <c:tickLblPos val="nextTo"/>
        <c:crossAx val="79806464"/>
        <c:crosses val="autoZero"/>
        <c:auto val="1"/>
        <c:lblAlgn val="ctr"/>
        <c:lblOffset val="100"/>
        <c:noMultiLvlLbl val="0"/>
      </c:catAx>
      <c:valAx>
        <c:axId val="79806464"/>
        <c:scaling>
          <c:orientation val="minMax"/>
        </c:scaling>
        <c:delete val="0"/>
        <c:axPos val="l"/>
        <c:majorGridlines/>
        <c:numFmt formatCode="General" sourceLinked="1"/>
        <c:majorTickMark val="out"/>
        <c:minorTickMark val="none"/>
        <c:tickLblPos val="nextTo"/>
        <c:crossAx val="79800576"/>
        <c:crosses val="autoZero"/>
        <c:crossBetween val="between"/>
      </c:valAx>
    </c:plotArea>
    <c:legend>
      <c:legendPos val="r"/>
      <c:layout>
        <c:manualLayout>
          <c:xMode val="edge"/>
          <c:yMode val="edge"/>
          <c:x val="0.7963055555555556"/>
          <c:y val="0.14217483231262756"/>
          <c:w val="0.18702777777777779"/>
          <c:h val="0.65083515602216435"/>
        </c:manualLayout>
      </c:layout>
      <c:overlay val="0"/>
    </c:legend>
    <c:plotVisOnly val="1"/>
    <c:dispBlanksAs val="gap"/>
    <c:showDLblsOverMax val="0"/>
  </c:chart>
  <c:externalData r:id="rId1">
    <c:autoUpdate val="0"/>
  </c:externalData>
  <c:userShapes r:id="rId2"/>
</c:chartSpace>
</file>

<file path=ppt/drawings/_rels/drawing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7.png"/><Relationship Id="rId1" Type="http://schemas.openxmlformats.org/officeDocument/2006/relationships/image" Target="../media/image33.png"/><Relationship Id="rId4" Type="http://schemas.openxmlformats.org/officeDocument/2006/relationships/image" Target="../media/image37.jpeg"/></Relationships>
</file>

<file path=ppt/drawings/drawing1.xml><?xml version="1.0" encoding="utf-8"?>
<c:userShapes xmlns:c="http://schemas.openxmlformats.org/drawingml/2006/chart">
  <cdr:relSizeAnchor xmlns:cdr="http://schemas.openxmlformats.org/drawingml/2006/chartDrawing">
    <cdr:from>
      <cdr:x>0.59292</cdr:x>
      <cdr:y>0.12857</cdr:y>
    </cdr:from>
    <cdr:to>
      <cdr:x>0.74336</cdr:x>
      <cdr:y>0.38571</cdr:y>
    </cdr:to>
    <cdr:cxnSp macro="">
      <cdr:nvCxnSpPr>
        <cdr:cNvPr id="2" name="Straight Arrow Connector 1"/>
        <cdr:cNvCxnSpPr/>
      </cdr:nvCxnSpPr>
      <cdr:spPr>
        <a:xfrm xmlns:a="http://schemas.openxmlformats.org/drawingml/2006/main" flipV="1">
          <a:off x="5105400" y="685801"/>
          <a:ext cx="1295400" cy="1371600"/>
        </a:xfrm>
        <a:prstGeom xmlns:a="http://schemas.openxmlformats.org/drawingml/2006/main" prst="straightConnector1">
          <a:avLst/>
        </a:prstGeom>
        <a:ln xmlns:a="http://schemas.openxmlformats.org/drawingml/2006/main" w="57150">
          <a:solidFill>
            <a:srgbClr val="0070C0"/>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0.56303</cdr:x>
      <cdr:y>0.35714</cdr:y>
    </cdr:from>
    <cdr:to>
      <cdr:x>0.7395</cdr:x>
      <cdr:y>0.71429</cdr:y>
    </cdr:to>
    <cdr:cxnSp macro="">
      <cdr:nvCxnSpPr>
        <cdr:cNvPr id="3" name="Straight Arrow Connector 2"/>
        <cdr:cNvCxnSpPr/>
      </cdr:nvCxnSpPr>
      <cdr:spPr>
        <a:xfrm xmlns:a="http://schemas.openxmlformats.org/drawingml/2006/main" flipV="1">
          <a:off x="5105400" y="1905001"/>
          <a:ext cx="1600200" cy="1905000"/>
        </a:xfrm>
        <a:prstGeom xmlns:a="http://schemas.openxmlformats.org/drawingml/2006/main" prst="straightConnector1">
          <a:avLst/>
        </a:prstGeom>
        <a:ln xmlns:a="http://schemas.openxmlformats.org/drawingml/2006/main" w="57150">
          <a:solidFill>
            <a:srgbClr val="00B050"/>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0.59664</cdr:x>
      <cdr:y>0.42857</cdr:y>
    </cdr:from>
    <cdr:to>
      <cdr:x>0.77311</cdr:x>
      <cdr:y>0.65714</cdr:y>
    </cdr:to>
    <cdr:cxnSp macro="">
      <cdr:nvCxnSpPr>
        <cdr:cNvPr id="4" name="Straight Arrow Connector 3"/>
        <cdr:cNvCxnSpPr/>
      </cdr:nvCxnSpPr>
      <cdr:spPr>
        <a:xfrm xmlns:a="http://schemas.openxmlformats.org/drawingml/2006/main" flipV="1">
          <a:off x="5410200" y="2286001"/>
          <a:ext cx="1600200" cy="1219200"/>
        </a:xfrm>
        <a:prstGeom xmlns:a="http://schemas.openxmlformats.org/drawingml/2006/main" prst="straightConnector1">
          <a:avLst/>
        </a:prstGeom>
        <a:ln xmlns:a="http://schemas.openxmlformats.org/drawingml/2006/main" w="57150">
          <a:solidFill>
            <a:srgbClr val="7030A0"/>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0.59664</cdr:x>
      <cdr:y>0.3</cdr:y>
    </cdr:from>
    <cdr:to>
      <cdr:x>0.75593</cdr:x>
      <cdr:y>0.52857</cdr:y>
    </cdr:to>
    <cdr:cxnSp macro="">
      <cdr:nvCxnSpPr>
        <cdr:cNvPr id="5" name="Straight Arrow Connector 4"/>
        <cdr:cNvCxnSpPr/>
      </cdr:nvCxnSpPr>
      <cdr:spPr>
        <a:xfrm xmlns:a="http://schemas.openxmlformats.org/drawingml/2006/main" flipV="1">
          <a:off x="5410200" y="1600201"/>
          <a:ext cx="1444429" cy="1219200"/>
        </a:xfrm>
        <a:prstGeom xmlns:a="http://schemas.openxmlformats.org/drawingml/2006/main" prst="straightConnector1">
          <a:avLst/>
        </a:prstGeom>
        <a:ln xmlns:a="http://schemas.openxmlformats.org/drawingml/2006/main" w="57150">
          <a:solidFill>
            <a:srgbClr val="FF0000"/>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0.4958</cdr:x>
      <cdr:y>0.72857</cdr:y>
    </cdr:from>
    <cdr:to>
      <cdr:x>0.54932</cdr:x>
      <cdr:y>0.7872</cdr:y>
    </cdr:to>
    <cdr:pic>
      <cdr:nvPicPr>
        <cdr:cNvPr id="6" name="Picture 5" descr="http://www.mapsofworld.com/images/world-countries-flags/ireland-flag.gif"/>
        <cdr:cNvPicPr>
          <a:picLocks xmlns:a="http://schemas.openxmlformats.org/drawingml/2006/main" noChangeAspect="1" noChangeArrowheads="1"/>
        </cdr:cNvPicPr>
      </cdr:nvPicPr>
      <cdr:blipFill>
        <a:blip xmlns:a="http://schemas.openxmlformats.org/drawingml/2006/main" xmlns:r="http://schemas.openxmlformats.org/officeDocument/2006/relationships" r:embed="rId1" cstate="print">
          <a:extLst>
            <a:ext uri="{28A0092B-C50C-407E-A947-70E740481C1C}">
              <a14:useLocalDpi xmlns:a14="http://schemas.microsoft.com/office/drawing/2010/main" val="0"/>
            </a:ext>
          </a:extLst>
        </a:blip>
        <a:srcRect xmlns:a="http://schemas.openxmlformats.org/drawingml/2006/main"/>
        <a:stretch xmlns:a="http://schemas.openxmlformats.org/drawingml/2006/main">
          <a:fillRect/>
        </a:stretch>
      </cdr:blipFill>
      <cdr:spPr bwMode="auto">
        <a:xfrm xmlns:a="http://schemas.openxmlformats.org/drawingml/2006/main">
          <a:off x="4495800" y="3886201"/>
          <a:ext cx="485341" cy="312733"/>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cdr:spPr>
    </cdr:pic>
  </cdr:relSizeAnchor>
  <cdr:relSizeAnchor xmlns:cdr="http://schemas.openxmlformats.org/drawingml/2006/chartDrawing">
    <cdr:from>
      <cdr:x>0.64706</cdr:x>
      <cdr:y>0.08571</cdr:y>
    </cdr:from>
    <cdr:to>
      <cdr:x>0.70329</cdr:x>
      <cdr:y>0.14743</cdr:y>
    </cdr:to>
    <cdr:pic>
      <cdr:nvPicPr>
        <cdr:cNvPr id="7" name="Picture 6" descr="http://www.mapsofworld.com/images/world-countries-flags/greece-flag.gif"/>
        <cdr:cNvPicPr>
          <a:picLocks xmlns:a="http://schemas.openxmlformats.org/drawingml/2006/main" noChangeAspect="1" noChangeArrowheads="1"/>
        </cdr:cNvPicPr>
      </cdr:nvPicPr>
      <cdr:blipFill>
        <a:blip xmlns:a="http://schemas.openxmlformats.org/drawingml/2006/main" xmlns:r="http://schemas.openxmlformats.org/officeDocument/2006/relationships" r:embed="rId2" cstate="print">
          <a:extLst>
            <a:ext uri="{28A0092B-C50C-407E-A947-70E740481C1C}">
              <a14:useLocalDpi xmlns:a14="http://schemas.microsoft.com/office/drawing/2010/main" val="0"/>
            </a:ext>
          </a:extLst>
        </a:blip>
        <a:srcRect xmlns:a="http://schemas.openxmlformats.org/drawingml/2006/main"/>
        <a:stretch xmlns:a="http://schemas.openxmlformats.org/drawingml/2006/main">
          <a:fillRect/>
        </a:stretch>
      </cdr:blipFill>
      <cdr:spPr bwMode="auto">
        <a:xfrm xmlns:a="http://schemas.openxmlformats.org/drawingml/2006/main">
          <a:off x="5867400" y="457201"/>
          <a:ext cx="509896" cy="329193"/>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cdr:spPr>
    </cdr:pic>
  </cdr:relSizeAnchor>
  <cdr:relSizeAnchor xmlns:cdr="http://schemas.openxmlformats.org/drawingml/2006/chartDrawing">
    <cdr:from>
      <cdr:x>0.56303</cdr:x>
      <cdr:y>0.42857</cdr:y>
    </cdr:from>
    <cdr:to>
      <cdr:x>0.61655</cdr:x>
      <cdr:y>0.49157</cdr:y>
    </cdr:to>
    <cdr:pic>
      <cdr:nvPicPr>
        <cdr:cNvPr id="8" name="Picture 7" descr="http://www.theflagshop.co.uk/ekmps/shops/speed/images/portugal-flag-194-p.jpg"/>
        <cdr:cNvPicPr>
          <a:picLocks xmlns:a="http://schemas.openxmlformats.org/drawingml/2006/main" noChangeAspect="1" noChangeArrowheads="1"/>
        </cdr:cNvPicPr>
      </cdr:nvPicPr>
      <cdr:blipFill>
        <a:blip xmlns:a="http://schemas.openxmlformats.org/drawingml/2006/main" xmlns:r="http://schemas.openxmlformats.org/officeDocument/2006/relationships" r:embed="rId3">
          <a:extLst>
            <a:ext uri="{28A0092B-C50C-407E-A947-70E740481C1C}">
              <a14:useLocalDpi xmlns:a14="http://schemas.microsoft.com/office/drawing/2010/main" val="0"/>
            </a:ext>
          </a:extLst>
        </a:blip>
        <a:srcRect xmlns:a="http://schemas.openxmlformats.org/drawingml/2006/main"/>
        <a:stretch xmlns:a="http://schemas.openxmlformats.org/drawingml/2006/main">
          <a:fillRect/>
        </a:stretch>
      </cdr:blipFill>
      <cdr:spPr bwMode="auto">
        <a:xfrm xmlns:a="http://schemas.openxmlformats.org/drawingml/2006/main">
          <a:off x="5105400" y="2286001"/>
          <a:ext cx="485341" cy="336051"/>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cdr:spPr>
    </cdr:pic>
  </cdr:relSizeAnchor>
  <cdr:relSizeAnchor xmlns:cdr="http://schemas.openxmlformats.org/drawingml/2006/chartDrawing">
    <cdr:from>
      <cdr:x>0.68067</cdr:x>
      <cdr:y>0.55714</cdr:y>
    </cdr:from>
    <cdr:to>
      <cdr:x>0.731</cdr:x>
      <cdr:y>0.61055</cdr:y>
    </cdr:to>
    <cdr:pic>
      <cdr:nvPicPr>
        <cdr:cNvPr id="9" name="Picture 8" descr="http://t2.gstatic.com/images?q=tbn:ANd9GcTYpzJsgbErl2tANvLRzEVhMDp6cynREx4EX7B-dEkG7oNWndzzniB3Q2jK"/>
        <cdr:cNvPicPr>
          <a:picLocks xmlns:a="http://schemas.openxmlformats.org/drawingml/2006/main" noChangeAspect="1" noChangeArrowheads="1"/>
        </cdr:cNvPicPr>
      </cdr:nvPicPr>
      <cdr:blipFill>
        <a:blip xmlns:a="http://schemas.openxmlformats.org/drawingml/2006/main" xmlns:r="http://schemas.openxmlformats.org/officeDocument/2006/relationships" r:embed="rId4">
          <a:extLst>
            <a:ext uri="{28A0092B-C50C-407E-A947-70E740481C1C}">
              <a14:useLocalDpi xmlns:a14="http://schemas.microsoft.com/office/drawing/2010/main" val="0"/>
            </a:ext>
          </a:extLst>
        </a:blip>
        <a:srcRect xmlns:a="http://schemas.openxmlformats.org/drawingml/2006/main"/>
        <a:stretch xmlns:a="http://schemas.openxmlformats.org/drawingml/2006/main">
          <a:fillRect/>
        </a:stretch>
      </cdr:blipFill>
      <cdr:spPr bwMode="auto">
        <a:xfrm xmlns:a="http://schemas.openxmlformats.org/drawingml/2006/main">
          <a:off x="6172200" y="2971801"/>
          <a:ext cx="456399" cy="284875"/>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cdr:spPr>
    </cdr:pic>
  </cdr:relSizeAnchor>
  <cdr:relSizeAnchor xmlns:cdr="http://schemas.openxmlformats.org/drawingml/2006/chartDrawing">
    <cdr:from>
      <cdr:x>0.10084</cdr:x>
      <cdr:y>0.94039</cdr:y>
    </cdr:from>
    <cdr:to>
      <cdr:x>0.94118</cdr:x>
      <cdr:y>1</cdr:y>
    </cdr:to>
    <cdr:sp macro="" textlink="">
      <cdr:nvSpPr>
        <cdr:cNvPr id="10" name="TextBox 9"/>
        <cdr:cNvSpPr txBox="1"/>
      </cdr:nvSpPr>
      <cdr:spPr>
        <a:xfrm xmlns:a="http://schemas.openxmlformats.org/drawingml/2006/main">
          <a:off x="914400" y="5016041"/>
          <a:ext cx="7620032" cy="31796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dirty="0" smtClean="0"/>
            <a:t>From Remi </a:t>
          </a:r>
          <a:r>
            <a:rPr lang="en-US" sz="1400" dirty="0" err="1" smtClean="0"/>
            <a:t>Bourgeot</a:t>
          </a:r>
          <a:r>
            <a:rPr lang="en-US" sz="1400" dirty="0" smtClean="0"/>
            <a:t>, </a:t>
          </a:r>
          <a:r>
            <a:rPr lang="en-US" sz="1400" dirty="0" err="1" smtClean="0"/>
            <a:t>Fondation</a:t>
          </a:r>
          <a:r>
            <a:rPr lang="en-US" sz="1400" dirty="0" smtClean="0"/>
            <a:t> Robert Schuman.  Data source: IMF </a:t>
          </a:r>
          <a:r>
            <a:rPr lang="en-US" sz="1400" i="1" dirty="0" smtClean="0"/>
            <a:t>WEO</a:t>
          </a:r>
          <a:r>
            <a:rPr lang="en-US" sz="1400" dirty="0" smtClean="0"/>
            <a:t>, Oct. 2014.</a:t>
          </a:r>
          <a:endParaRPr lang="en-US" sz="14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502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vl1pPr>
          </a:lstStyle>
          <a:p>
            <a:endParaRPr lang="en-US" altLang="en-US"/>
          </a:p>
        </p:txBody>
      </p:sp>
      <p:sp>
        <p:nvSpPr>
          <p:cNvPr id="385027"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fld id="{850ABDDE-464F-47D4-B882-85AF9A66F4F3}" type="datetimeFigureOut">
              <a:rPr lang="en-US" altLang="en-US"/>
              <a:pPr/>
              <a:t>5/6/2018</a:t>
            </a:fld>
            <a:endParaRPr lang="en-US" altLang="en-US"/>
          </a:p>
        </p:txBody>
      </p:sp>
      <p:sp>
        <p:nvSpPr>
          <p:cNvPr id="385028"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vl1pPr>
          </a:lstStyle>
          <a:p>
            <a:endParaRPr lang="en-US" altLang="en-US"/>
          </a:p>
        </p:txBody>
      </p:sp>
      <p:sp>
        <p:nvSpPr>
          <p:cNvPr id="385029"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fld id="{DD8B37F5-0422-4ED8-A051-CDCCB8B37E00}" type="slidenum">
              <a:rPr lang="en-US" altLang="en-US"/>
              <a:pPr/>
              <a:t>‹#›</a:t>
            </a:fld>
            <a:endParaRPr lang="en-US" altLang="en-US"/>
          </a:p>
        </p:txBody>
      </p:sp>
    </p:spTree>
    <p:extLst>
      <p:ext uri="{BB962C8B-B14F-4D97-AF65-F5344CB8AC3E}">
        <p14:creationId xmlns:p14="http://schemas.microsoft.com/office/powerpoint/2010/main" val="2217576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34" charset="0"/>
              </a:defRPr>
            </a:lvl1pPr>
          </a:lstStyle>
          <a:p>
            <a:endParaRPr lang="en-US" altLang="en-US"/>
          </a:p>
        </p:txBody>
      </p:sp>
      <p:sp>
        <p:nvSpPr>
          <p:cNvPr id="808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34" charset="0"/>
              </a:defRPr>
            </a:lvl1pPr>
          </a:lstStyle>
          <a:p>
            <a:endParaRPr lang="en-US" altLang="en-US"/>
          </a:p>
        </p:txBody>
      </p:sp>
      <p:sp>
        <p:nvSpPr>
          <p:cNvPr id="6349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9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09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34" charset="0"/>
              </a:defRPr>
            </a:lvl1pPr>
          </a:lstStyle>
          <a:p>
            <a:endParaRPr lang="en-US" altLang="en-US"/>
          </a:p>
        </p:txBody>
      </p:sp>
      <p:sp>
        <p:nvSpPr>
          <p:cNvPr id="809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34" charset="0"/>
              </a:defRPr>
            </a:lvl1pPr>
          </a:lstStyle>
          <a:p>
            <a:fld id="{E1093EEB-E53C-48B3-B661-7EA0399FBBE4}" type="slidenum">
              <a:rPr lang="en-US" altLang="en-US"/>
              <a:pPr/>
              <a:t>‹#›</a:t>
            </a:fld>
            <a:endParaRPr lang="en-US" altLang="en-US"/>
          </a:p>
        </p:txBody>
      </p:sp>
    </p:spTree>
    <p:extLst>
      <p:ext uri="{BB962C8B-B14F-4D97-AF65-F5344CB8AC3E}">
        <p14:creationId xmlns:p14="http://schemas.microsoft.com/office/powerpoint/2010/main" val="65660465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cs typeface="Arial" pitchFamily="34" charset="0"/>
              </a:defRPr>
            </a:lvl1pPr>
            <a:lvl2pPr marL="742950" indent="-285750" eaLnBrk="0" hangingPunct="0">
              <a:spcBef>
                <a:spcPct val="30000"/>
              </a:spcBef>
              <a:defRPr sz="1200">
                <a:solidFill>
                  <a:schemeClr val="tx1"/>
                </a:solidFill>
                <a:latin typeface="Arial" pitchFamily="34" charset="0"/>
                <a:cs typeface="Arial" pitchFamily="34" charset="0"/>
              </a:defRPr>
            </a:lvl2pPr>
            <a:lvl3pPr marL="1143000" indent="-228600" eaLnBrk="0" hangingPunct="0">
              <a:spcBef>
                <a:spcPct val="30000"/>
              </a:spcBef>
              <a:defRPr sz="1200">
                <a:solidFill>
                  <a:schemeClr val="tx1"/>
                </a:solidFill>
                <a:latin typeface="Arial" pitchFamily="34" charset="0"/>
                <a:cs typeface="Arial" pitchFamily="34" charset="0"/>
              </a:defRPr>
            </a:lvl3pPr>
            <a:lvl4pPr marL="1600200" indent="-228600" eaLnBrk="0" hangingPunct="0">
              <a:spcBef>
                <a:spcPct val="30000"/>
              </a:spcBef>
              <a:defRPr sz="1200">
                <a:solidFill>
                  <a:schemeClr val="tx1"/>
                </a:solidFill>
                <a:latin typeface="Arial" pitchFamily="34" charset="0"/>
                <a:cs typeface="Arial" pitchFamily="34" charset="0"/>
              </a:defRPr>
            </a:lvl4pPr>
            <a:lvl5pPr marL="2057400" indent="-228600" eaLnBrk="0" hangingPunct="0">
              <a:spcBef>
                <a:spcPct val="30000"/>
              </a:spcBef>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fld id="{4D053FDE-310D-4BF5-9BF8-ABA4F6C1216E}" type="slidenum">
              <a:rPr lang="en-US" altLang="en-US"/>
              <a:pPr eaLnBrk="1" hangingPunct="1">
                <a:spcBef>
                  <a:spcPct val="0"/>
                </a:spcBef>
              </a:pPr>
              <a:t>1</a:t>
            </a:fld>
            <a:endParaRPr lang="en-US" altLang="en-US"/>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cs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cs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pitchFamily="34" charset="0"/>
              <a:cs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cs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cs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cs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cs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cs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cs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cs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cs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cs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cs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cs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pitchFamily="34" charset="0"/>
                <a:cs typeface="Arial" pitchFamily="34" charset="0"/>
              </a:defRPr>
            </a:lvl1pPr>
            <a:lvl2pPr marL="742950" indent="-285750" eaLnBrk="0" hangingPunct="0">
              <a:spcBef>
                <a:spcPct val="30000"/>
              </a:spcBef>
              <a:defRPr sz="1200">
                <a:solidFill>
                  <a:schemeClr val="tx1"/>
                </a:solidFill>
                <a:latin typeface="Arial" pitchFamily="34" charset="0"/>
                <a:cs typeface="Arial" pitchFamily="34" charset="0"/>
              </a:defRPr>
            </a:lvl2pPr>
            <a:lvl3pPr marL="1143000" indent="-228600" eaLnBrk="0" hangingPunct="0">
              <a:spcBef>
                <a:spcPct val="30000"/>
              </a:spcBef>
              <a:defRPr sz="1200">
                <a:solidFill>
                  <a:schemeClr val="tx1"/>
                </a:solidFill>
                <a:latin typeface="Arial" pitchFamily="34" charset="0"/>
                <a:cs typeface="Arial" pitchFamily="34" charset="0"/>
              </a:defRPr>
            </a:lvl3pPr>
            <a:lvl4pPr marL="1600200" indent="-228600" eaLnBrk="0" hangingPunct="0">
              <a:spcBef>
                <a:spcPct val="30000"/>
              </a:spcBef>
              <a:defRPr sz="1200">
                <a:solidFill>
                  <a:schemeClr val="tx1"/>
                </a:solidFill>
                <a:latin typeface="Arial" pitchFamily="34" charset="0"/>
                <a:cs typeface="Arial" pitchFamily="34" charset="0"/>
              </a:defRPr>
            </a:lvl4pPr>
            <a:lvl5pPr marL="2057400" indent="-228600" eaLnBrk="0" hangingPunct="0">
              <a:spcBef>
                <a:spcPct val="30000"/>
              </a:spcBef>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pPr algn="r" eaLnBrk="1" hangingPunct="1">
              <a:spcBef>
                <a:spcPct val="0"/>
              </a:spcBef>
            </a:pPr>
            <a:fld id="{C73A5101-D928-48B3-8ACE-8FE5FC09F29E}" type="slidenum">
              <a:rPr lang="en-US" altLang="en-US"/>
              <a:pPr algn="r" eaLnBrk="1" hangingPunct="1">
                <a:spcBef>
                  <a:spcPct val="0"/>
                </a:spcBef>
              </a:pPr>
              <a:t>6</a:t>
            </a:fld>
            <a:endParaRPr lang="en-US" altLang="en-US"/>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pitchFamily="34" charset="0"/>
                <a:cs typeface="Arial" pitchFamily="34" charset="0"/>
              </a:rPr>
              <a:t>keep</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cs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4C3632-1E19-4B78-826C-EECAF57FB299}" type="slidenum">
              <a:rPr lang="x-none" smtClean="0"/>
              <a:t>8</a:t>
            </a:fld>
            <a:endParaRPr lang="x-none"/>
          </a:p>
        </p:txBody>
      </p:sp>
    </p:spTree>
    <p:extLst>
      <p:ext uri="{BB962C8B-B14F-4D97-AF65-F5344CB8AC3E}">
        <p14:creationId xmlns:p14="http://schemas.microsoft.com/office/powerpoint/2010/main" val="32662279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cs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146" name="Rectangle 2"/>
          <p:cNvSpPr>
            <a:spLocks noGrp="1" noChangeArrowheads="1"/>
          </p:cNvSpPr>
          <p:nvPr>
            <p:ph type="ctrTitle" sz="quarter"/>
          </p:nvPr>
        </p:nvSpPr>
        <p:spPr>
          <a:xfrm>
            <a:off x="685800" y="1676400"/>
            <a:ext cx="7772400" cy="1828800"/>
          </a:xfrm>
        </p:spPr>
        <p:txBody>
          <a:bodyPr/>
          <a:lstStyle>
            <a:lvl1pPr>
              <a:defRPr/>
            </a:lvl1pPr>
          </a:lstStyle>
          <a:p>
            <a:r>
              <a:rPr lang="en-US"/>
              <a:t>Click to edit Master title style</a:t>
            </a:r>
          </a:p>
        </p:txBody>
      </p:sp>
      <p:sp>
        <p:nvSpPr>
          <p:cNvPr id="6147"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fld id="{F0931FB7-8671-43B1-94BD-13FFC848FD9C}" type="datetime1">
              <a:rPr lang="en-US" altLang="en-US"/>
              <a:pPr/>
              <a:t>5/6/2018</a:t>
            </a:fld>
            <a:endParaRPr lang="en-US" altLang="en-US"/>
          </a:p>
        </p:txBody>
      </p:sp>
      <p:sp>
        <p:nvSpPr>
          <p:cNvPr id="5" name="Rectangle 5"/>
          <p:cNvSpPr>
            <a:spLocks noGrp="1" noChangeArrowheads="1"/>
          </p:cNvSpPr>
          <p:nvPr>
            <p:ph type="ftr" sz="quarter" idx="11"/>
          </p:nvPr>
        </p:nvSpPr>
        <p:spPr>
          <a:ln/>
        </p:spPr>
        <p:txBody>
          <a:bodyPr/>
          <a:lstStyle>
            <a:lvl1pPr>
              <a:defRPr/>
            </a:lvl1pPr>
          </a:lstStyle>
          <a:p>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5860FAF3-0215-44ED-967E-C1017BCD7999}" type="slidenum">
              <a:rPr lang="en-US" altLang="en-US"/>
              <a:pPr/>
              <a:t>‹#›</a:t>
            </a:fld>
            <a:endParaRPr lang="en-US" altLang="en-US"/>
          </a:p>
        </p:txBody>
      </p:sp>
    </p:spTree>
    <p:extLst>
      <p:ext uri="{BB962C8B-B14F-4D97-AF65-F5344CB8AC3E}">
        <p14:creationId xmlns:p14="http://schemas.microsoft.com/office/powerpoint/2010/main" val="2449947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B6962CAF-300F-409D-B04A-8111792ED6F9}" type="datetime1">
              <a:rPr lang="en-US" altLang="en-US"/>
              <a:pPr/>
              <a:t>5/6/2018</a:t>
            </a:fld>
            <a:endParaRPr lang="en-US" altLang="en-US"/>
          </a:p>
        </p:txBody>
      </p:sp>
      <p:sp>
        <p:nvSpPr>
          <p:cNvPr id="5" name="Rectangle 5"/>
          <p:cNvSpPr>
            <a:spLocks noGrp="1" noChangeArrowheads="1"/>
          </p:cNvSpPr>
          <p:nvPr>
            <p:ph type="ftr" sz="quarter" idx="11"/>
          </p:nvPr>
        </p:nvSpPr>
        <p:spPr>
          <a:ln/>
        </p:spPr>
        <p:txBody>
          <a:bodyPr/>
          <a:lstStyle>
            <a:lvl1pPr>
              <a:defRPr/>
            </a:lvl1pPr>
          </a:lstStyle>
          <a:p>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E0ABA242-6117-4F46-813F-D1FF2B15FCF1}" type="slidenum">
              <a:rPr lang="en-US" altLang="en-US"/>
              <a:pPr/>
              <a:t>‹#›</a:t>
            </a:fld>
            <a:endParaRPr lang="en-US" altLang="en-US"/>
          </a:p>
        </p:txBody>
      </p:sp>
    </p:spTree>
    <p:extLst>
      <p:ext uri="{BB962C8B-B14F-4D97-AF65-F5344CB8AC3E}">
        <p14:creationId xmlns:p14="http://schemas.microsoft.com/office/powerpoint/2010/main" val="12203044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DB4E9FC7-F2F5-42D1-AFAA-220E89C550EE}" type="datetime1">
              <a:rPr lang="en-US" altLang="en-US"/>
              <a:pPr/>
              <a:t>5/6/2018</a:t>
            </a:fld>
            <a:endParaRPr lang="en-US" altLang="en-US"/>
          </a:p>
        </p:txBody>
      </p:sp>
      <p:sp>
        <p:nvSpPr>
          <p:cNvPr id="5" name="Rectangle 5"/>
          <p:cNvSpPr>
            <a:spLocks noGrp="1" noChangeArrowheads="1"/>
          </p:cNvSpPr>
          <p:nvPr>
            <p:ph type="ftr" sz="quarter" idx="11"/>
          </p:nvPr>
        </p:nvSpPr>
        <p:spPr>
          <a:ln/>
        </p:spPr>
        <p:txBody>
          <a:bodyPr/>
          <a:lstStyle>
            <a:lvl1pPr>
              <a:defRPr/>
            </a:lvl1pPr>
          </a:lstStyle>
          <a:p>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628A36B8-DAC8-4C3E-9C1A-E2FF8F94EFF4}" type="slidenum">
              <a:rPr lang="en-US" altLang="en-US"/>
              <a:pPr/>
              <a:t>‹#›</a:t>
            </a:fld>
            <a:endParaRPr lang="en-US" altLang="en-US"/>
          </a:p>
        </p:txBody>
      </p:sp>
    </p:spTree>
    <p:extLst>
      <p:ext uri="{BB962C8B-B14F-4D97-AF65-F5344CB8AC3E}">
        <p14:creationId xmlns:p14="http://schemas.microsoft.com/office/powerpoint/2010/main" val="21024596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fld id="{BFAFBCA6-B4D4-4379-9868-74CEF9391E4D}" type="datetime1">
              <a:rPr lang="en-US" altLang="en-US"/>
              <a:pPr/>
              <a:t>5/6/2018</a:t>
            </a:fld>
            <a:endParaRPr lang="en-US" altLang="en-US"/>
          </a:p>
        </p:txBody>
      </p:sp>
      <p:sp>
        <p:nvSpPr>
          <p:cNvPr id="6" name="Rectangle 5"/>
          <p:cNvSpPr>
            <a:spLocks noGrp="1" noChangeArrowheads="1"/>
          </p:cNvSpPr>
          <p:nvPr>
            <p:ph type="ftr" sz="quarter" idx="11"/>
          </p:nvPr>
        </p:nvSpPr>
        <p:spPr>
          <a:ln/>
        </p:spPr>
        <p:txBody>
          <a:bodyPr/>
          <a:lstStyle>
            <a:lvl1pPr>
              <a:defRPr/>
            </a:lvl1pPr>
          </a:lstStyle>
          <a:p>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2C0769C3-3182-4AAA-94CC-B731556F6F5C}" type="slidenum">
              <a:rPr lang="en-US" altLang="en-US"/>
              <a:pPr/>
              <a:t>‹#›</a:t>
            </a:fld>
            <a:endParaRPr lang="en-US" altLang="en-US"/>
          </a:p>
        </p:txBody>
      </p:sp>
    </p:spTree>
    <p:extLst>
      <p:ext uri="{BB962C8B-B14F-4D97-AF65-F5344CB8AC3E}">
        <p14:creationId xmlns:p14="http://schemas.microsoft.com/office/powerpoint/2010/main" val="160420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D156ACF3-345E-4098-91A0-52CADBFD43AB}" type="datetime1">
              <a:rPr lang="en-US" altLang="en-US"/>
              <a:pPr/>
              <a:t>5/6/2018</a:t>
            </a:fld>
            <a:endParaRPr lang="en-US" altLang="en-US"/>
          </a:p>
        </p:txBody>
      </p:sp>
      <p:sp>
        <p:nvSpPr>
          <p:cNvPr id="5" name="Rectangle 5"/>
          <p:cNvSpPr>
            <a:spLocks noGrp="1" noChangeArrowheads="1"/>
          </p:cNvSpPr>
          <p:nvPr>
            <p:ph type="ftr" sz="quarter" idx="11"/>
          </p:nvPr>
        </p:nvSpPr>
        <p:spPr>
          <a:ln/>
        </p:spPr>
        <p:txBody>
          <a:bodyPr/>
          <a:lstStyle>
            <a:lvl1pPr>
              <a:defRPr/>
            </a:lvl1pPr>
          </a:lstStyle>
          <a:p>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7A82F3AB-5446-41BD-9242-90190693905E}" type="slidenum">
              <a:rPr lang="en-US" altLang="en-US"/>
              <a:pPr/>
              <a:t>‹#›</a:t>
            </a:fld>
            <a:endParaRPr lang="en-US" altLang="en-US"/>
          </a:p>
        </p:txBody>
      </p:sp>
    </p:spTree>
    <p:extLst>
      <p:ext uri="{BB962C8B-B14F-4D97-AF65-F5344CB8AC3E}">
        <p14:creationId xmlns:p14="http://schemas.microsoft.com/office/powerpoint/2010/main" val="38243514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F7650C0B-FE1A-49C9-8EC0-0EE5B6CF9138}" type="datetime1">
              <a:rPr lang="en-US" altLang="en-US"/>
              <a:pPr/>
              <a:t>5/6/2018</a:t>
            </a:fld>
            <a:endParaRPr lang="en-US" altLang="en-US"/>
          </a:p>
        </p:txBody>
      </p:sp>
      <p:sp>
        <p:nvSpPr>
          <p:cNvPr id="5" name="Rectangle 5"/>
          <p:cNvSpPr>
            <a:spLocks noGrp="1" noChangeArrowheads="1"/>
          </p:cNvSpPr>
          <p:nvPr>
            <p:ph type="ftr" sz="quarter" idx="11"/>
          </p:nvPr>
        </p:nvSpPr>
        <p:spPr>
          <a:ln/>
        </p:spPr>
        <p:txBody>
          <a:bodyPr/>
          <a:lstStyle>
            <a:lvl1pPr>
              <a:defRPr/>
            </a:lvl1pPr>
          </a:lstStyle>
          <a:p>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EC845376-44AE-4920-8288-BBC65284B90C}" type="slidenum">
              <a:rPr lang="en-US" altLang="en-US"/>
              <a:pPr/>
              <a:t>‹#›</a:t>
            </a:fld>
            <a:endParaRPr lang="en-US" altLang="en-US"/>
          </a:p>
        </p:txBody>
      </p:sp>
    </p:spTree>
    <p:extLst>
      <p:ext uri="{BB962C8B-B14F-4D97-AF65-F5344CB8AC3E}">
        <p14:creationId xmlns:p14="http://schemas.microsoft.com/office/powerpoint/2010/main" val="18477040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fld id="{3E1A85E5-5C09-44E7-BC0C-9183486CB69D}" type="datetime1">
              <a:rPr lang="en-US" altLang="en-US"/>
              <a:pPr/>
              <a:t>5/6/2018</a:t>
            </a:fld>
            <a:endParaRPr lang="en-US" altLang="en-US"/>
          </a:p>
        </p:txBody>
      </p:sp>
      <p:sp>
        <p:nvSpPr>
          <p:cNvPr id="6" name="Rectangle 5"/>
          <p:cNvSpPr>
            <a:spLocks noGrp="1" noChangeArrowheads="1"/>
          </p:cNvSpPr>
          <p:nvPr>
            <p:ph type="ftr" sz="quarter" idx="11"/>
          </p:nvPr>
        </p:nvSpPr>
        <p:spPr>
          <a:ln/>
        </p:spPr>
        <p:txBody>
          <a:bodyPr/>
          <a:lstStyle>
            <a:lvl1pPr>
              <a:defRPr/>
            </a:lvl1pPr>
          </a:lstStyle>
          <a:p>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4537C581-ABFC-40F8-8A19-448CFD3A7F9B}" type="slidenum">
              <a:rPr lang="en-US" altLang="en-US"/>
              <a:pPr/>
              <a:t>‹#›</a:t>
            </a:fld>
            <a:endParaRPr lang="en-US" altLang="en-US"/>
          </a:p>
        </p:txBody>
      </p:sp>
    </p:spTree>
    <p:extLst>
      <p:ext uri="{BB962C8B-B14F-4D97-AF65-F5344CB8AC3E}">
        <p14:creationId xmlns:p14="http://schemas.microsoft.com/office/powerpoint/2010/main" val="1749271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fld id="{140FE093-DF57-459A-BFFC-40101A3D9BD2}" type="datetime1">
              <a:rPr lang="en-US" altLang="en-US"/>
              <a:pPr/>
              <a:t>5/6/2018</a:t>
            </a:fld>
            <a:endParaRPr lang="en-US" altLang="en-US"/>
          </a:p>
        </p:txBody>
      </p:sp>
      <p:sp>
        <p:nvSpPr>
          <p:cNvPr id="8" name="Rectangle 5"/>
          <p:cNvSpPr>
            <a:spLocks noGrp="1" noChangeArrowheads="1"/>
          </p:cNvSpPr>
          <p:nvPr>
            <p:ph type="ftr" sz="quarter" idx="11"/>
          </p:nvPr>
        </p:nvSpPr>
        <p:spPr>
          <a:ln/>
        </p:spPr>
        <p:txBody>
          <a:bodyPr/>
          <a:lstStyle>
            <a:lvl1pPr>
              <a:defRPr/>
            </a:lvl1pPr>
          </a:lstStyle>
          <a:p>
            <a:endParaRPr lang="en-US" altLang="en-US"/>
          </a:p>
        </p:txBody>
      </p:sp>
      <p:sp>
        <p:nvSpPr>
          <p:cNvPr id="9" name="Rectangle 6"/>
          <p:cNvSpPr>
            <a:spLocks noGrp="1" noChangeArrowheads="1"/>
          </p:cNvSpPr>
          <p:nvPr>
            <p:ph type="sldNum" sz="quarter" idx="12"/>
          </p:nvPr>
        </p:nvSpPr>
        <p:spPr>
          <a:ln/>
        </p:spPr>
        <p:txBody>
          <a:bodyPr/>
          <a:lstStyle>
            <a:lvl1pPr>
              <a:defRPr/>
            </a:lvl1pPr>
          </a:lstStyle>
          <a:p>
            <a:fld id="{512FC624-61AE-4446-9FAF-B7C4A1BB8501}" type="slidenum">
              <a:rPr lang="en-US" altLang="en-US"/>
              <a:pPr/>
              <a:t>‹#›</a:t>
            </a:fld>
            <a:endParaRPr lang="en-US" altLang="en-US"/>
          </a:p>
        </p:txBody>
      </p:sp>
    </p:spTree>
    <p:extLst>
      <p:ext uri="{BB962C8B-B14F-4D97-AF65-F5344CB8AC3E}">
        <p14:creationId xmlns:p14="http://schemas.microsoft.com/office/powerpoint/2010/main" val="2925001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fld id="{6CEF16D9-AE76-461A-B52E-0ADB3A837801}" type="datetime1">
              <a:rPr lang="en-US" altLang="en-US"/>
              <a:pPr/>
              <a:t>5/6/2018</a:t>
            </a:fld>
            <a:endParaRPr lang="en-US" altLang="en-US"/>
          </a:p>
        </p:txBody>
      </p:sp>
      <p:sp>
        <p:nvSpPr>
          <p:cNvPr id="4" name="Rectangle 5"/>
          <p:cNvSpPr>
            <a:spLocks noGrp="1" noChangeArrowheads="1"/>
          </p:cNvSpPr>
          <p:nvPr>
            <p:ph type="ftr" sz="quarter" idx="11"/>
          </p:nvPr>
        </p:nvSpPr>
        <p:spPr>
          <a:ln/>
        </p:spPr>
        <p:txBody>
          <a:bodyPr/>
          <a:lstStyle>
            <a:lvl1pPr>
              <a:defRPr/>
            </a:lvl1pPr>
          </a:lstStyle>
          <a:p>
            <a:endParaRPr lang="en-US" altLang="en-US"/>
          </a:p>
        </p:txBody>
      </p:sp>
      <p:sp>
        <p:nvSpPr>
          <p:cNvPr id="5" name="Rectangle 6"/>
          <p:cNvSpPr>
            <a:spLocks noGrp="1" noChangeArrowheads="1"/>
          </p:cNvSpPr>
          <p:nvPr>
            <p:ph type="sldNum" sz="quarter" idx="12"/>
          </p:nvPr>
        </p:nvSpPr>
        <p:spPr>
          <a:ln/>
        </p:spPr>
        <p:txBody>
          <a:bodyPr/>
          <a:lstStyle>
            <a:lvl1pPr>
              <a:defRPr/>
            </a:lvl1pPr>
          </a:lstStyle>
          <a:p>
            <a:fld id="{09A618C3-BE4B-4D4E-AC06-754BDDCC1837}" type="slidenum">
              <a:rPr lang="en-US" altLang="en-US"/>
              <a:pPr/>
              <a:t>‹#›</a:t>
            </a:fld>
            <a:endParaRPr lang="en-US" altLang="en-US"/>
          </a:p>
        </p:txBody>
      </p:sp>
    </p:spTree>
    <p:extLst>
      <p:ext uri="{BB962C8B-B14F-4D97-AF65-F5344CB8AC3E}">
        <p14:creationId xmlns:p14="http://schemas.microsoft.com/office/powerpoint/2010/main" val="624678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EB811C0C-4A8B-490B-9886-165653CAF23C}" type="datetime1">
              <a:rPr lang="en-US" altLang="en-US"/>
              <a:pPr/>
              <a:t>5/6/2018</a:t>
            </a:fld>
            <a:endParaRPr lang="en-US" altLang="en-US"/>
          </a:p>
        </p:txBody>
      </p:sp>
      <p:sp>
        <p:nvSpPr>
          <p:cNvPr id="3" name="Rectangle 5"/>
          <p:cNvSpPr>
            <a:spLocks noGrp="1" noChangeArrowheads="1"/>
          </p:cNvSpPr>
          <p:nvPr>
            <p:ph type="ftr" sz="quarter" idx="11"/>
          </p:nvPr>
        </p:nvSpPr>
        <p:spPr>
          <a:ln/>
        </p:spPr>
        <p:txBody>
          <a:bodyPr/>
          <a:lstStyle>
            <a:lvl1pPr>
              <a:defRPr/>
            </a:lvl1pPr>
          </a:lstStyle>
          <a:p>
            <a:endParaRPr lang="en-US" altLang="en-US"/>
          </a:p>
        </p:txBody>
      </p:sp>
      <p:sp>
        <p:nvSpPr>
          <p:cNvPr id="4" name="Rectangle 6"/>
          <p:cNvSpPr>
            <a:spLocks noGrp="1" noChangeArrowheads="1"/>
          </p:cNvSpPr>
          <p:nvPr>
            <p:ph type="sldNum" sz="quarter" idx="12"/>
          </p:nvPr>
        </p:nvSpPr>
        <p:spPr>
          <a:ln/>
        </p:spPr>
        <p:txBody>
          <a:bodyPr/>
          <a:lstStyle>
            <a:lvl1pPr>
              <a:defRPr/>
            </a:lvl1pPr>
          </a:lstStyle>
          <a:p>
            <a:fld id="{78F34F03-0286-4502-B514-BDC91C5EF89A}" type="slidenum">
              <a:rPr lang="en-US" altLang="en-US"/>
              <a:pPr/>
              <a:t>‹#›</a:t>
            </a:fld>
            <a:endParaRPr lang="en-US" altLang="en-US"/>
          </a:p>
        </p:txBody>
      </p:sp>
    </p:spTree>
    <p:extLst>
      <p:ext uri="{BB962C8B-B14F-4D97-AF65-F5344CB8AC3E}">
        <p14:creationId xmlns:p14="http://schemas.microsoft.com/office/powerpoint/2010/main" val="35528557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ED868860-33AC-4787-B5F3-63CDC3BDD226}" type="datetime1">
              <a:rPr lang="en-US" altLang="en-US"/>
              <a:pPr/>
              <a:t>5/6/2018</a:t>
            </a:fld>
            <a:endParaRPr lang="en-US" altLang="en-US"/>
          </a:p>
        </p:txBody>
      </p:sp>
      <p:sp>
        <p:nvSpPr>
          <p:cNvPr id="6" name="Rectangle 5"/>
          <p:cNvSpPr>
            <a:spLocks noGrp="1" noChangeArrowheads="1"/>
          </p:cNvSpPr>
          <p:nvPr>
            <p:ph type="ftr" sz="quarter" idx="11"/>
          </p:nvPr>
        </p:nvSpPr>
        <p:spPr>
          <a:ln/>
        </p:spPr>
        <p:txBody>
          <a:bodyPr/>
          <a:lstStyle>
            <a:lvl1pPr>
              <a:defRPr/>
            </a:lvl1pPr>
          </a:lstStyle>
          <a:p>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0E01D366-48F2-4B08-92BF-CD661CB21DD2}" type="slidenum">
              <a:rPr lang="en-US" altLang="en-US"/>
              <a:pPr/>
              <a:t>‹#›</a:t>
            </a:fld>
            <a:endParaRPr lang="en-US" altLang="en-US"/>
          </a:p>
        </p:txBody>
      </p:sp>
    </p:spTree>
    <p:extLst>
      <p:ext uri="{BB962C8B-B14F-4D97-AF65-F5344CB8AC3E}">
        <p14:creationId xmlns:p14="http://schemas.microsoft.com/office/powerpoint/2010/main" val="4163540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97F815F5-3493-4318-A874-E2FC2655BB12}" type="datetime1">
              <a:rPr lang="en-US" altLang="en-US"/>
              <a:pPr/>
              <a:t>5/6/2018</a:t>
            </a:fld>
            <a:endParaRPr lang="en-US" altLang="en-US"/>
          </a:p>
        </p:txBody>
      </p:sp>
      <p:sp>
        <p:nvSpPr>
          <p:cNvPr id="6" name="Rectangle 5"/>
          <p:cNvSpPr>
            <a:spLocks noGrp="1" noChangeArrowheads="1"/>
          </p:cNvSpPr>
          <p:nvPr>
            <p:ph type="ftr" sz="quarter" idx="11"/>
          </p:nvPr>
        </p:nvSpPr>
        <p:spPr>
          <a:ln/>
        </p:spPr>
        <p:txBody>
          <a:bodyPr/>
          <a:lstStyle>
            <a:lvl1pPr>
              <a:defRPr/>
            </a:lvl1pPr>
          </a:lstStyle>
          <a:p>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A78DF50D-A9C2-481F-89DF-3A658740EF2D}" type="slidenum">
              <a:rPr lang="en-US" altLang="en-US"/>
              <a:pPr/>
              <a:t>‹#›</a:t>
            </a:fld>
            <a:endParaRPr lang="en-US" altLang="en-US"/>
          </a:p>
        </p:txBody>
      </p:sp>
    </p:spTree>
    <p:extLst>
      <p:ext uri="{BB962C8B-B14F-4D97-AF65-F5344CB8AC3E}">
        <p14:creationId xmlns:p14="http://schemas.microsoft.com/office/powerpoint/2010/main" val="1937075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381000"/>
            <a:ext cx="82296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3" name="Rectangle 3"/>
          <p:cNvSpPr>
            <a:spLocks noGrp="1" noChangeArrowheads="1"/>
          </p:cNvSpPr>
          <p:nvPr>
            <p:ph type="body" idx="1"/>
          </p:nvPr>
        </p:nvSpPr>
        <p:spPr bwMode="auto">
          <a:xfrm>
            <a:off x="457200" y="19812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effectLst>
                  <a:outerShdw blurRad="38100" dist="38100" dir="2700000" algn="tl">
                    <a:srgbClr val="000000"/>
                  </a:outerShdw>
                </a:effectLst>
                <a:latin typeface="Arial" pitchFamily="34" charset="0"/>
              </a:defRPr>
            </a:lvl1pPr>
          </a:lstStyle>
          <a:p>
            <a:fld id="{82AB323F-3397-45B8-915E-C7DD2C6AD145}" type="datetime1">
              <a:rPr lang="en-US" altLang="en-US"/>
              <a:pPr/>
              <a:t>5/6/2018</a:t>
            </a:fld>
            <a:endParaRPr lang="en-US" altLang="en-US"/>
          </a:p>
        </p:txBody>
      </p:sp>
      <p:sp>
        <p:nvSpPr>
          <p:cNvPr id="512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effectLst>
                  <a:outerShdw blurRad="38100" dist="38100" dir="2700000" algn="tl">
                    <a:srgbClr val="000000"/>
                  </a:outerShdw>
                </a:effectLst>
                <a:latin typeface="Arial" pitchFamily="34" charset="0"/>
              </a:defRPr>
            </a:lvl1pPr>
          </a:lstStyle>
          <a:p>
            <a:endParaRPr lang="en-US" altLang="en-US"/>
          </a:p>
        </p:txBody>
      </p:sp>
      <p:sp>
        <p:nvSpPr>
          <p:cNvPr id="512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effectLst>
                  <a:outerShdw blurRad="38100" dist="38100" dir="2700000" algn="tl">
                    <a:srgbClr val="000000"/>
                  </a:outerShdw>
                </a:effectLst>
                <a:latin typeface="Arial" pitchFamily="34" charset="0"/>
              </a:defRPr>
            </a:lvl1pPr>
          </a:lstStyle>
          <a:p>
            <a:fld id="{F59F4B89-CDC9-4850-B2DD-F38434760328}"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hf hdr="0" ftr="0" dt="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9pPr>
    </p:titleStyle>
    <p:bodyStyle>
      <a:lvl1pPr marL="342900" indent="-342900" algn="l" rtl="0" eaLnBrk="0" fontAlgn="base" hangingPunct="0">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itchFamily="2" charset="2"/>
        <a:buChar char="n"/>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hlink"/>
        </a:buClr>
        <a:buSzPct val="65000"/>
        <a:buFont typeface="Wingdings"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image" Target="../media/image28.jpeg"/></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9.gif"/><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png"/><Relationship Id="rId4" Type="http://schemas.openxmlformats.org/officeDocument/2006/relationships/image" Target="../media/image32.jpeg"/></Relationships>
</file>

<file path=ppt/slides/_rels/slide13.xml.rels><?xml version="1.0" encoding="UTF-8" standalone="yes"?>
<Relationships xmlns="http://schemas.openxmlformats.org/package/2006/relationships"><Relationship Id="rId3" Type="http://schemas.openxmlformats.org/officeDocument/2006/relationships/image" Target="../media/image29.gif"/><Relationship Id="rId7" Type="http://schemas.openxmlformats.org/officeDocument/2006/relationships/image" Target="../media/image34.jpeg"/><Relationship Id="rId2" Type="http://schemas.openxmlformats.org/officeDocument/2006/relationships/image" Target="../media/image35.jpe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jpe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6.xml"/><Relationship Id="rId5" Type="http://schemas.openxmlformats.org/officeDocument/2006/relationships/image" Target="../media/image45.png"/><Relationship Id="rId4" Type="http://schemas.openxmlformats.org/officeDocument/2006/relationships/image" Target="../media/image44.png"/></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6.wmf"/></Relationships>
</file>

<file path=ppt/slides/_rels/slide2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9.gif"/><Relationship Id="rId4" Type="http://schemas.openxmlformats.org/officeDocument/2006/relationships/image" Target="../media/image46.wmf"/></Relationships>
</file>

<file path=ppt/slides/_rels/slide2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www.google.com/imgres?imgurl=http://tvchaska.com/football-world-cup-2010/chile-flag.jpg&amp;imgrefurl=http://tvchaska.com/football-world-cup-2010/&amp;usg=__Wb8DEhjYoTzqiX0O3io29wuqSsM=&amp;h=400&amp;w=286&amp;sz=26&amp;hl=en&amp;start=5&amp;zoom=1&amp;um=1&amp;itbs=1&amp;tbnid=QkEVccY9M6ejqM:&amp;tbnh=124&amp;tbnw=89&amp;prev=/images?q=chile+flag&amp;um=1&amp;hl=en&amp;sa=N&amp;rlz=1T4GGLL_enUS309US342&amp;tbs=isch:1" TargetMode="External"/><Relationship Id="rId2" Type="http://schemas.openxmlformats.org/officeDocument/2006/relationships/image" Target="../media/image47.png"/><Relationship Id="rId1" Type="http://schemas.openxmlformats.org/officeDocument/2006/relationships/slideLayout" Target="../slideLayouts/slideLayout2.xml"/><Relationship Id="rId5" Type="http://schemas.openxmlformats.org/officeDocument/2006/relationships/image" Target="../media/image29.gif"/><Relationship Id="rId4" Type="http://schemas.openxmlformats.org/officeDocument/2006/relationships/image" Target="../media/image9.jpeg"/></Relationships>
</file>

<file path=ppt/slides/_rels/slide2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hyperlink" Target="http://www.google.com/imgres?imgurl=http://tvchaska.com/football-world-cup-2010/chile-flag.jpg&amp;imgrefurl=http://tvchaska.com/football-world-cup-2010/&amp;usg=__Wb8DEhjYoTzqiX0O3io29wuqSsM=&amp;h=400&amp;w=286&amp;sz=26&amp;hl=en&amp;start=5&amp;zoom=1&amp;um=1&amp;itbs=1&amp;tbnid=QkEVccY9M6ejqM:&amp;tbnh=124&amp;tbnw=89&amp;prev=/images?q=chile+flag&amp;um=1&amp;hl=en&amp;sa=N&amp;rlz=1T4GGLL_enUS309US342&amp;tbs=isch:1"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50.jpeg"/><Relationship Id="rId4" Type="http://schemas.openxmlformats.org/officeDocument/2006/relationships/image" Target="../media/image9.jpeg"/></Relationships>
</file>

<file path=ppt/slides/_rels/slide2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hyperlink" Target="http://www.google.com/imgres?imgurl=http://tvchaska.com/football-world-cup-2010/chile-flag.jpg&amp;imgrefurl=http://tvchaska.com/football-world-cup-2010/&amp;usg=__Wb8DEhjYoTzqiX0O3io29wuqSsM=&amp;h=400&amp;w=286&amp;sz=26&amp;hl=en&amp;start=5&amp;zoom=1&amp;um=1&amp;itbs=1&amp;tbnid=QkEVccY9M6ejqM:&amp;tbnh=124&amp;tbnw=89&amp;prev=/images?q=chile+flag&amp;um=1&amp;hl=en&amp;sa=N&amp;rlz=1T4GGLL_enUS309US342&amp;tbs=isch:1"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hyperlink" Target="http://www.google.com/imgres?imgurl=http://tvchaska.com/football-world-cup-2010/chile-flag.jpg&amp;imgrefurl=http://tvchaska.com/football-world-cup-2010/&amp;usg=__Wb8DEhjYoTzqiX0O3io29wuqSsM=&amp;h=400&amp;w=286&amp;sz=26&amp;hl=en&amp;start=5&amp;zoom=1&amp;um=1&amp;itbs=1&amp;tbnid=QkEVccY9M6ejqM:&amp;tbnh=124&amp;tbnw=89&amp;prev=/images?q=chile+flag&amp;um=1&amp;hl=en&amp;sa=N&amp;rlz=1T4GGLL_enUS309US342&amp;tbs=isch:1"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52.jpeg"/><Relationship Id="rId4" Type="http://schemas.openxmlformats.org/officeDocument/2006/relationships/image" Target="../media/image54.png"/></Relationships>
</file>

<file path=ppt/slides/_rels/slide34.xml.rels><?xml version="1.0" encoding="UTF-8" standalone="yes"?>
<Relationships xmlns="http://schemas.openxmlformats.org/package/2006/relationships"><Relationship Id="rId8" Type="http://schemas.openxmlformats.org/officeDocument/2006/relationships/image" Target="../media/image60.jpeg"/><Relationship Id="rId3" Type="http://schemas.openxmlformats.org/officeDocument/2006/relationships/image" Target="../media/image55.png"/><Relationship Id="rId7" Type="http://schemas.openxmlformats.org/officeDocument/2006/relationships/image" Target="../media/image59.jpe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58.jpeg"/><Relationship Id="rId5" Type="http://schemas.openxmlformats.org/officeDocument/2006/relationships/image" Target="../media/image57.jpeg"/><Relationship Id="rId10" Type="http://schemas.openxmlformats.org/officeDocument/2006/relationships/image" Target="../media/image62.png"/><Relationship Id="rId4" Type="http://schemas.openxmlformats.org/officeDocument/2006/relationships/image" Target="../media/image56.jpeg"/><Relationship Id="rId9" Type="http://schemas.openxmlformats.org/officeDocument/2006/relationships/image" Target="../media/image61.jpeg"/></Relationships>
</file>

<file path=ppt/slides/_rels/slide3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3.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5.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wm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7.xml"/><Relationship Id="rId6" Type="http://schemas.openxmlformats.org/officeDocument/2006/relationships/image" Target="../media/image72.jpeg"/><Relationship Id="rId5" Type="http://schemas.openxmlformats.org/officeDocument/2006/relationships/image" Target="../media/image71.png"/><Relationship Id="rId4" Type="http://schemas.openxmlformats.org/officeDocument/2006/relationships/image" Target="../media/image70.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7.xml"/><Relationship Id="rId4" Type="http://schemas.openxmlformats.org/officeDocument/2006/relationships/image" Target="../media/image75.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79.wmf"/><Relationship Id="rId2" Type="http://schemas.openxmlformats.org/officeDocument/2006/relationships/image" Target="../media/image7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3" Type="http://schemas.openxmlformats.org/officeDocument/2006/relationships/image" Target="../media/image79.wmf"/><Relationship Id="rId2" Type="http://schemas.openxmlformats.org/officeDocument/2006/relationships/image" Target="../media/image80.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83.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84.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hyperlink" Target="http://www.google.com/imgres?imgurl=http://tvchaska.com/football-world-cup-2010/chile-flag.jpg&amp;imgrefurl=http://tvchaska.com/football-world-cup-2010/&amp;usg=__Wb8DEhjYoTzqiX0O3io29wuqSsM=&amp;h=400&amp;w=286&amp;sz=26&amp;hl=en&amp;start=5&amp;zoom=1&amp;um=1&amp;itbs=1&amp;tbnid=QkEVccY9M6ejqM:&amp;tbnh=124&amp;tbnw=89&amp;prev=/images?q=chile+flag&amp;um=1&amp;hl=en&amp;sa=N&amp;rlz=1T4GGLL_enUS309US342&amp;tbs=isch:1" TargetMode="External"/><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85.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hyperlink" Target="http://www.google.com/imgres?imgurl=http://tvchaska.com/football-world-cup-2010/chile-flag.jpg&amp;imgrefurl=http://tvchaska.com/football-world-cup-2010/&amp;usg=__Wb8DEhjYoTzqiX0O3io29wuqSsM=&amp;h=400&amp;w=286&amp;sz=26&amp;hl=en&amp;start=5&amp;zoom=1&amp;um=1&amp;itbs=1&amp;tbnid=QkEVccY9M6ejqM:&amp;tbnh=124&amp;tbnw=89&amp;prev=/images?q=chile+flag&amp;um=1&amp;hl=en&amp;sa=N&amp;rlz=1T4GGLL_enUS309US342&amp;tbs=isch:1"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0.jpeg"/><Relationship Id="rId7"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4.png"/></Relationships>
</file>

<file path=ppt/slides/_rels/slide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5.png"/><Relationship Id="rId7"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8.png"/><Relationship Id="rId11" Type="http://schemas.openxmlformats.org/officeDocument/2006/relationships/image" Target="../media/image7.png"/><Relationship Id="rId5" Type="http://schemas.openxmlformats.org/officeDocument/2006/relationships/image" Target="../media/image16.png"/><Relationship Id="rId10" Type="http://schemas.openxmlformats.org/officeDocument/2006/relationships/image" Target="../media/image14.png"/><Relationship Id="rId4" Type="http://schemas.openxmlformats.org/officeDocument/2006/relationships/image" Target="../media/image11.png"/><Relationship Id="rId9"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188640"/>
            <a:ext cx="9067800" cy="2209800"/>
          </a:xfrm>
        </p:spPr>
        <p:txBody>
          <a:bodyPr/>
          <a:lstStyle/>
          <a:p>
            <a:r>
              <a:rPr lang="en-US" altLang="en-US" sz="4000" b="1" dirty="0" smtClean="0">
                <a:effectLst/>
                <a:latin typeface="Calibri" panose="020F0502020204030204" pitchFamily="34" charset="0"/>
              </a:rPr>
              <a:t>Fiscal Pro-cyclicality</a:t>
            </a:r>
            <a:br>
              <a:rPr lang="en-US" altLang="en-US" sz="4000" b="1" dirty="0" smtClean="0">
                <a:effectLst/>
                <a:latin typeface="Calibri" panose="020F0502020204030204" pitchFamily="34" charset="0"/>
              </a:rPr>
            </a:br>
            <a:r>
              <a:rPr lang="en-US" altLang="en-US" sz="4000" b="1" dirty="0" smtClean="0">
                <a:effectLst/>
                <a:latin typeface="Calibri" panose="020F0502020204030204" pitchFamily="34" charset="0"/>
              </a:rPr>
              <a:t>and Optimistic Forecasts</a:t>
            </a:r>
          </a:p>
        </p:txBody>
      </p:sp>
      <p:sp>
        <p:nvSpPr>
          <p:cNvPr id="3075" name="Rectangle 3"/>
          <p:cNvSpPr>
            <a:spLocks noGrp="1" noChangeArrowheads="1"/>
          </p:cNvSpPr>
          <p:nvPr>
            <p:ph type="subTitle" idx="1"/>
          </p:nvPr>
        </p:nvSpPr>
        <p:spPr>
          <a:xfrm>
            <a:off x="0" y="4221088"/>
            <a:ext cx="9144000" cy="1368151"/>
          </a:xfrm>
        </p:spPr>
        <p:txBody>
          <a:bodyPr/>
          <a:lstStyle/>
          <a:p>
            <a:pPr eaLnBrk="1" hangingPunct="1"/>
            <a:r>
              <a:rPr lang="en-US" altLang="en-US" sz="2800" dirty="0" smtClean="0">
                <a:effectLst/>
                <a:latin typeface="Calibri" panose="020F0502020204030204" pitchFamily="34" charset="0"/>
              </a:rPr>
              <a:t>Workshop</a:t>
            </a:r>
            <a:r>
              <a:rPr lang="en-US" altLang="en-US" sz="2800" dirty="0" smtClean="0">
                <a:effectLst/>
                <a:latin typeface="Calibri" panose="020F0502020204030204" pitchFamily="34" charset="0"/>
              </a:rPr>
              <a:t> </a:t>
            </a:r>
            <a:r>
              <a:rPr lang="en-US" altLang="en-US" sz="2800" dirty="0" smtClean="0">
                <a:effectLst/>
                <a:latin typeface="Calibri" panose="020F0502020204030204" pitchFamily="34" charset="0"/>
              </a:rPr>
              <a:t>on </a:t>
            </a:r>
            <a:br>
              <a:rPr lang="en-US" altLang="en-US" sz="2800" dirty="0" smtClean="0">
                <a:effectLst/>
                <a:latin typeface="Calibri" panose="020F0502020204030204" pitchFamily="34" charset="0"/>
              </a:rPr>
            </a:br>
            <a:r>
              <a:rPr lang="en-US" altLang="en-US" sz="2800" dirty="0" smtClean="0">
                <a:effectLst/>
                <a:latin typeface="Calibri" panose="020F0502020204030204" pitchFamily="34" charset="0"/>
              </a:rPr>
              <a:t>Fiscal Policy and Adjustment: Issues and Policy Implications   World Bank, May 9, 2018</a:t>
            </a:r>
            <a:endParaRPr lang="en-US" altLang="en-US" sz="2800" dirty="0" smtClean="0">
              <a:latin typeface="Calibri" panose="020F0502020204030204" pitchFamily="34" charset="0"/>
            </a:endParaRPr>
          </a:p>
        </p:txBody>
      </p:sp>
      <p:sp>
        <p:nvSpPr>
          <p:cNvPr id="2052" name="Rectangle 4"/>
          <p:cNvSpPr>
            <a:spLocks noChangeArrowheads="1"/>
          </p:cNvSpPr>
          <p:nvPr/>
        </p:nvSpPr>
        <p:spPr bwMode="auto">
          <a:xfrm>
            <a:off x="762000" y="2260029"/>
            <a:ext cx="7467600"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algn="ctr" eaLnBrk="1" hangingPunct="1">
              <a:spcBef>
                <a:spcPct val="0"/>
              </a:spcBef>
              <a:buClrTx/>
              <a:buSzTx/>
              <a:buFontTx/>
              <a:buNone/>
            </a:pPr>
            <a:r>
              <a:rPr lang="en-US" altLang="en-US" sz="4400" dirty="0">
                <a:solidFill>
                  <a:srgbClr val="00264D"/>
                </a:solidFill>
                <a:latin typeface="Calibri" panose="020F0502020204030204" pitchFamily="34" charset="0"/>
              </a:rPr>
              <a:t>Jeffrey Frankel</a:t>
            </a:r>
          </a:p>
          <a:p>
            <a:pPr algn="ctr" eaLnBrk="1" hangingPunct="1">
              <a:spcBef>
                <a:spcPct val="0"/>
              </a:spcBef>
              <a:buClrTx/>
              <a:buSzTx/>
              <a:buFontTx/>
              <a:buNone/>
            </a:pPr>
            <a:r>
              <a:rPr lang="en-US" altLang="en-US" sz="2600" dirty="0">
                <a:solidFill>
                  <a:srgbClr val="00264D"/>
                </a:solidFill>
                <a:latin typeface="Calibri" panose="020F0502020204030204" pitchFamily="34" charset="0"/>
              </a:rPr>
              <a:t>Harpel </a:t>
            </a:r>
            <a:r>
              <a:rPr lang="en-US" altLang="en-US" sz="2600" dirty="0" smtClean="0">
                <a:solidFill>
                  <a:srgbClr val="00264D"/>
                </a:solidFill>
                <a:latin typeface="Calibri" panose="020F0502020204030204" pitchFamily="34" charset="0"/>
              </a:rPr>
              <a:t>Professor of Capital Formation &amp; Growth </a:t>
            </a:r>
            <a:r>
              <a:rPr lang="en-US" altLang="en-US" sz="2600" dirty="0">
                <a:solidFill>
                  <a:srgbClr val="00264D"/>
                </a:solidFill>
                <a:latin typeface="Calibri" panose="020F0502020204030204" pitchFamily="34" charset="0"/>
              </a:rPr>
              <a:t>Harvard University</a:t>
            </a:r>
          </a:p>
          <a:p>
            <a:pPr algn="ctr" eaLnBrk="1" hangingPunct="1">
              <a:spcBef>
                <a:spcPct val="0"/>
              </a:spcBef>
              <a:buClrTx/>
              <a:buSzTx/>
              <a:buFontTx/>
              <a:buNone/>
            </a:pPr>
            <a:endParaRPr lang="en-US" altLang="en-US" sz="1400" dirty="0">
              <a:solidFill>
                <a:srgbClr val="00264D"/>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228600" y="76200"/>
            <a:ext cx="8686800" cy="1371600"/>
          </a:xfrm>
        </p:spPr>
        <p:txBody>
          <a:bodyPr/>
          <a:lstStyle/>
          <a:p>
            <a:r>
              <a:rPr lang="en-US" altLang="en-US" sz="3200" dirty="0" smtClean="0">
                <a:effectLst/>
                <a:latin typeface="Calibri" panose="020F0502020204030204" pitchFamily="34" charset="0"/>
              </a:rPr>
              <a:t>The quality of institutions varies, </a:t>
            </a:r>
            <a:br>
              <a:rPr lang="en-US" altLang="en-US" sz="3200" dirty="0" smtClean="0">
                <a:effectLst/>
                <a:latin typeface="Calibri" panose="020F0502020204030204" pitchFamily="34" charset="0"/>
              </a:rPr>
            </a:br>
            <a:r>
              <a:rPr lang="en-US" altLang="en-US" sz="3200" dirty="0" smtClean="0">
                <a:effectLst/>
                <a:latin typeface="Calibri" panose="020F0502020204030204" pitchFamily="34" charset="0"/>
              </a:rPr>
              <a:t>not just across countries, but also across time.</a:t>
            </a:r>
          </a:p>
        </p:txBody>
      </p:sp>
      <p:sp>
        <p:nvSpPr>
          <p:cNvPr id="4" name="Slide Number Placeholder 3"/>
          <p:cNvSpPr>
            <a:spLocks noGrp="1"/>
          </p:cNvSpPr>
          <p:nvPr>
            <p:ph type="sldNum" sz="quarter" idx="12"/>
          </p:nvPr>
        </p:nvSpPr>
        <p:spPr/>
        <p:txBody>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eaLnBrk="1" hangingPunct="1">
              <a:spcBef>
                <a:spcPct val="0"/>
              </a:spcBef>
              <a:buClrTx/>
              <a:buSzTx/>
              <a:buFontTx/>
              <a:buNone/>
            </a:pPr>
            <a:fld id="{BB070153-7EA6-47A7-83CE-5A90601AE6B8}" type="slidenum">
              <a:rPr lang="en-US" altLang="en-US" sz="1400">
                <a:latin typeface="Calibri" panose="020F0502020204030204" pitchFamily="34" charset="0"/>
              </a:rPr>
              <a:pPr eaLnBrk="1" hangingPunct="1">
                <a:spcBef>
                  <a:spcPct val="0"/>
                </a:spcBef>
                <a:buClrTx/>
                <a:buSzTx/>
                <a:buFontTx/>
                <a:buNone/>
              </a:pPr>
              <a:t>10</a:t>
            </a:fld>
            <a:endParaRPr lang="en-US" altLang="en-US" sz="1400">
              <a:latin typeface="Calibri" panose="020F0502020204030204" pitchFamily="34" charset="0"/>
            </a:endParaRPr>
          </a:p>
        </p:txBody>
      </p:sp>
      <p:pic>
        <p:nvPicPr>
          <p:cNvPr id="717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24264" y="2362200"/>
            <a:ext cx="2895600" cy="3733800"/>
          </a:xfrm>
          <a:noFill/>
          <a:extLst>
            <a:ext uri="{909E8E84-426E-40DD-AFC4-6F175D3DCCD1}">
              <a14:hiddenFill xmlns:a14="http://schemas.microsoft.com/office/drawing/2010/main">
                <a:solidFill>
                  <a:srgbClr val="FFFFFF"/>
                </a:solidFill>
              </a14:hiddenFill>
            </a:ext>
          </a:extLst>
        </p:spPr>
      </p:pic>
      <p:pic>
        <p:nvPicPr>
          <p:cNvPr id="614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962" y="1371600"/>
            <a:ext cx="83105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2381250"/>
            <a:ext cx="2962275" cy="371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24600" y="2362200"/>
            <a:ext cx="27432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2" name="TextBox 10"/>
          <p:cNvSpPr txBox="1">
            <a:spLocks noChangeArrowheads="1"/>
          </p:cNvSpPr>
          <p:nvPr/>
        </p:nvSpPr>
        <p:spPr bwMode="auto">
          <a:xfrm>
            <a:off x="3929063" y="1857375"/>
            <a:ext cx="152317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eaLnBrk="1" hangingPunct="1">
              <a:spcBef>
                <a:spcPct val="0"/>
              </a:spcBef>
              <a:buClrTx/>
              <a:buSzTx/>
              <a:buFontTx/>
              <a:buNone/>
            </a:pPr>
            <a:r>
              <a:rPr lang="en-US" altLang="en-US" sz="2400" dirty="0">
                <a:latin typeface="Calibri" panose="020F0502020204030204" pitchFamily="34" charset="0"/>
              </a:rPr>
              <a:t>1984-2009</a:t>
            </a:r>
          </a:p>
        </p:txBody>
      </p:sp>
      <p:pic>
        <p:nvPicPr>
          <p:cNvPr id="7177"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81175" y="6172200"/>
            <a:ext cx="65246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4" name="Text Box 7"/>
          <p:cNvSpPr txBox="1">
            <a:spLocks noChangeArrowheads="1"/>
          </p:cNvSpPr>
          <p:nvPr/>
        </p:nvSpPr>
        <p:spPr bwMode="auto">
          <a:xfrm>
            <a:off x="271463" y="6273800"/>
            <a:ext cx="1676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eaLnBrk="1" hangingPunct="1">
              <a:spcBef>
                <a:spcPct val="0"/>
              </a:spcBef>
              <a:buClrTx/>
              <a:buSzTx/>
              <a:buFontTx/>
              <a:buNone/>
            </a:pPr>
            <a:r>
              <a:rPr lang="en-US" altLang="en-US" sz="1200" dirty="0">
                <a:latin typeface="Calibri" panose="020F0502020204030204" pitchFamily="34" charset="0"/>
              </a:rPr>
              <a:t>Frankel, Végh </a:t>
            </a:r>
            <a:br>
              <a:rPr lang="en-US" altLang="en-US" sz="1200" dirty="0">
                <a:latin typeface="Calibri" panose="020F0502020204030204" pitchFamily="34" charset="0"/>
              </a:rPr>
            </a:br>
            <a:r>
              <a:rPr lang="en-US" altLang="en-US" sz="1200" dirty="0">
                <a:latin typeface="Calibri" panose="020F0502020204030204" pitchFamily="34" charset="0"/>
              </a:rPr>
              <a:t>&amp; Vuletin</a:t>
            </a:r>
            <a:r>
              <a:rPr lang="en-US" altLang="en-US" sz="1200" dirty="0" smtClean="0">
                <a:latin typeface="Calibri" panose="020F0502020204030204" pitchFamily="34" charset="0"/>
              </a:rPr>
              <a:t>, </a:t>
            </a:r>
            <a:r>
              <a:rPr lang="en-US" altLang="en-US" sz="1200" i="1" dirty="0" smtClean="0">
                <a:latin typeface="Calibri" panose="020F0502020204030204" pitchFamily="34" charset="0"/>
              </a:rPr>
              <a:t>2013</a:t>
            </a:r>
            <a:r>
              <a:rPr lang="en-US" altLang="en-US" sz="1200" i="1" dirty="0">
                <a:latin typeface="Calibri" panose="020F0502020204030204" pitchFamily="34" charset="0"/>
              </a:rPr>
              <a:t>.</a:t>
            </a:r>
          </a:p>
        </p:txBody>
      </p:sp>
      <p:sp>
        <p:nvSpPr>
          <p:cNvPr id="14" name="Line 5"/>
          <p:cNvSpPr>
            <a:spLocks noChangeShapeType="1"/>
          </p:cNvSpPr>
          <p:nvPr/>
        </p:nvSpPr>
        <p:spPr bwMode="auto">
          <a:xfrm flipV="1">
            <a:off x="6781800" y="3313332"/>
            <a:ext cx="1828800" cy="953868"/>
          </a:xfrm>
          <a:prstGeom prst="line">
            <a:avLst/>
          </a:prstGeom>
          <a:noFill/>
          <a:ln w="76200">
            <a:solidFill>
              <a:srgbClr val="00CC00"/>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5" name="Line 5"/>
          <p:cNvSpPr>
            <a:spLocks noChangeShapeType="1"/>
          </p:cNvSpPr>
          <p:nvPr/>
        </p:nvSpPr>
        <p:spPr bwMode="auto">
          <a:xfrm>
            <a:off x="4607717" y="4191000"/>
            <a:ext cx="1273333" cy="838200"/>
          </a:xfrm>
          <a:prstGeom prst="line">
            <a:avLst/>
          </a:prstGeom>
          <a:noFill/>
          <a:ln w="76200">
            <a:solidFill>
              <a:srgbClr val="FF0000"/>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6" name="Line 5"/>
          <p:cNvSpPr>
            <a:spLocks noChangeShapeType="1"/>
          </p:cNvSpPr>
          <p:nvPr/>
        </p:nvSpPr>
        <p:spPr bwMode="auto">
          <a:xfrm flipV="1">
            <a:off x="352864" y="3100388"/>
            <a:ext cx="2438400" cy="46037"/>
          </a:xfrm>
          <a:prstGeom prst="line">
            <a:avLst/>
          </a:prstGeom>
          <a:noFill/>
          <a:ln w="76200">
            <a:solidFill>
              <a:srgbClr val="0070C0"/>
            </a:solidFill>
            <a:prstDash val="sysDash"/>
            <a:round/>
            <a:headEnd/>
            <a:tailEnd type="triangle" w="med" len="me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6159" name="AutoShape 12" descr="data:image/jpeg;base64,/9j/4AAQSkZJRgABAQAAAQABAAD/2wCEAAkGBggGERQQBxQTFRAWGBgVGBgYGBkbGhscHRgXHRsdGB0fJyYpGBsjIBsYIC8iJSc1LDgsFx4xNjAqNSgsLikBCQoKDgwOGg8PGjIkHSUsLDU0LTQuNDQvLDAvKS0sLCwsNS8xLCwqLywpLCkwLCwsMCwsLywsLCwsNCosLCwsLP/AABEIAJ8BPgMBIgACEQEDEQH/xAAcAAEAAgMBAQEAAAAAAAAAAAAABgcEBQgDAQL/xABJEAABAwIDAwcHBwoGAgMAAAABAAIDBBEFBiEHEjETIkFRYXGBFBVCU2KS0TI0Q3KCkbEIFxgjY3OTsrPTMzVSdIOiFsIkocH/xAAbAQEAAgMBAQAAAAAAAAAAAAAAAwUBAgYEB//EADYRAAIBAgMFBQYFBQEAAAAAAAABAgMEBRESEyExUXEyQVJhkQYigaGx8ILBwtHxFCMzYuEV/9oADAMBAAIRAxEAPwDIoc4ZoyQ8Q4q1zmD0Jer2H66eJHYrEy7tBwbMNmsdycx+jfoSfZPB349ipfANs1bGwU+bIm1lNwu4DlB234PI7bH2lI4sr5fzk0yZJqG79rmnlNnjuvrbt1HtLW4sLuy39qJ06u8NxLdXjsqniXZfVffUszM+RsCze22LxAvHCRvNkHc4cR2G47FTGbdhOMYReTAj5TFqd3RsrR3cH/Z1P+lbyhzhmfI7xDijXOYPQlvw/Zv10+8disTLu0HBsw2ax3JzH6N9gSfZPB349ils8VlTelPLyZ4L3A7i3W0S1w8Ud/r95eZylNDJTOLJ2lr2kgtcCCCOIIPAr8LrfM+R8Dze22LxBzxoJG82Rvc4cR2G47FTGbdhGMYReTAXeUxcd3QSgd3B/hr7K6e3xOlV3S91/L1KBwaKvRek8EtM4sna5r2mxa4EEHqIPArzVoaHS+x3/I4f+f8AqyKnlcOx3/I4f+f+rIqeXzXGf876y+p9D9j+zV/D+oz8v/O6f99H/O1Tz8of5hB/uB/SlUDy/wDO6f8AfR/ztU8/KH+YQf7gf0pVPgX+ZdSD2v7dPo/qjn5EWRQ0FVibxFQMfJI7g1gLifAL6G2lvZwZjrIoaCqxN7YqFj5JHaBrAXE9wCsjB9jbMPYKjPNQ2mi48k0h0ruy4uAexoce5bs51w/L7DT5GpmwtOhlcN6R333JPVvE9wVHeY3Qt90XqZa2OEXV6/7cd3N7l99DSYPscbQMFRnmdtNFx5JpDpXdlxcA9Nmhxt1Ld/8AmmH5eYafItM2Fp0MrhvSO++5PZvE9wXthWzvH80v5fHHuja7Uuku6Qjsb6I77dysjL+TMHy2AaKO8nTI/nP8D6PhZczXvbu94vTEvFRwzDe29tU5Lsrrz+fRFb4Vs7zBml/L4490bTrvSXdIR1Bvojvt3KW4xkzB8t4ZXGijvJ5LUXkfq/8AwX8D6PhZZ2bNpOX8ngtrpN6YfRR2c/x6GfaI8VSects2N5oa+GlAp6ZwLXMbq5zSLEPeegjoAHHW69djhUpSU0vi/wAisvsauLpaG9MfCty/6V+iIu3KEIiIAiIgCIiAIi/TWuf8kX4n7tSgPyiIgCIiAIiIAiIgCIiAL0gnlpnB9O5zXtNw5pIIPWCOBXSP5kcl+rk/iv8Ain5kcl+rk/iv+KqP/Xocn8v3JNnIrLANs1bGwU+bIm1lNwu4DlR234PI7dfaUjiyvl7OTeUyVUt5S1zTSmz28L2vrYdeov6SlX5kcl+rk/iv+K/cGxjKFM4Pp2yte03DmzPBB6wQdCqa8jYXO/S0+i/csrLELuyedKW7l3P4fbInQ5wzPkd4hxRrnMHoS34fs366feOxWJl3aDg2YbNY7k5j9HJYEn2Twd+PYtp5mopYRT1t54wLfriHu04XcdSfaOvatAdl2VzwY7+I74qlVOrTeUJZrzLiteWF5HVXpuFTnHg+qbX7+Zssz5HwPNzbYtE0vtYSN5sje5w6Ow3HYqYzdsIxfCN6TAXeUwjXd4Sgd3B/hr7KvbC8Ngwlu5A+Qs6A95fbuJ1A7L2Wbvt6wra3va1Dg93LuOcqU45+7vXMg2yOGSnwWNk7S17TOC0gggiWS4IPAqm10zUvbuO1HyT+C5mVLik9pNT5tnc+yKyjW/D+oz8v/O6f99H/ADtVh7eqGqxKjpoqFj5JHVIs1gLnH9VLwAVeZf8AnVP++j/naujZN14IDrdotcd11JhVXZS1ruZB7WrOpSXk/qjn3B9jbMPYKjPNQ2mi4iJpDpXdl9QD2NDj3LeHOtBl9hp8jUzYWnQyuG9I7q43uereJ7grArdnmA4i8yVvKveeLnSvJ/Hh2LOwTKOB5fO9QRtD/wDU47zvAngO5ey7ubu6eUpZR8iotJ4bbR1zjKpPk0lH6v5+hW2FbO8fzS/l8ce6Np4uku6Qjsb6I77dysfL+S8Hy2AaKO8nTI/nP8D6PhZbvfb1hYWLYdFi8ZilklY08eSkMbj9puoHce9QUrenB59/MivcXubtaG9MPCty/wCmlzZtKy/lAFtdJvzD6GOzn/aHBnXziOy6pbNu2vH8w70eHnyWA9EZ/WEe1JxH2beKtN2xLJrjd0chJ/bP+K+fmRyX6uT+K/4q8t6tnS3tNvzS/cpWpM5rc4uN3akr4ulfzI5L9XJ/Ff8AFazM+x7KWGUVVPSxvEkcE0jP1rjzmxucNL66gK0ji1BtJJ/fxNNmzn1ERWpGEREAREQBERAZuDU9FVzMjxJ5iied0yAA7l9A5wJF2g2vqDa9upXPkPYxVYFVyyYyYZacwyRsLdb8oN0kgjm8wuHSOdxVTZViy7JLfNEk7YhbSJgO92Ode7R3NJ7QuoMoYnhOJUcT8Bv5K0clHvbwIDOYBztTa1tVS4nXqQWUc8nx3bvg+ZJBJlB45snnyjTSVWY542gHcijj5z5HG+6LmwYPSPE2B0uoAug9sNdk2rLabMjp21LGb8TomkkB510PNcCWC99dOIVATtia4inJcy+hI3SR1kAmx7LleuxrTqw1Tzz6bvgYksnuPNERe80CIiAIiIAiIgJsiy/NGIepl9x3wTzRiHqZfcd8F8c0vkfeNrDxL1MRFl+aMQ9TL7jvgnmjEPUy+474JpfIbWHiXqYiLL80Yh6mX3HfBPNGIepl9x3wTS+Q2sPEvUxEWX5oxD1MvuO+CeaMQ9TL7jvgml8htYeJepiIso4TiA4wy+474LFWGmjaMoy4MIvrWueQGi5OgAWV5oxD1MvuO+Czk2JTjHizERZfmjEPUy+474J5oxD1MvuO+CaXyNdrDxL1MRFl+aMQ9TL7jvgnmjEPUy+474JpfIbWHiXqYiLL80Yh6mX3HfBPNGIepl9x3wTS+Q2sPEvUxF4V3+E/6rvwK2XmjEPUy+474LHxHC66OGQvilADHEksdYDdPHRTW6e1h1X1PPc1YbGe9dl9/kQZERfXT4eEREAREQBERAFJK/O9dLR01BQF0VPBzzuuIc+UvL94kcA1x5o6LX42tG0WkoRnlqXAzmSDNubZ84GCXEB/8mOLkXvHCQBzi11vRdzjfo6dOAj6IswgoLTHgAiItjAREQBERAEREB0J+kNln1NZ7kX9xP0hss+prPci/uLntZFDQ1WJyNioWOkkdo1rQST3AKreF263vP1N9bL8/SGyz6ms9yL+4sih274HibxFQU1fJI7g1kcbifASKIZR2A1tZuyZnfyLOPJMIdIfrO1azwv4K48Ayxg+Vo+TweJkbekjVzvrOOrvEqquP6OnugnJ9dxItTMzD6qWtjD5opISfQkLN4d+45w171kEgcVEcxbTcHwS7KY8vMNN1h5oPtP4fdcqA1GL5r2huMdKHclfVrObGPruPyu4nuCoal1CLyjvfJF/aYJXrR2lX+3DxS3ei/hFhYztMwHBnbhc6Vw0IiAcB3kkD7imC7QqbMDt3Daarf1u3Yw0d7i+w7uKr+qwzKWQ9c1T+UVNrinh1sdPlcP+xbfXQqJ5k2xY1izeRwYNoqYCwZD8q3a+wt9kDjrde20sbu5ep+7E1vJ4ZQjooJzl4m8l6d/y6s6Rne17H7vU4eNuC5mVw7HjfA4r/t/6sip5VeKQ2dTRybOg9kHnGt+H9Rn5f+d0/wC+j/naujy9rSASLnh29y5wy/8AO6f99H/O1T/8oGaSnoqZ8Di17alpDmkggiOSxBHAqXCaW1loz4sg9rnlUpPyf1RaK1WOY8cCbvyU9RKziXRBjrd4LgfG1lR+Utu+MYRaPHR5TFoN7RsrR38H/a1P+pXPljPGBZvbfCJQ544xu5sje9p4jtFx2q1ubKtR4rdzXA46lUgpJyWa5cDSQbYMAlcGvbUMB9JzG2HfuuJ+4KRVWY4mwiowuOSrZ0inMbnDwc5t+qwuexYOYtn2DZhu57eTmP0jNCT7Q4O/HtVd12T8z5HeZsLc5zB6cXV7bNdPAjtVVtatJ5zWpeR0dOzw6+ilQm6dTlLen0f30N5Nt/y9TOLJ6eua9psWujjBB6iDJoV5/pDZZ9TWe5F/cWmlzRl/OTRHnanG/awqIgQ8d9tbdmov6KjmP7Ga6NnlGU5W1tOb6NIEjR1EcHkcNNb+ir2zqYfc7uD6lLe4ddWTyqx3c+5/H7ZPP0hss+prPci/uLX5i265exekqaeCKrD5YZYmlzI7AvY5ovZ50uepUdNDJTuLJgWvaSC0gggjiCDwK/Cuo4ZbpprP1K3WwiIrI0CIveioanEXiKiY58jr2a0XcbAk2HSbA6BG8t7B4IpRkLJsmba00k4czdZK599HNLWkNuD7ZYCO9aSmwbEKxz2U8T3OjuZLNPMDb3LzwaBY6nqUe1hqcc+GXzM5GEiIpDAREQBERAFM8K2YYnmSkbWZceyfi2SIkMkY8HUandcLWcDvAkEaX0UPiY2RwDyGgkAuN7AdZtc6dgV9bHpcnYO80+DVUk9ZMOfeOVjSGAnQEbrQNdXG+vbZeK9rTow1Q49M18eRtFZs1me9jWJYjNSNy+Gcm2nZDI57g0B0egc7pJcCODfRKqbH8NgweofBTSiYRndc8N3Wlw0cG3J3mg3G902vwXWOZMSw7CaWWXGXujp93de5u/cB5DBbc5wN3DUajiuXM24fl2jk3ssVTp4XE818b2vZ4kAPHboezpXiw24qVPdnnkvLd8WbTSRoERFdEYREQFu5R2A1tZuy5nfyLOPJMs6Qj2natZ4X8CrjwDK+D5Vj5PB4mRt6Txc76zjcu8StJmLafg2CXZTO5eUeiwjdB9p/D7rlV7V5izHn55ihcBH0saQyMD23E87xPRoFwl5iNWo8pZvyXD79To7LBKtaO0qNQh4pfkv4RYeYtpuD4JdlMeXmHosPNB9p/D7rlQGoxfNe0RxjpQ7kr6tZzYx9dx+V3E9wX2fDsoZGAfmecVFRa4p4TcdHyuH3uIFugqK5l2xYzizeQwYNo6UCwZFo63a8Wt9kDxWlvht3eb5e7E9rv8Pw7daw2k/FLgui/jqyWVOF5SyHrmqfyipGop4dbH2uH/YtHYVEsy7YsZxZvIYMG0dKBYMi0dbteALfZA8VAiS7V3FfF1FnhFvbLcs3zZz15iNxeS1VpZ+XcuiPpN+K+IitjwHS+x3/ACOH/n/qyKnlbmyCrp4sEiEj2g/r9C4A/wCJIqi3gvm+MRk67yXfL6n0L2QklGrn/r+ZsMv/ADun/fR/ztU8/KH+YQf7gf0pVAcAe1tVTkkW5WP+dqnP5QdTDNQQCJzXHygcCD9HIpsDi1WWa7zz+1zTnTy5P6ooNfuGaSncHwEte0ghwJBBHAgjgV+EX0I4UtDKW3fGMItHjw8pi052jZWjv4P+1r7SufLGeMDzc2+EShz+mN3Nkb3tPEdouO1ckL0hnlpnB8DnNe03Dmkgg9YI4FVdxhlKrvj7r+XobqbR1ZmLZ9g2Ybue3k5j9IzQk+0ODvx7VXddk/M+R3mbC3OcwenF1e2zXTwI7Vo8pbd8Ywi0ePN8pi4b2glA7+D/AB19pXLlzPmAZpZvYbOy4F3Med17e9p/EXHauYu8KlTeprLzRf2WOXFutm3rh4Zb/T7y8itZc0Zfzk0R52pxvjQVEVw4ceNtbdmov6Ki+Z9kNRh8L6zLkzKujaHPcQQHsa0EneF7OsBrax9lXLmLJ2W8w3c8sjmP0jHNBJ9ocHfj2qsMzZWxfKcU7qOUPgdG9rnRP4tLSCJGXvaxPWO1YtLy7tZqHajmeyrb4bfxc6D2VTLsvg+j++hUyIi7w5ELbZawLGcdna3AI5HTNIcHN0DCDcOc7gzUaEniOtale9NW1NEb0j3sPW1xb+C1mm4tR4mTsDCqeobHG/FGxeV7gbI5g0J0vukgHdvrZQ/axgOO4nQmDKzGbjnF87GkNe8XvZotZ1zdztQTuga3IUHwfau7J2FUzWE1FbK58jhI9xDIxKW843vdwbZo7d49Adqdqmc/P76WrwOeVsUkJa+MSEbj2OO8HNB0Nnt16Ray5qjZ1Y1k+7N5ct33uJXJZFdTwS0riyoa5r2mxa4EEHqIPArzX6kkfKSZCSTxJNyvyunXmQhERAERfUB8UiyRm12TJpamBu9MYXRx34B7nM5zusAB2nSbdqjqLScFOLjLgZJfQbR8T8mq6TGHOnhqWvN3G7mSnnBzb+iXAXb0cR0h0QRFiFOMM9KyzGYREUhgIiIAiIgCIiAIiIAiIgCIvoBPBAfEREAREQBERAEREAREQBERAEREAREQBERAEREAV37I9n+XcRY6simdUb0b4HxvjDTG57bO6Tc7pIBGlnFUgpJhGf8AGsvUwpcFeIW8pyzntHPe7m2BJuN0BrRuga63vey8l3SqVYaabyZtFpcT958y1hOU5/JsOqXzys0lvHutYbcL3O8euwsOu9wIwtlmLHajMtQ+qrQ0Sybu/uizSWtDbga2uACdeJPDgNap6SkoJTeb7zDCIikMBERAEREAREQBERAEREARFtssYzFgVQyWqiZND8mWN7WuD2Ei4seDhYEHraFrJtJtLMGpU32OYD58xSIyAGOEGd1/ZsGf9y0+BVj4lsSyzmeJtTlqV0AkaHttz4yDr8kneb1W3tOrRbbZPs6qsiipdiTmOlkc1rSwkjcaCQdQCCS43HshVFxiNOVGSi8pcMiRQeZRGecD/wDG8QqaYCzWyEs+o7nM/wCpA8Fol0NtN2UVedqyGow98cbeT5OUuvpuuu0tAHOcQ4jUgc0LFdstyhs9pn1uP71S6Nt7P5rXO4BrGDjvHSziR9y3pYlT2cc98uS5hweZQaLLxTEH4rM+aRrGlxvusaGsaODWtaODWgADuWIrVZ5byMIiLICIiAIiIAiIgCIiAIiIAiIgCIiAIiIAiIgCIiAIiIAiIgCIiAIiIAiIgCIrJyDmbIGVyySuhqparpkeyMsYf2bd/TvILu7goa1R045qLb5IylmTvYVSZkw+mfHi0RZRnnwl5s8EnnAMOu4flXNtdRfeuLRUIwvbHlPFpI4YJZBJI9sbWuifq5xAAuAQNSOJU3XIXWt1HKcdLZPHgFSe32kzJWOYWxE4dGN4OYd7nkHedKPQsNAeGp1u6wuwmyr+o245Nj+TJI/uif8A+wC3s3UhU1whqyEssjmpFOM94xkfHS6XAIamCoJuebGIX9paHksP1R3i6g666lNzjm015MgYREUhgIiIAiIgCIiAIiIAiIgCIiAIszCsMnxmVsFJu8q82YHODQ53Q0E6Bx4C51JA6VNcibMK/FayWnx6GWJrIZDzm2G+4bjCDwdYu3hbTmKGrXhSTcnwMpZlfIt7HknHTFJPNC6OCK+/JJzGixtYE/LJNmgNvqQFolJGcZdl5gIiLYwEREAREQBERAEREAREQBERAEREBLtk1MKvGKNp6Huf7kb3f+quLattQbk9nk2ElprnjsIiafScOBcfRae86aOo3J+aZMnzPqaZodNyT2Rk8GucWjeI6bDe07Vp6ysnxB7patxfI8lznONySeJKrqtnt7hTn2UvVm6lkjp7ZvtDps9Qc/dZVxj9bGOH12X9A/8A0dDfQnm/NFMKOtqo28GTzM+6Rw//ABeOC41W5enZUYY8slYbg9B6wR0tPAhe+acabmOrlqms3OVIcW8QHbrQ63YXAnxWbe0/p60nHstenkHLNGqREVgaBERAEREAREQBERAEREAREQBERAb7KWVqzM0oFLJFC1pBMkkjWbvVui93O6rfeF1ZhTZGQxtnlEz2ta10oAG+4AAusCQLnWwPSuNVZVHtTlylhtJRZdLTOLyzSFt2jekc8RgHiSCA49A0GvyajELWpXcdL+GXDzbJISSLJ2w5drMzU7I6OqhiDCXuikcGCU6bt3k6bvOsCLEu1IsFzjU00lG90c4Ac0kGxBFx1EXB7wpbtMzRR5zmgrKTmvdCI5YzxY9r3319JpDhY9mtjcKGr0WFGdKklJ/DLh+5iTzYREXvNAiIgCIiAIiIAiIgCIiAIiIAiIgCIiAIiIAiIgCIiAIiIAiIgCIiAIiIAiIgCIiAIiIAiIgCIiAIiIAiIgCIiA//2Q=="/>
          <p:cNvSpPr>
            <a:spLocks noChangeAspect="1" noChangeArrowheads="1"/>
          </p:cNvSpPr>
          <p:nvPr/>
        </p:nvSpPr>
        <p:spPr bwMode="auto">
          <a:xfrm>
            <a:off x="0" y="-76201"/>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eaLnBrk="1" hangingPunct="1">
              <a:spcBef>
                <a:spcPct val="0"/>
              </a:spcBef>
              <a:buClrTx/>
              <a:buSzTx/>
              <a:buFontTx/>
              <a:buNone/>
            </a:pPr>
            <a:endParaRPr lang="en-US" altLang="en-US" sz="1800">
              <a:latin typeface="Calibri" panose="020F0502020204030204" pitchFamily="34" charset="0"/>
            </a:endParaRPr>
          </a:p>
        </p:txBody>
      </p:sp>
      <p:sp>
        <p:nvSpPr>
          <p:cNvPr id="6160" name="AutoShape 14" descr="data:image/jpeg;base64,/9j/4AAQSkZJRgABAQAAAQABAAD/2wCEAAkGBggGERQQBxQTFRAWGBgVGBgYGBkbGhscHRgXHRsdGB0fJyYpGBsjIBsYIC8iJSc1LDgsFx4xNjAqNSgsLikBCQoKDgwOGg8PGjIkHSUsLDU0LTQuNDQvLDAvKS0sLCwsNS8xLCwqLywpLCkwLCwsMCwsLywsLCwsNCosLCwsLP/AABEIAJ8BPgMBIgACEQEDEQH/xAAcAAEAAgMBAQEAAAAAAAAAAAAABgcEBQgDAQL/xABJEAABAwIDAwcHBwoGAgMAAAABAAIDBBEFBiEHEjETIkFRYXGBFBVCU2KS0TI0Q3KCkbEIFxgjY3OTsrPTMzVSdIOiFsIkocH/xAAbAQEAAgMBAQAAAAAAAAAAAAAAAwUBAgYEB//EADYRAAIBAgMFBQYFBQEAAAAAAAABAgMEBRESEyExUXEyQVJhkQYigaGx8ILBwtHxFCMzYuEV/9oADAMBAAIRAxEAPwDIoc4ZoyQ8Q4q1zmD0Jer2H66eJHYrEy7tBwbMNmsdycx+jfoSfZPB349ipfANs1bGwU+bIm1lNwu4DlB234PI7bH2lI4sr5fzk0yZJqG79rmnlNnjuvrbt1HtLW4sLuy39qJ06u8NxLdXjsqniXZfVffUszM+RsCze22LxAvHCRvNkHc4cR2G47FTGbdhOMYReTAj5TFqd3RsrR3cH/Z1P+lbyhzhmfI7xDijXOYPQlvw/Zv10+8disTLu0HBsw2ax3JzH6N9gSfZPB349ils8VlTelPLyZ4L3A7i3W0S1w8Ud/r95eZylNDJTOLJ2lr2kgtcCCCOIIPAr8LrfM+R8Dze22LxBzxoJG82Rvc4cR2G47FTGbdhGMYReTAXeUxcd3QSgd3B/hr7K6e3xOlV3S91/L1KBwaKvRek8EtM4sna5r2mxa4EEHqIPArzVoaHS+x3/I4f+f8AqyKnlcOx3/I4f+f+rIqeXzXGf876y+p9D9j+zV/D+oz8v/O6f99H/O1Tz8of5hB/uB/SlUDy/wDO6f8AfR/ztU8/KH+YQf7gf0pVPgX+ZdSD2v7dPo/qjn5EWRQ0FVibxFQMfJI7g1gLifAL6G2lvZwZjrIoaCqxN7YqFj5JHaBrAXE9wCsjB9jbMPYKjPNQ2mi48k0h0ruy4uAexoce5bs51w/L7DT5GpmwtOhlcN6R333JPVvE9wVHeY3Qt90XqZa2OEXV6/7cd3N7l99DSYPscbQMFRnmdtNFx5JpDpXdlxcA9Nmhxt1Ld/8AmmH5eYafItM2Fp0MrhvSO++5PZvE9wXthWzvH80v5fHHuja7Uuku6Qjsb6I77dysjL+TMHy2AaKO8nTI/nP8D6PhZczXvbu94vTEvFRwzDe29tU5Lsrrz+fRFb4Vs7zBml/L4490bTrvSXdIR1Bvojvt3KW4xkzB8t4ZXGijvJ5LUXkfq/8AwX8D6PhZZ2bNpOX8ngtrpN6YfRR2c/x6GfaI8VSects2N5oa+GlAp6ZwLXMbq5zSLEPeegjoAHHW69djhUpSU0vi/wAisvsauLpaG9MfCty/6V+iIu3KEIiIAiIgCIiAIi/TWuf8kX4n7tSgPyiIgCIiAIiIAiIgCIiAL0gnlpnB9O5zXtNw5pIIPWCOBXSP5kcl+rk/iv8Ain5kcl+rk/iv+KqP/Xocn8v3JNnIrLANs1bGwU+bIm1lNwu4DlR234PI7dfaUjiyvl7OTeUyVUt5S1zTSmz28L2vrYdeov6SlX5kcl+rk/iv+K/cGxjKFM4Pp2yte03DmzPBB6wQdCqa8jYXO/S0+i/csrLELuyedKW7l3P4fbInQ5wzPkd4hxRrnMHoS34fs366feOxWJl3aDg2YbNY7k5j9HJYEn2Twd+PYtp5mopYRT1t54wLfriHu04XcdSfaOvatAdl2VzwY7+I74qlVOrTeUJZrzLiteWF5HVXpuFTnHg+qbX7+Zssz5HwPNzbYtE0vtYSN5sje5w6Ow3HYqYzdsIxfCN6TAXeUwjXd4Sgd3B/hr7KvbC8Ngwlu5A+Qs6A95fbuJ1A7L2Wbvt6wra3va1Dg93LuOcqU45+7vXMg2yOGSnwWNk7S17TOC0gggiWS4IPAqm10zUvbuO1HyT+C5mVLik9pNT5tnc+yKyjW/D+oz8v/O6f99H/ADtVh7eqGqxKjpoqFj5JHVIs1gLnH9VLwAVeZf8AnVP++j/naujZN14IDrdotcd11JhVXZS1ruZB7WrOpSXk/qjn3B9jbMPYKjPNQ2mi4iJpDpXdl9QD2NDj3LeHOtBl9hp8jUzYWnQyuG9I7q43uereJ7grArdnmA4i8yVvKveeLnSvJ/Hh2LOwTKOB5fO9QRtD/wDU47zvAngO5ey7ubu6eUpZR8iotJ4bbR1zjKpPk0lH6v5+hW2FbO8fzS/l8ce6Np4uku6Qjsb6I77dysfL+S8Hy2AaKO8nTI/nP8D6PhZbvfb1hYWLYdFi8ZilklY08eSkMbj9puoHce9QUrenB59/MivcXubtaG9MPCty/wCmlzZtKy/lAFtdJvzD6GOzn/aHBnXziOy6pbNu2vH8w70eHnyWA9EZ/WEe1JxH2beKtN2xLJrjd0chJ/bP+K+fmRyX6uT+K/4q8t6tnS3tNvzS/cpWpM5rc4uN3akr4ulfzI5L9XJ/Ff8AFazM+x7KWGUVVPSxvEkcE0jP1rjzmxucNL66gK0ji1BtJJ/fxNNmzn1ERWpGEREAREQBERAZuDU9FVzMjxJ5iied0yAA7l9A5wJF2g2vqDa9upXPkPYxVYFVyyYyYZacwyRsLdb8oN0kgjm8wuHSOdxVTZViy7JLfNEk7YhbSJgO92Ode7R3NJ7QuoMoYnhOJUcT8Bv5K0clHvbwIDOYBztTa1tVS4nXqQWUc8nx3bvg+ZJBJlB45snnyjTSVWY542gHcijj5z5HG+6LmwYPSPE2B0uoAug9sNdk2rLabMjp21LGb8TomkkB510PNcCWC99dOIVATtia4inJcy+hI3SR1kAmx7LleuxrTqw1Tzz6bvgYksnuPNERe80CIiAIiIAiIgJsiy/NGIepl9x3wTzRiHqZfcd8F8c0vkfeNrDxL1MRFl+aMQ9TL7jvgnmjEPUy+474JpfIbWHiXqYiLL80Yh6mX3HfBPNGIepl9x3wTS+Q2sPEvUxEWX5oxD1MvuO+CeaMQ9TL7jvgml8htYeJepiIso4TiA4wy+474LFWGmjaMoy4MIvrWueQGi5OgAWV5oxD1MvuO+Czk2JTjHizERZfmjEPUy+474J5oxD1MvuO+CaXyNdrDxL1MRFl+aMQ9TL7jvgnmjEPUy+474JpfIbWHiXqYiLL80Yh6mX3HfBPNGIepl9x3wTS+Q2sPEvUxF4V3+E/6rvwK2XmjEPUy+474LHxHC66OGQvilADHEksdYDdPHRTW6e1h1X1PPc1YbGe9dl9/kQZERfXT4eEREAREQBERAFJK/O9dLR01BQF0VPBzzuuIc+UvL94kcA1x5o6LX42tG0WkoRnlqXAzmSDNubZ84GCXEB/8mOLkXvHCQBzi11vRdzjfo6dOAj6IswgoLTHgAiItjAREQBERAEREB0J+kNln1NZ7kX9xP0hss+prPci/uLntZFDQ1WJyNioWOkkdo1rQST3AKreF263vP1N9bL8/SGyz6ms9yL+4sih274HibxFQU1fJI7g1kcbifASKIZR2A1tZuyZnfyLOPJMIdIfrO1azwv4K48Ayxg+Vo+TweJkbekjVzvrOOrvEqquP6OnugnJ9dxItTMzD6qWtjD5opISfQkLN4d+45w171kEgcVEcxbTcHwS7KY8vMNN1h5oPtP4fdcqA1GL5r2huMdKHclfVrObGPruPyu4nuCoal1CLyjvfJF/aYJXrR2lX+3DxS3ei/hFhYztMwHBnbhc6Vw0IiAcB3kkD7imC7QqbMDt3Daarf1u3Yw0d7i+w7uKr+qwzKWQ9c1T+UVNrinh1sdPlcP+xbfXQqJ5k2xY1izeRwYNoqYCwZD8q3a+wt9kDjrde20sbu5ep+7E1vJ4ZQjooJzl4m8l6d/y6s6Rne17H7vU4eNuC5mVw7HjfA4r/t/6sip5VeKQ2dTRybOg9kHnGt+H9Rn5f+d0/wC+j/naujy9rSASLnh29y5wy/8AO6f99H/O1T/8oGaSnoqZ8Di17alpDmkggiOSxBHAqXCaW1loz4sg9rnlUpPyf1RaK1WOY8cCbvyU9RKziXRBjrd4LgfG1lR+Utu+MYRaPHR5TFoN7RsrR38H/a1P+pXPljPGBZvbfCJQ544xu5sje9p4jtFx2q1ubKtR4rdzXA46lUgpJyWa5cDSQbYMAlcGvbUMB9JzG2HfuuJ+4KRVWY4mwiowuOSrZ0inMbnDwc5t+qwuexYOYtn2DZhu57eTmP0jNCT7Q4O/HtVd12T8z5HeZsLc5zB6cXV7bNdPAjtVVtatJ5zWpeR0dOzw6+ilQm6dTlLen0f30N5Nt/y9TOLJ6eua9psWujjBB6iDJoV5/pDZZ9TWe5F/cWmlzRl/OTRHnanG/awqIgQ8d9tbdmov6KjmP7Ga6NnlGU5W1tOb6NIEjR1EcHkcNNb+ir2zqYfc7uD6lLe4ddWTyqx3c+5/H7ZPP0hss+prPci/uLX5i265exekqaeCKrD5YZYmlzI7AvY5ovZ50uepUdNDJTuLJgWvaSC0gggjiCDwK/Cuo4ZbpprP1K3WwiIrI0CIveioanEXiKiY58jr2a0XcbAk2HSbA6BG8t7B4IpRkLJsmba00k4czdZK599HNLWkNuD7ZYCO9aSmwbEKxz2U8T3OjuZLNPMDb3LzwaBY6nqUe1hqcc+GXzM5GEiIpDAREQBERAFM8K2YYnmSkbWZceyfi2SIkMkY8HUandcLWcDvAkEaX0UPiY2RwDyGgkAuN7AdZtc6dgV9bHpcnYO80+DVUk9ZMOfeOVjSGAnQEbrQNdXG+vbZeK9rTow1Q49M18eRtFZs1me9jWJYjNSNy+Gcm2nZDI57g0B0egc7pJcCODfRKqbH8NgweofBTSiYRndc8N3Wlw0cG3J3mg3G902vwXWOZMSw7CaWWXGXujp93de5u/cB5DBbc5wN3DUajiuXM24fl2jk3ssVTp4XE818b2vZ4kAPHboezpXiw24qVPdnnkvLd8WbTSRoERFdEYREQFu5R2A1tZuy5nfyLOPJMs6Qj2natZ4X8CrjwDK+D5Vj5PB4mRt6Txc76zjcu8StJmLafg2CXZTO5eUeiwjdB9p/D7rlV7V5izHn55ihcBH0saQyMD23E87xPRoFwl5iNWo8pZvyXD79To7LBKtaO0qNQh4pfkv4RYeYtpuD4JdlMeXmHosPNB9p/D7rlQGoxfNe0RxjpQ7kr6tZzYx9dx+V3E9wX2fDsoZGAfmecVFRa4p4TcdHyuH3uIFugqK5l2xYzizeQwYNo6UCwZFo63a8Wt9kDxWlvht3eb5e7E9rv8Pw7daw2k/FLgui/jqyWVOF5SyHrmqfyipGop4dbH2uH/YtHYVEsy7YsZxZvIYMG0dKBYMi0dbteALfZA8VAiS7V3FfF1FnhFvbLcs3zZz15iNxeS1VpZ+XcuiPpN+K+IitjwHS+x3/ACOH/n/qyKnlbmyCrp4sEiEj2g/r9C4A/wCJIqi3gvm+MRk67yXfL6n0L2QklGrn/r+ZsMv/ADun/fR/ztU8/KH+YQf7gf0pVAcAe1tVTkkW5WP+dqnP5QdTDNQQCJzXHygcCD9HIpsDi1WWa7zz+1zTnTy5P6ooNfuGaSncHwEte0ghwJBBHAgjgV+EX0I4UtDKW3fGMItHjw8pi052jZWjv4P+1r7SufLGeMDzc2+EShz+mN3Nkb3tPEdouO1ckL0hnlpnB8DnNe03Dmkgg9YI4FVdxhlKrvj7r+XobqbR1ZmLZ9g2Ybue3k5j9IzQk+0ODvx7VXddk/M+R3mbC3OcwenF1e2zXTwI7Vo8pbd8Ywi0ePN8pi4b2glA7+D/AB19pXLlzPmAZpZvYbOy4F3Med17e9p/EXHauYu8KlTeprLzRf2WOXFutm3rh4Zb/T7y8itZc0Zfzk0R52pxvjQVEVw4ceNtbdmov6Ki+Z9kNRh8L6zLkzKujaHPcQQHsa0EneF7OsBrax9lXLmLJ2W8w3c8sjmP0jHNBJ9ocHfj2qsMzZWxfKcU7qOUPgdG9rnRP4tLSCJGXvaxPWO1YtLy7tZqHajmeyrb4bfxc6D2VTLsvg+j++hUyIi7w5ELbZawLGcdna3AI5HTNIcHN0DCDcOc7gzUaEniOtale9NW1NEb0j3sPW1xb+C1mm4tR4mTsDCqeobHG/FGxeV7gbI5g0J0vukgHdvrZQ/axgOO4nQmDKzGbjnF87GkNe8XvZotZ1zdztQTuga3IUHwfau7J2FUzWE1FbK58jhI9xDIxKW843vdwbZo7d49Adqdqmc/P76WrwOeVsUkJa+MSEbj2OO8HNB0Nnt16Ray5qjZ1Y1k+7N5ct33uJXJZFdTwS0riyoa5r2mxa4EEHqIPArzX6kkfKSZCSTxJNyvyunXmQhERAERfUB8UiyRm12TJpamBu9MYXRx34B7nM5zusAB2nSbdqjqLScFOLjLgZJfQbR8T8mq6TGHOnhqWvN3G7mSnnBzb+iXAXb0cR0h0QRFiFOMM9KyzGYREUhgIiIAiIgCIiAIiIAiIgCIvoBPBAfEREAREQBERAEREAREQBERAEREAREQBERAEREAV37I9n+XcRY6simdUb0b4HxvjDTG57bO6Tc7pIBGlnFUgpJhGf8AGsvUwpcFeIW8pyzntHPe7m2BJuN0BrRuga63vey8l3SqVYaabyZtFpcT958y1hOU5/JsOqXzys0lvHutYbcL3O8euwsOu9wIwtlmLHajMtQ+qrQ0Sybu/uizSWtDbga2uACdeJPDgNap6SkoJTeb7zDCIikMBERAEREAREQBERAEREARFtssYzFgVQyWqiZND8mWN7WuD2Ei4seDhYEHraFrJtJtLMGpU32OYD58xSIyAGOEGd1/ZsGf9y0+BVj4lsSyzmeJtTlqV0AkaHttz4yDr8kneb1W3tOrRbbZPs6qsiipdiTmOlkc1rSwkjcaCQdQCCS43HshVFxiNOVGSi8pcMiRQeZRGecD/wDG8QqaYCzWyEs+o7nM/wCpA8Fol0NtN2UVedqyGow98cbeT5OUuvpuuu0tAHOcQ4jUgc0LFdstyhs9pn1uP71S6Nt7P5rXO4BrGDjvHSziR9y3pYlT2cc98uS5hweZQaLLxTEH4rM+aRrGlxvusaGsaODWtaODWgADuWIrVZ5byMIiLICIiAIiIAiIgCIiAIiIAiIgCIiAIiIAiIgCIiAIiIAiIgCIiAIiIAiIgCIrJyDmbIGVyySuhqparpkeyMsYf2bd/TvILu7goa1R045qLb5IylmTvYVSZkw+mfHi0RZRnnwl5s8EnnAMOu4flXNtdRfeuLRUIwvbHlPFpI4YJZBJI9sbWuifq5xAAuAQNSOJU3XIXWt1HKcdLZPHgFSe32kzJWOYWxE4dGN4OYd7nkHedKPQsNAeGp1u6wuwmyr+o245Nj+TJI/uif8A+wC3s3UhU1whqyEssjmpFOM94xkfHS6XAIamCoJuebGIX9paHksP1R3i6g666lNzjm015MgYREUhgIiIAiIgCIiAIiIAiIgCIiAIszCsMnxmVsFJu8q82YHODQ53Q0E6Bx4C51JA6VNcibMK/FayWnx6GWJrIZDzm2G+4bjCDwdYu3hbTmKGrXhSTcnwMpZlfIt7HknHTFJPNC6OCK+/JJzGixtYE/LJNmgNvqQFolJGcZdl5gIiLYwEREAREQBERAEREAREQBERAEREBLtk1MKvGKNp6Huf7kb3f+quLattQbk9nk2ElprnjsIiafScOBcfRae86aOo3J+aZMnzPqaZodNyT2Rk8GucWjeI6bDe07Vp6ysnxB7patxfI8lznONySeJKrqtnt7hTn2UvVm6lkjp7ZvtDps9Qc/dZVxj9bGOH12X9A/8A0dDfQnm/NFMKOtqo28GTzM+6Rw//ABeOC41W5enZUYY8slYbg9B6wR0tPAhe+acabmOrlqms3OVIcW8QHbrQ63YXAnxWbe0/p60nHstenkHLNGqREVgaBERAEREAREQBERAEREAREQBERAb7KWVqzM0oFLJFC1pBMkkjWbvVui93O6rfeF1ZhTZGQxtnlEz2ta10oAG+4AAusCQLnWwPSuNVZVHtTlylhtJRZdLTOLyzSFt2jekc8RgHiSCA49A0GvyajELWpXcdL+GXDzbJISSLJ2w5drMzU7I6OqhiDCXuikcGCU6bt3k6bvOsCLEu1IsFzjU00lG90c4Ac0kGxBFx1EXB7wpbtMzRR5zmgrKTmvdCI5YzxY9r3319JpDhY9mtjcKGr0WFGdKklJ/DLh+5iTzYREXvNAiIgCIiAIiIAiIgCIiAIiIAiIgCIiAIiIAiIgCIiAIiIAiIgCIiAIiIAiIgCIiAIiIAiIgCIiAIiIAiIgCIiA//2Q=="/>
          <p:cNvSpPr>
            <a:spLocks noChangeAspect="1" noChangeArrowheads="1"/>
          </p:cNvSpPr>
          <p:nvPr/>
        </p:nvSpPr>
        <p:spPr bwMode="auto">
          <a:xfrm>
            <a:off x="0" y="-723900"/>
            <a:ext cx="3028950"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eaLnBrk="1" hangingPunct="1">
              <a:spcBef>
                <a:spcPct val="0"/>
              </a:spcBef>
              <a:buClrTx/>
              <a:buSzTx/>
              <a:buFontTx/>
              <a:buNone/>
            </a:pPr>
            <a:endParaRPr lang="en-US" altLang="en-US" sz="1800">
              <a:latin typeface="Calibri" panose="020F0502020204030204" pitchFamily="34" charset="0"/>
            </a:endParaRPr>
          </a:p>
        </p:txBody>
      </p:sp>
      <p:sp>
        <p:nvSpPr>
          <p:cNvPr id="6161" name="AutoShape 16" descr="data:image/jpeg;base64,/9j/4AAQSkZJRgABAQAAAQABAAD/2wCEAAkGBggGERQQBxQTFRAWGBgVGBgYGBkbGhscHRgXHRsdGB0fJyYpGBsjIBsYIC8iJSc1LDgsFx4xNjAqNSgsLikBCQoKDgwOGg8PGjIkHSUsLDU0LTQuNDQvLDAvKS0sLCwsNS8xLCwqLywpLCkwLCwsMCwsLywsLCwsNCosLCwsLP/AABEIAJ8BPgMBIgACEQEDEQH/xAAcAAEAAgMBAQEAAAAAAAAAAAAABgcEBQgDAQL/xABJEAABAwIDAwcHBwoGAgMAAAABAAIDBBEFBiEHEjETIkFRYXGBFBVCU2KS0TI0Q3KCkbEIFxgjY3OTsrPTMzVSdIOiFsIkocH/xAAbAQEAAgMBAQAAAAAAAAAAAAAAAwUBAgYEB//EADYRAAIBAgMFBQYFBQEAAAAAAAABAgMEBRESEyExUXEyQVJhkQYigaGx8ILBwtHxFCMzYuEV/9oADAMBAAIRAxEAPwDIoc4ZoyQ8Q4q1zmD0Jer2H66eJHYrEy7tBwbMNmsdycx+jfoSfZPB349ipfANs1bGwU+bIm1lNwu4DlB234PI7bH2lI4sr5fzk0yZJqG79rmnlNnjuvrbt1HtLW4sLuy39qJ06u8NxLdXjsqniXZfVffUszM+RsCze22LxAvHCRvNkHc4cR2G47FTGbdhOMYReTAj5TFqd3RsrR3cH/Z1P+lbyhzhmfI7xDijXOYPQlvw/Zv10+8disTLu0HBsw2ax3JzH6N9gSfZPB349ils8VlTelPLyZ4L3A7i3W0S1w8Ud/r95eZylNDJTOLJ2lr2kgtcCCCOIIPAr8LrfM+R8Dze22LxBzxoJG82Rvc4cR2G47FTGbdhGMYReTAXeUxcd3QSgd3B/hr7K6e3xOlV3S91/L1KBwaKvRek8EtM4sna5r2mxa4EEHqIPArzVoaHS+x3/I4f+f8AqyKnlcOx3/I4f+f+rIqeXzXGf876y+p9D9j+zV/D+oz8v/O6f99H/O1Tz8of5hB/uB/SlUDy/wDO6f8AfR/ztU8/KH+YQf7gf0pVPgX+ZdSD2v7dPo/qjn5EWRQ0FVibxFQMfJI7g1gLifAL6G2lvZwZjrIoaCqxN7YqFj5JHaBrAXE9wCsjB9jbMPYKjPNQ2mi48k0h0ruy4uAexoce5bs51w/L7DT5GpmwtOhlcN6R333JPVvE9wVHeY3Qt90XqZa2OEXV6/7cd3N7l99DSYPscbQMFRnmdtNFx5JpDpXdlxcA9Nmhxt1Ld/8AmmH5eYafItM2Fp0MrhvSO++5PZvE9wXthWzvH80v5fHHuja7Uuku6Qjsb6I77dysjL+TMHy2AaKO8nTI/nP8D6PhZczXvbu94vTEvFRwzDe29tU5Lsrrz+fRFb4Vs7zBml/L4490bTrvSXdIR1Bvojvt3KW4xkzB8t4ZXGijvJ5LUXkfq/8AwX8D6PhZZ2bNpOX8ngtrpN6YfRR2c/x6GfaI8VSects2N5oa+GlAp6ZwLXMbq5zSLEPeegjoAHHW69djhUpSU0vi/wAisvsauLpaG9MfCty/6V+iIu3KEIiIAiIgCIiAIi/TWuf8kX4n7tSgPyiIgCIiAIiIAiIgCIiAL0gnlpnB9O5zXtNw5pIIPWCOBXSP5kcl+rk/iv8Ain5kcl+rk/iv+KqP/Xocn8v3JNnIrLANs1bGwU+bIm1lNwu4DlR234PI7dfaUjiyvl7OTeUyVUt5S1zTSmz28L2vrYdeov6SlX5kcl+rk/iv+K/cGxjKFM4Pp2yte03DmzPBB6wQdCqa8jYXO/S0+i/csrLELuyedKW7l3P4fbInQ5wzPkd4hxRrnMHoS34fs366feOxWJl3aDg2YbNY7k5j9HJYEn2Twd+PYtp5mopYRT1t54wLfriHu04XcdSfaOvatAdl2VzwY7+I74qlVOrTeUJZrzLiteWF5HVXpuFTnHg+qbX7+Zssz5HwPNzbYtE0vtYSN5sje5w6Ow3HYqYzdsIxfCN6TAXeUwjXd4Sgd3B/hr7KvbC8Ngwlu5A+Qs6A95fbuJ1A7L2Wbvt6wra3va1Dg93LuOcqU45+7vXMg2yOGSnwWNk7S17TOC0gggiWS4IPAqm10zUvbuO1HyT+C5mVLik9pNT5tnc+yKyjW/D+oz8v/O6f99H/ADtVh7eqGqxKjpoqFj5JHVIs1gLnH9VLwAVeZf8AnVP++j/naujZN14IDrdotcd11JhVXZS1ruZB7WrOpSXk/qjn3B9jbMPYKjPNQ2mi4iJpDpXdl9QD2NDj3LeHOtBl9hp8jUzYWnQyuG9I7q43uereJ7grArdnmA4i8yVvKveeLnSvJ/Hh2LOwTKOB5fO9QRtD/wDU47zvAngO5ey7ubu6eUpZR8iotJ4bbR1zjKpPk0lH6v5+hW2FbO8fzS/l8ce6Np4uku6Qjsb6I77dysfL+S8Hy2AaKO8nTI/nP8D6PhZbvfb1hYWLYdFi8ZilklY08eSkMbj9puoHce9QUrenB59/MivcXubtaG9MPCty/wCmlzZtKy/lAFtdJvzD6GOzn/aHBnXziOy6pbNu2vH8w70eHnyWA9EZ/WEe1JxH2beKtN2xLJrjd0chJ/bP+K+fmRyX6uT+K/4q8t6tnS3tNvzS/cpWpM5rc4uN3akr4ulfzI5L9XJ/Ff8AFazM+x7KWGUVVPSxvEkcE0jP1rjzmxucNL66gK0ji1BtJJ/fxNNmzn1ERWpGEREAREQBERAZuDU9FVzMjxJ5iied0yAA7l9A5wJF2g2vqDa9upXPkPYxVYFVyyYyYZacwyRsLdb8oN0kgjm8wuHSOdxVTZViy7JLfNEk7YhbSJgO92Ode7R3NJ7QuoMoYnhOJUcT8Bv5K0clHvbwIDOYBztTa1tVS4nXqQWUc8nx3bvg+ZJBJlB45snnyjTSVWY542gHcijj5z5HG+6LmwYPSPE2B0uoAug9sNdk2rLabMjp21LGb8TomkkB510PNcCWC99dOIVATtia4inJcy+hI3SR1kAmx7LleuxrTqw1Tzz6bvgYksnuPNERe80CIiAIiIAiIgJsiy/NGIepl9x3wTzRiHqZfcd8F8c0vkfeNrDxL1MRFl+aMQ9TL7jvgnmjEPUy+474JpfIbWHiXqYiLL80Yh6mX3HfBPNGIepl9x3wTS+Q2sPEvUxEWX5oxD1MvuO+CeaMQ9TL7jvgml8htYeJepiIso4TiA4wy+474LFWGmjaMoy4MIvrWueQGi5OgAWV5oxD1MvuO+Czk2JTjHizERZfmjEPUy+474J5oxD1MvuO+CaXyNdrDxL1MRFl+aMQ9TL7jvgnmjEPUy+474JpfIbWHiXqYiLL80Yh6mX3HfBPNGIepl9x3wTS+Q2sPEvUxF4V3+E/6rvwK2XmjEPUy+474LHxHC66OGQvilADHEksdYDdPHRTW6e1h1X1PPc1YbGe9dl9/kQZERfXT4eEREAREQBERAFJK/O9dLR01BQF0VPBzzuuIc+UvL94kcA1x5o6LX42tG0WkoRnlqXAzmSDNubZ84GCXEB/8mOLkXvHCQBzi11vRdzjfo6dOAj6IswgoLTHgAiItjAREQBERAEREB0J+kNln1NZ7kX9xP0hss+prPci/uLntZFDQ1WJyNioWOkkdo1rQST3AKreF263vP1N9bL8/SGyz6ms9yL+4sih274HibxFQU1fJI7g1kcbifASKIZR2A1tZuyZnfyLOPJMIdIfrO1azwv4K48Ayxg+Vo+TweJkbekjVzvrOOrvEqquP6OnugnJ9dxItTMzD6qWtjD5opISfQkLN4d+45w171kEgcVEcxbTcHwS7KY8vMNN1h5oPtP4fdcqA1GL5r2huMdKHclfVrObGPruPyu4nuCoal1CLyjvfJF/aYJXrR2lX+3DxS3ei/hFhYztMwHBnbhc6Vw0IiAcB3kkD7imC7QqbMDt3Daarf1u3Yw0d7i+w7uKr+qwzKWQ9c1T+UVNrinh1sdPlcP+xbfXQqJ5k2xY1izeRwYNoqYCwZD8q3a+wt9kDjrde20sbu5ep+7E1vJ4ZQjooJzl4m8l6d/y6s6Rne17H7vU4eNuC5mVw7HjfA4r/t/6sip5VeKQ2dTRybOg9kHnGt+H9Rn5f+d0/wC+j/naujy9rSASLnh29y5wy/8AO6f99H/O1T/8oGaSnoqZ8Di17alpDmkggiOSxBHAqXCaW1loz4sg9rnlUpPyf1RaK1WOY8cCbvyU9RKziXRBjrd4LgfG1lR+Utu+MYRaPHR5TFoN7RsrR38H/a1P+pXPljPGBZvbfCJQ544xu5sje9p4jtFx2q1ubKtR4rdzXA46lUgpJyWa5cDSQbYMAlcGvbUMB9JzG2HfuuJ+4KRVWY4mwiowuOSrZ0inMbnDwc5t+qwuexYOYtn2DZhu57eTmP0jNCT7Q4O/HtVd12T8z5HeZsLc5zB6cXV7bNdPAjtVVtatJ5zWpeR0dOzw6+ilQm6dTlLen0f30N5Nt/y9TOLJ6eua9psWujjBB6iDJoV5/pDZZ9TWe5F/cWmlzRl/OTRHnanG/awqIgQ8d9tbdmov6KjmP7Ga6NnlGU5W1tOb6NIEjR1EcHkcNNb+ir2zqYfc7uD6lLe4ddWTyqx3c+5/H7ZPP0hss+prPci/uLX5i265exekqaeCKrD5YZYmlzI7AvY5ovZ50uepUdNDJTuLJgWvaSC0gggjiCDwK/Cuo4ZbpprP1K3WwiIrI0CIveioanEXiKiY58jr2a0XcbAk2HSbA6BG8t7B4IpRkLJsmba00k4czdZK599HNLWkNuD7ZYCO9aSmwbEKxz2U8T3OjuZLNPMDb3LzwaBY6nqUe1hqcc+GXzM5GEiIpDAREQBERAFM8K2YYnmSkbWZceyfi2SIkMkY8HUandcLWcDvAkEaX0UPiY2RwDyGgkAuN7AdZtc6dgV9bHpcnYO80+DVUk9ZMOfeOVjSGAnQEbrQNdXG+vbZeK9rTow1Q49M18eRtFZs1me9jWJYjNSNy+Gcm2nZDI57g0B0egc7pJcCODfRKqbH8NgweofBTSiYRndc8N3Wlw0cG3J3mg3G902vwXWOZMSw7CaWWXGXujp93de5u/cB5DBbc5wN3DUajiuXM24fl2jk3ssVTp4XE818b2vZ4kAPHboezpXiw24qVPdnnkvLd8WbTSRoERFdEYREQFu5R2A1tZuy5nfyLOPJMs6Qj2natZ4X8CrjwDK+D5Vj5PB4mRt6Txc76zjcu8StJmLafg2CXZTO5eUeiwjdB9p/D7rlV7V5izHn55ihcBH0saQyMD23E87xPRoFwl5iNWo8pZvyXD79To7LBKtaO0qNQh4pfkv4RYeYtpuD4JdlMeXmHosPNB9p/D7rlQGoxfNe0RxjpQ7kr6tZzYx9dx+V3E9wX2fDsoZGAfmecVFRa4p4TcdHyuH3uIFugqK5l2xYzizeQwYNo6UCwZFo63a8Wt9kDxWlvht3eb5e7E9rv8Pw7daw2k/FLgui/jqyWVOF5SyHrmqfyipGop4dbH2uH/YtHYVEsy7YsZxZvIYMG0dKBYMi0dbteALfZA8VAiS7V3FfF1FnhFvbLcs3zZz15iNxeS1VpZ+XcuiPpN+K+IitjwHS+x3/ACOH/n/qyKnlbmyCrp4sEiEj2g/r9C4A/wCJIqi3gvm+MRk67yXfL6n0L2QklGrn/r+ZsMv/ADun/fR/ztU8/KH+YQf7gf0pVAcAe1tVTkkW5WP+dqnP5QdTDNQQCJzXHygcCD9HIpsDi1WWa7zz+1zTnTy5P6ooNfuGaSncHwEte0ghwJBBHAgjgV+EX0I4UtDKW3fGMItHjw8pi052jZWjv4P+1r7SufLGeMDzc2+EShz+mN3Nkb3tPEdouO1ckL0hnlpnB8DnNe03Dmkgg9YI4FVdxhlKrvj7r+XobqbR1ZmLZ9g2Ybue3k5j9IzQk+0ODvx7VXddk/M+R3mbC3OcwenF1e2zXTwI7Vo8pbd8Ywi0ePN8pi4b2glA7+D/AB19pXLlzPmAZpZvYbOy4F3Med17e9p/EXHauYu8KlTeprLzRf2WOXFutm3rh4Zb/T7y8itZc0Zfzk0R52pxvjQVEVw4ceNtbdmov6Ki+Z9kNRh8L6zLkzKujaHPcQQHsa0EneF7OsBrax9lXLmLJ2W8w3c8sjmP0jHNBJ9ocHfj2qsMzZWxfKcU7qOUPgdG9rnRP4tLSCJGXvaxPWO1YtLy7tZqHajmeyrb4bfxc6D2VTLsvg+j++hUyIi7w5ELbZawLGcdna3AI5HTNIcHN0DCDcOc7gzUaEniOtale9NW1NEb0j3sPW1xb+C1mm4tR4mTsDCqeobHG/FGxeV7gbI5g0J0vukgHdvrZQ/axgOO4nQmDKzGbjnF87GkNe8XvZotZ1zdztQTuga3IUHwfau7J2FUzWE1FbK58jhI9xDIxKW843vdwbZo7d49Adqdqmc/P76WrwOeVsUkJa+MSEbj2OO8HNB0Nnt16Ray5qjZ1Y1k+7N5ct33uJXJZFdTwS0riyoa5r2mxa4EEHqIPArzX6kkfKSZCSTxJNyvyunXmQhERAERfUB8UiyRm12TJpamBu9MYXRx34B7nM5zusAB2nSbdqjqLScFOLjLgZJfQbR8T8mq6TGHOnhqWvN3G7mSnnBzb+iXAXb0cR0h0QRFiFOMM9KyzGYREUhgIiIAiIgCIiAIiIAiIgCIvoBPBAfEREAREQBERAEREAREQBERAEREAREQBERAEREAV37I9n+XcRY6simdUb0b4HxvjDTG57bO6Tc7pIBGlnFUgpJhGf8AGsvUwpcFeIW8pyzntHPe7m2BJuN0BrRuga63vey8l3SqVYaabyZtFpcT958y1hOU5/JsOqXzys0lvHutYbcL3O8euwsOu9wIwtlmLHajMtQ+qrQ0Sybu/uizSWtDbga2uACdeJPDgNap6SkoJTeb7zDCIikMBERAEREAREQBERAEREARFtssYzFgVQyWqiZND8mWN7WuD2Ei4seDhYEHraFrJtJtLMGpU32OYD58xSIyAGOEGd1/ZsGf9y0+BVj4lsSyzmeJtTlqV0AkaHttz4yDr8kneb1W3tOrRbbZPs6qsiipdiTmOlkc1rSwkjcaCQdQCCS43HshVFxiNOVGSi8pcMiRQeZRGecD/wDG8QqaYCzWyEs+o7nM/wCpA8Fol0NtN2UVedqyGow98cbeT5OUuvpuuu0tAHOcQ4jUgc0LFdstyhs9pn1uP71S6Nt7P5rXO4BrGDjvHSziR9y3pYlT2cc98uS5hweZQaLLxTEH4rM+aRrGlxvusaGsaODWtaODWgADuWIrVZ5byMIiLICIiAIiIAiIgCIiAIiIAiIgCIiAIiIAiIgCIiAIiIAiIgCIiAIiIAiIgCIrJyDmbIGVyySuhqparpkeyMsYf2bd/TvILu7goa1R045qLb5IylmTvYVSZkw+mfHi0RZRnnwl5s8EnnAMOu4flXNtdRfeuLRUIwvbHlPFpI4YJZBJI9sbWuifq5xAAuAQNSOJU3XIXWt1HKcdLZPHgFSe32kzJWOYWxE4dGN4OYd7nkHedKPQsNAeGp1u6wuwmyr+o245Nj+TJI/uif8A+wC3s3UhU1whqyEssjmpFOM94xkfHS6XAIamCoJuebGIX9paHksP1R3i6g666lNzjm015MgYREUhgIiIAiIgCIiAIiIAiIgCIiAIszCsMnxmVsFJu8q82YHODQ53Q0E6Bx4C51JA6VNcibMK/FayWnx6GWJrIZDzm2G+4bjCDwdYu3hbTmKGrXhSTcnwMpZlfIt7HknHTFJPNC6OCK+/JJzGixtYE/LJNmgNvqQFolJGcZdl5gIiLYwEREAREQBERAEREAREQBERAEREBLtk1MKvGKNp6Huf7kb3f+quLattQbk9nk2ElprnjsIiafScOBcfRae86aOo3J+aZMnzPqaZodNyT2Rk8GucWjeI6bDe07Vp6ysnxB7patxfI8lznONySeJKrqtnt7hTn2UvVm6lkjp7ZvtDps9Qc/dZVxj9bGOH12X9A/8A0dDfQnm/NFMKOtqo28GTzM+6Rw//ABeOC41W5enZUYY8slYbg9B6wR0tPAhe+acabmOrlqms3OVIcW8QHbrQ63YXAnxWbe0/p60nHstenkHLNGqREVgaBERAEREAREQBERAEREAREQBERAb7KWVqzM0oFLJFC1pBMkkjWbvVui93O6rfeF1ZhTZGQxtnlEz2ta10oAG+4AAusCQLnWwPSuNVZVHtTlylhtJRZdLTOLyzSFt2jekc8RgHiSCA49A0GvyajELWpXcdL+GXDzbJISSLJ2w5drMzU7I6OqhiDCXuikcGCU6bt3k6bvOsCLEu1IsFzjU00lG90c4Ac0kGxBFx1EXB7wpbtMzRR5zmgrKTmvdCI5YzxY9r3319JpDhY9mtjcKGr0WFGdKklJ/DLh+5iTzYREXvNAiIgCIiAIiIAiIgCIiAIiIAiIgCIiAIiIAiIgCIiAIiIAiIgCIiAIiIAiIgCIiAIiIAiIgCIiAIiIAiIgCIiA//2Q=="/>
          <p:cNvSpPr>
            <a:spLocks noChangeAspect="1" noChangeArrowheads="1"/>
          </p:cNvSpPr>
          <p:nvPr/>
        </p:nvSpPr>
        <p:spPr bwMode="auto">
          <a:xfrm>
            <a:off x="0" y="-723900"/>
            <a:ext cx="3028950"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eaLnBrk="1" hangingPunct="1">
              <a:spcBef>
                <a:spcPct val="0"/>
              </a:spcBef>
              <a:buClrTx/>
              <a:buSzTx/>
              <a:buFontTx/>
              <a:buNone/>
            </a:pPr>
            <a:endParaRPr lang="en-US" altLang="en-US" sz="1800">
              <a:latin typeface="Calibri" panose="020F0502020204030204" pitchFamily="34" charset="0"/>
            </a:endParaRPr>
          </a:p>
        </p:txBody>
      </p:sp>
      <p:pic>
        <p:nvPicPr>
          <p:cNvPr id="83986" name="Picture 18" descr="http://3.bp.blogspot.com/_njKPjCEOAnQ/TT1CggFZLbI/AAAAAAAACQo/b6PxjyndVCM/s1600/Australia_flag.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62464" y="5158010"/>
            <a:ext cx="9906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63" name="AutoShape 20" descr="data:image/jpeg;base64,/9j/4AAQSkZJRgABAQAAAQABAAD/2wBDAAkGBwgHBgkIBwgKCgkLDRYPDQwMDRsUFRAWIB0iIiAdHx8kKDQsJCYxJx8fLT0tMTU3Ojo6Iys/RD84QzQ5Ojf/2wBDAQoKCg0MDRoPDxo3JR8lNzc3Nzc3Nzc3Nzc3Nzc3Nzc3Nzc3Nzc3Nzc3Nzc3Nzc3Nzc3Nzc3Nzc3Nzc3Nzc3Nzf/wAARCACsAQMDASIAAhEBAxEB/8QAHAABAAIDAQEBAAAAAAAAAAAAAAQIBQYHAwIB/8QANRAAAQMCAgoCAQIFBQEAAAAAAAECBAMRBQYSFRYhMVFVYpGTE0EHFHEiMkJhgSNSscHR8P/EABoBAQACAwEAAAAAAAAAAAAAAAACBQEDBwT/xAAzEQEAAAMFBwMCBAcAAAAAAAAAAQIFERVRU5EDBBQXIaLREjFBcYETYcHwIiMyM6Gx8f/aAAwDAQACEQMRAD8A6uADjKxAAAAAAAAAAAAAAAAAAAAAAAAAAAAAAAAAAAAAAAAAAAAAAAAAAAAAAAAAAAAAAAAAAAAAAAAAAAAAAAAAAAAAAAAAAAAAAAAAAAAAAAAAAAAAAAAAAAAAAAAAAAAAAAAAAAAAC6cxdOZWzbHMnW53uUbY5k63O9ynVOVFQz5O7w8PHSYLJ3TmLpzK2bY5k63O9yjbHMnW53uUcqKhnyd3g46TBZO6cxdOZWzbHMnW53uUbY5k63O9yjlRUM+Tu8HHSYLJ3TmLpzK2bY5k63O9yjbHMnW53uUcqKhnyd3g46TBZO6cxdOZWzbHMnW53uUbY5k63O9yjlRUM+Tu8HHSYLJ3TmLpzK2bY5k63O9yjbHMnW53uUcqKhnyd3g46TBZO6cxdOZWzbHMnW53uUbY5k63O9yjlRUM+Tu8HHSYLJ3TmLpzK2bY5k63O9yjbHMnW53uUcqKhnyd3g46TBZO6cxdOZWzbHMnW53uUbY5k63O9yjlRUM+Tu8HHSYLJ3TmLpzK2bY5k63O9yjbHMnW53uUcqKhnyd3g46TBZO6cxdOZWzbHMnW53uUbY5k63O9yjlRUM+Tu8HHSYLJ3TmLpzK2bY5k63O9yjbHMnW53uUcqKhnyd3g46TBZO6cxdOZWzbHMnW53uUbY5k63O9yjlRUM+Tu8HHSYLJ3TmLpzK2bY5k63O9yjbHMnW53uUcqKhnyd3g46TBZO6cxdOZWzbHMnW53uUbY5k63O9yjlRUM+Tu8HHSYLJ3TmLpzK2bY5k63O9yjbHMnW53uUcqKhnyd3g46TBZO6cwVs2xzJ1ud7lA5UVDPk7vBx0mDBAA7orAAAAAAAAAAAAAB+o1zkcqNVUbvVUTgfh0z8Q5fjScQdKnzsMqUJFB9FcPdWR1Woi82/VrX5nv+W8s08CwuBSwPC2UsMY5VkSW/xvWou5qPcu+1r2+rqVcarsob5DdbOsfn4/79E/RH0+pq+Scn4pjuIwZDcPfVwz9Qz56qqiN0Ecmkm9d+6/An51/HtXLLJU2viEVsNaqtiU1c5atX7RLW+k4rf6MV+PsbbgOZKE2TJq0olJr3VmU3KnyojVs233dbcTJZzzzRzhhyU5+HpHmRqqui1qLrorF4sci/si3T7TgQ2sd+46Hp/t9LbIfXGPvjGHxH2Zh6fT+bAZYwJcxYjq+jNjxpL23opIujai/7UVEWym55j/FuKQMCwzV0T9ZORarpzqLkW19HRRLql0REXgn2ppeVcRhYRjNDEZ8d8lsZfkpUWqiI+on8t1+kRd/+Dbs2fkOpmjKaR3KsKdTlItSnRe5GVqSov/C2ui/v+zfI79xUn4P9HzbDG2HxGEYw/Wz7JfT6Y2+7ntak+jVfSqtVtRjla5q8UVD5RrnX0Wqtkutk4IZvJcWdLzLCp4dDbMqfIivovaiscz+rSvuRtr7zsOcckYJDyxOo4VUgYVUl1mvdVlVbNcjd+gjl4J92Q2b3VNnuu2k2M8LYzf46/MPf6YsSyRmha4ED1lUFjSKlFX06isdbTpPRzXf3RU4oeRZwjbC2CAAAAAAAAAAAAAAAAAAAAAAAAAAAAAAy2VsPh4rjcbD59WrRpynfEyrSbpKx6/yqqfaX3L+5vWavxpUy/lHTh0amJYgspHVq1Kmv+nRRFtZvHja6/wDRo2X8dm5alrMg0aDZTmWp1a1LTViL9tvu387G15j/ACRieKZbwpkefWi4g19VsxY7lp6aJo6C7vpbr/lFKjfJd+jvWzjsY/wW9ftbHC2z49/ezo2S+n0xt92n5fxN+B49CxH41c6LWa9zOCqiLvTxc852Lz50mVXryqyulPV9VqPXRddb2tyIdSo+rUdUqvc97lu5zluqr/c+Sz/CkjP64w62WIW/AADYwAAD1oSa8fS+CtUpaaWdoPVuknJbGVn5ilT8t4fg0hXPZCrVKjHuW6qjkSyf4XS8mFBCbZSTTQmjDrDr+jNrbfxxlypj2P0acnD61fDXI9siqjVRtNFatl0uaLaxMz1kaNk6Cx9ee+VKlVnJHYynotZTbxVy/bt6JZDGZKzPPwbGsOa7EpNLDmyGfNS+Vfj0Fd/FdvDhcnZs/IeJZh/WxK9OM/DatRVoUqlFNKkn9Ko5LLpf+qVW0l3+O/QjLH+XZC2H3j+XvjZZ06Jw9Pp/NpYPp7HMcrXtVrk4oqWU+S4awAAAAAAAAAAAAAAAAAAAAAAAAzeUsMwvGMTbBxTEKsF1ZUbQqNpabVcq20Xb7pfdZTCE/A8Tfg2KR8RpUadWrHdp021P5Udbcqp92XeatvLPNspoSRsjZ0+v3Zh79XX/AMg5HwGLg8CZOxOpCpYfGbFRWUUe6uqXVLJdP4lXS/8AkOKVvj+V/wAOn8d10dO17f3sbFJzvjOIYbPw/F5CzqExUeny8aNRFRUcy3BN1tHhvNaPFTN23jd9nGTbz+qNvTDHC33t90p5oRj0AAWSAAAAAAAAAbp+P8s4HmaXTiysTrx5qO0v060UVtZqb10XX3Lbmnk0sy+XMwSsu15ErD2sSXUorSp1nJdaN1S6tTheyW38zzb5JtZ9jNLsZrJvj99en7glLGEI9W//AJfyzguHTa2LVJ9WlKm76MKlRRUVyIiKulfcnDycpM5i2acSxnCI+H4rU/VLGqK+jIqLeo1FTe1V+04ceRgzVTthtthsIbPbTWxh/r4s+2PUnjCMbYAAPciAAAAAAAAAADOaqjd/kaqjd/kng4jf1Tz5tXYrkp2TLogaqjd/kaqjd/kngX9U8+bUuSnZMuiBqqN3+RqqN3+SeBf1Tz5tS5Kdky6IGqo3f5Gqo3f5J4F/VPPm1Lkp2TLogaqjd/kaqjd/kngX9U8+bUuSnZMuiBqqN3+RqqN3+SeBf1Tz5tS5Kdky6IGqo3f5Gqo3f5J4F/VPPm1Lkp2TLogaqjd/kaqjd/kngX9U8+bUuSnZMuiBqqN3+RqqN3+SeBf1Tz5tS5Kdky6IGqo3f5Gqo3f5J4F/VPPm1Lkp2TLogaqjd/kaqjd/kngX9U8+bUuSnZMuiBqqN3+RqqN3+SeBf1Tz5tS5Kdky6IGqo3f5Gqo3f5J4F/VPPm1Lkp2TLogaqjd/kaqjd/kngX9U8+bUuSnZMuiBqqN3+RqqN3+SeBf1Tz5tS5Kdky6IGqo3f5Gqo3f5J4F/VPPm1Lkp2TLogaqjd/kE8C/qnnzalyU7Jl0AAVK0AAAAAAAAAAAAAAAAAAAAAAAAAAAAAAAAAAAAAAAAAAAAAAAAAAAAAAAAAAAAAAAAAAAAAAAAAAAAAAAAAAAAAAAAAAAAAAAAAAAAAAAAAAAAAAAAAAAAAAAAAAAAAAAAAAAAAH//2Q=="/>
          <p:cNvSpPr>
            <a:spLocks noChangeAspect="1" noChangeArrowheads="1"/>
          </p:cNvSpPr>
          <p:nvPr/>
        </p:nvSpPr>
        <p:spPr bwMode="auto">
          <a:xfrm>
            <a:off x="0" y="-784225"/>
            <a:ext cx="2466975"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eaLnBrk="1" hangingPunct="1">
              <a:spcBef>
                <a:spcPct val="0"/>
              </a:spcBef>
              <a:buClrTx/>
              <a:buSzTx/>
              <a:buFontTx/>
              <a:buNone/>
            </a:pPr>
            <a:endParaRPr lang="en-US" altLang="en-US" sz="1800">
              <a:latin typeface="Calibri" panose="020F0502020204030204" pitchFamily="34" charset="0"/>
            </a:endParaRPr>
          </a:p>
        </p:txBody>
      </p:sp>
      <p:pic>
        <p:nvPicPr>
          <p:cNvPr id="83990" name="Picture 22" descr="http://flagspot.net/images/v/ve3.gi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241800" y="5085184"/>
            <a:ext cx="901700" cy="5032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83994" name="Picture 26" descr="http://www.ketv.com/image/view/-/17944840/medRes/2/-/maxh/460/maxw/620/-/pimyt2z/-/Chile-flag-jpg.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239000" y="5158010"/>
            <a:ext cx="1071563"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381000" y="3440113"/>
            <a:ext cx="2419350" cy="585787"/>
          </a:xfrm>
          <a:prstGeom prst="rect">
            <a:avLst/>
          </a:prstGeom>
          <a:noFill/>
        </p:spPr>
        <p:txBody>
          <a:bodyPr>
            <a:spAutoFit/>
          </a:bodyPr>
          <a:lstStyle/>
          <a:p>
            <a:pPr>
              <a:defRPr/>
            </a:pPr>
            <a:r>
              <a:rPr lang="en-US" sz="1600" dirty="0">
                <a:solidFill>
                  <a:schemeClr val="tx1">
                    <a:lumMod val="75000"/>
                  </a:schemeClr>
                </a:solidFill>
                <a:latin typeface="Calibri" panose="020F0502020204030204" pitchFamily="34" charset="0"/>
              </a:rPr>
              <a:t>Good institutions;</a:t>
            </a:r>
          </a:p>
          <a:p>
            <a:pPr>
              <a:defRPr/>
            </a:pPr>
            <a:r>
              <a:rPr lang="en-US" sz="1600" dirty="0">
                <a:solidFill>
                  <a:schemeClr val="tx1">
                    <a:lumMod val="75000"/>
                  </a:schemeClr>
                </a:solidFill>
                <a:latin typeface="Calibri" panose="020F0502020204030204" pitchFamily="34" charset="0"/>
              </a:rPr>
              <a:t>Countercyclical spending</a:t>
            </a:r>
          </a:p>
        </p:txBody>
      </p:sp>
      <p:sp>
        <p:nvSpPr>
          <p:cNvPr id="23" name="TextBox 22"/>
          <p:cNvSpPr txBox="1">
            <a:spLocks noChangeArrowheads="1"/>
          </p:cNvSpPr>
          <p:nvPr/>
        </p:nvSpPr>
        <p:spPr bwMode="auto">
          <a:xfrm>
            <a:off x="3581400" y="2743200"/>
            <a:ext cx="24193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eaLnBrk="1" hangingPunct="1">
              <a:spcBef>
                <a:spcPct val="0"/>
              </a:spcBef>
              <a:buClrTx/>
              <a:buSzTx/>
              <a:buFontTx/>
              <a:buNone/>
            </a:pPr>
            <a:r>
              <a:rPr lang="en-US" altLang="en-US" sz="1600" dirty="0">
                <a:solidFill>
                  <a:srgbClr val="C00000"/>
                </a:solidFill>
                <a:latin typeface="Calibri" panose="020F0502020204030204" pitchFamily="34" charset="0"/>
              </a:rPr>
              <a:t>Worsened institutions;</a:t>
            </a:r>
          </a:p>
          <a:p>
            <a:pPr eaLnBrk="1" hangingPunct="1">
              <a:spcBef>
                <a:spcPct val="0"/>
              </a:spcBef>
              <a:buClrTx/>
              <a:buSzTx/>
              <a:buFontTx/>
              <a:buNone/>
            </a:pPr>
            <a:r>
              <a:rPr lang="en-US" altLang="en-US" sz="1600" dirty="0" smtClean="0">
                <a:solidFill>
                  <a:srgbClr val="C00000"/>
                </a:solidFill>
                <a:latin typeface="Calibri" panose="020F0502020204030204" pitchFamily="34" charset="0"/>
              </a:rPr>
              <a:t>More-cyclical </a:t>
            </a:r>
            <a:r>
              <a:rPr lang="en-US" altLang="en-US" sz="1600" dirty="0">
                <a:solidFill>
                  <a:srgbClr val="C00000"/>
                </a:solidFill>
                <a:latin typeface="Calibri" panose="020F0502020204030204" pitchFamily="34" charset="0"/>
              </a:rPr>
              <a:t>spending.</a:t>
            </a:r>
          </a:p>
        </p:txBody>
      </p:sp>
      <p:sp>
        <p:nvSpPr>
          <p:cNvPr id="24" name="TextBox 23"/>
          <p:cNvSpPr txBox="1">
            <a:spLocks noChangeArrowheads="1"/>
          </p:cNvSpPr>
          <p:nvPr/>
        </p:nvSpPr>
        <p:spPr bwMode="auto">
          <a:xfrm>
            <a:off x="6705600" y="2729132"/>
            <a:ext cx="2286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eaLnBrk="1" hangingPunct="1">
              <a:spcBef>
                <a:spcPct val="0"/>
              </a:spcBef>
              <a:buClrTx/>
              <a:buSzTx/>
              <a:buFontTx/>
              <a:buNone/>
            </a:pPr>
            <a:r>
              <a:rPr lang="en-US" altLang="en-US" sz="1600" dirty="0">
                <a:solidFill>
                  <a:srgbClr val="008000"/>
                </a:solidFill>
                <a:latin typeface="Calibri" panose="020F0502020204030204" pitchFamily="34" charset="0"/>
              </a:rPr>
              <a:t>Improved institutions;</a:t>
            </a:r>
          </a:p>
          <a:p>
            <a:pPr eaLnBrk="1" hangingPunct="1">
              <a:spcBef>
                <a:spcPct val="0"/>
              </a:spcBef>
              <a:buClrTx/>
              <a:buSzTx/>
              <a:buFontTx/>
              <a:buNone/>
            </a:pPr>
            <a:r>
              <a:rPr lang="en-US" altLang="en-US" sz="1600" dirty="0" smtClean="0">
                <a:solidFill>
                  <a:srgbClr val="008000"/>
                </a:solidFill>
                <a:latin typeface="Calibri" panose="020F0502020204030204" pitchFamily="34" charset="0"/>
              </a:rPr>
              <a:t>Less-cyclical </a:t>
            </a:r>
            <a:r>
              <a:rPr lang="en-US" altLang="en-US" sz="1600" dirty="0">
                <a:solidFill>
                  <a:srgbClr val="008000"/>
                </a:solidFill>
                <a:latin typeface="Calibri" panose="020F0502020204030204" pitchFamily="34" charset="0"/>
              </a:rPr>
              <a:t>spending.</a:t>
            </a:r>
          </a:p>
        </p:txBody>
      </p:sp>
      <p:sp>
        <p:nvSpPr>
          <p:cNvPr id="25" name="Line 5"/>
          <p:cNvSpPr>
            <a:spLocks noChangeShapeType="1"/>
          </p:cNvSpPr>
          <p:nvPr/>
        </p:nvSpPr>
        <p:spPr bwMode="auto">
          <a:xfrm>
            <a:off x="381000" y="4714127"/>
            <a:ext cx="2410264" cy="72008"/>
          </a:xfrm>
          <a:prstGeom prst="line">
            <a:avLst/>
          </a:prstGeom>
          <a:noFill/>
          <a:ln w="76200">
            <a:solidFill>
              <a:srgbClr val="0070C0"/>
            </a:solidFill>
            <a:prstDash val="solid"/>
            <a:round/>
            <a:headEnd/>
            <a:tailEnd type="triangle" w="med" len="me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26" name="Line 5"/>
          <p:cNvSpPr>
            <a:spLocks noChangeShapeType="1"/>
          </p:cNvSpPr>
          <p:nvPr/>
        </p:nvSpPr>
        <p:spPr bwMode="auto">
          <a:xfrm flipV="1">
            <a:off x="4607718" y="3327400"/>
            <a:ext cx="1283493" cy="444500"/>
          </a:xfrm>
          <a:prstGeom prst="line">
            <a:avLst/>
          </a:prstGeom>
          <a:noFill/>
          <a:ln w="76200">
            <a:solidFill>
              <a:srgbClr val="FF0000"/>
            </a:solidFill>
            <a:prstDash val="solid"/>
            <a:round/>
            <a:headEnd/>
            <a:tailEnd type="triangle" w="med" len="me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27" name="Line 5"/>
          <p:cNvSpPr>
            <a:spLocks noChangeShapeType="1"/>
          </p:cNvSpPr>
          <p:nvPr/>
        </p:nvSpPr>
        <p:spPr bwMode="auto">
          <a:xfrm>
            <a:off x="6908335" y="3733006"/>
            <a:ext cx="1702265" cy="688939"/>
          </a:xfrm>
          <a:prstGeom prst="line">
            <a:avLst/>
          </a:prstGeom>
          <a:noFill/>
          <a:ln w="76200">
            <a:solidFill>
              <a:srgbClr val="00CC00"/>
            </a:solidFill>
            <a:prstDash val="solid"/>
            <a:round/>
            <a:headEnd/>
            <a:tailEnd type="triangle" w="med" len="me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2" name="Rectangle 1"/>
          <p:cNvSpPr/>
          <p:nvPr/>
        </p:nvSpPr>
        <p:spPr>
          <a:xfrm>
            <a:off x="-252536" y="1371600"/>
            <a:ext cx="2676086"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1749653" y="4849415"/>
            <a:ext cx="518091" cy="307777"/>
          </a:xfrm>
          <a:prstGeom prst="rect">
            <a:avLst/>
          </a:prstGeom>
          <a:noFill/>
        </p:spPr>
        <p:txBody>
          <a:bodyPr wrap="none" rtlCol="0">
            <a:spAutoFit/>
          </a:bodyPr>
          <a:lstStyle/>
          <a:p>
            <a:r>
              <a:rPr lang="en-US" sz="1400" dirty="0" err="1" smtClean="0"/>
              <a:t>Corr</a:t>
            </a:r>
            <a:endParaRPr lang="en-US" sz="1400" dirty="0"/>
          </a:p>
        </p:txBody>
      </p:sp>
      <p:sp>
        <p:nvSpPr>
          <p:cNvPr id="29" name="TextBox 28"/>
          <p:cNvSpPr txBox="1"/>
          <p:nvPr/>
        </p:nvSpPr>
        <p:spPr>
          <a:xfrm>
            <a:off x="5206037" y="3501008"/>
            <a:ext cx="518091" cy="307777"/>
          </a:xfrm>
          <a:prstGeom prst="rect">
            <a:avLst/>
          </a:prstGeom>
          <a:noFill/>
        </p:spPr>
        <p:txBody>
          <a:bodyPr wrap="none" rtlCol="0">
            <a:spAutoFit/>
          </a:bodyPr>
          <a:lstStyle/>
          <a:p>
            <a:r>
              <a:rPr lang="en-US" sz="1400" dirty="0" err="1" smtClean="0"/>
              <a:t>Corr</a:t>
            </a:r>
            <a:endParaRPr lang="en-US" sz="1400" dirty="0"/>
          </a:p>
        </p:txBody>
      </p:sp>
      <p:sp>
        <p:nvSpPr>
          <p:cNvPr id="30" name="TextBox 29"/>
          <p:cNvSpPr txBox="1"/>
          <p:nvPr/>
        </p:nvSpPr>
        <p:spPr>
          <a:xfrm>
            <a:off x="8230373" y="4509120"/>
            <a:ext cx="518091" cy="307777"/>
          </a:xfrm>
          <a:prstGeom prst="rect">
            <a:avLst/>
          </a:prstGeom>
          <a:noFill/>
        </p:spPr>
        <p:txBody>
          <a:bodyPr wrap="none" rtlCol="0">
            <a:spAutoFit/>
          </a:bodyPr>
          <a:lstStyle/>
          <a:p>
            <a:r>
              <a:rPr lang="en-US" sz="1400" dirty="0" err="1" smtClean="0"/>
              <a:t>Corr</a:t>
            </a:r>
            <a:endParaRPr lang="en-US" sz="1400" dirty="0"/>
          </a:p>
        </p:txBody>
      </p:sp>
      <p:sp>
        <p:nvSpPr>
          <p:cNvPr id="31" name="TextBox 30"/>
          <p:cNvSpPr txBox="1"/>
          <p:nvPr/>
        </p:nvSpPr>
        <p:spPr>
          <a:xfrm>
            <a:off x="2321162" y="3193231"/>
            <a:ext cx="378630" cy="307777"/>
          </a:xfrm>
          <a:prstGeom prst="rect">
            <a:avLst/>
          </a:prstGeom>
          <a:noFill/>
        </p:spPr>
        <p:txBody>
          <a:bodyPr wrap="none" rtlCol="0">
            <a:spAutoFit/>
          </a:bodyPr>
          <a:lstStyle/>
          <a:p>
            <a:r>
              <a:rPr lang="en-US" sz="1400" dirty="0" smtClean="0"/>
              <a:t>IQ</a:t>
            </a:r>
            <a:endParaRPr lang="en-US" sz="1400" dirty="0"/>
          </a:p>
        </p:txBody>
      </p:sp>
      <p:sp>
        <p:nvSpPr>
          <p:cNvPr id="32" name="TextBox 31"/>
          <p:cNvSpPr txBox="1"/>
          <p:nvPr/>
        </p:nvSpPr>
        <p:spPr>
          <a:xfrm>
            <a:off x="5528471" y="5054422"/>
            <a:ext cx="378630" cy="307777"/>
          </a:xfrm>
          <a:prstGeom prst="rect">
            <a:avLst/>
          </a:prstGeom>
          <a:noFill/>
        </p:spPr>
        <p:txBody>
          <a:bodyPr wrap="none" rtlCol="0">
            <a:spAutoFit/>
          </a:bodyPr>
          <a:lstStyle/>
          <a:p>
            <a:r>
              <a:rPr lang="en-US" sz="1400" dirty="0" smtClean="0"/>
              <a:t>IQ</a:t>
            </a:r>
            <a:endParaRPr lang="en-US" sz="1400" dirty="0"/>
          </a:p>
        </p:txBody>
      </p:sp>
      <p:sp>
        <p:nvSpPr>
          <p:cNvPr id="33" name="TextBox 32"/>
          <p:cNvSpPr txBox="1"/>
          <p:nvPr/>
        </p:nvSpPr>
        <p:spPr>
          <a:xfrm>
            <a:off x="8463876" y="3429000"/>
            <a:ext cx="378630" cy="307777"/>
          </a:xfrm>
          <a:prstGeom prst="rect">
            <a:avLst/>
          </a:prstGeom>
          <a:noFill/>
        </p:spPr>
        <p:txBody>
          <a:bodyPr wrap="none" rtlCol="0">
            <a:spAutoFit/>
          </a:bodyPr>
          <a:lstStyle/>
          <a:p>
            <a:r>
              <a:rPr lang="en-US" sz="1400" dirty="0" smtClean="0"/>
              <a:t>IQ</a:t>
            </a:r>
            <a:endParaRPr lang="en-US"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7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398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14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15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15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717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8399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3">
                                            <p:txEl>
                                              <p:pRg st="0" end="0"/>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3">
                                            <p:txEl>
                                              <p:pRg st="1" end="1"/>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6"/>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7175"/>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83994"/>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3"/>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0"/>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4"/>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24">
                                            <p:txEl>
                                              <p:pRg st="0" end="0"/>
                                            </p:txEl>
                                          </p:spTgt>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24">
                                            <p:txEl>
                                              <p:pRg st="1" end="1"/>
                                            </p:txEl>
                                          </p:spTgt>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2" grpId="0"/>
      <p:bldP spid="6154" grpId="0"/>
      <p:bldP spid="14" grpId="0" animBg="1"/>
      <p:bldP spid="15" grpId="0" animBg="1"/>
      <p:bldP spid="16" grpId="0" animBg="1"/>
      <p:bldP spid="3" grpId="0"/>
      <p:bldP spid="25" grpId="0" animBg="1"/>
      <p:bldP spid="26" grpId="0" animBg="1"/>
      <p:bldP spid="27" grpId="0" animBg="1"/>
      <p:bldP spid="28" grpId="0"/>
      <p:bldP spid="29" grpId="0"/>
      <p:bldP spid="30" grpId="0"/>
      <p:bldP spid="31" grpId="0"/>
      <p:bldP spid="32"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332656"/>
            <a:ext cx="8856984" cy="1371600"/>
          </a:xfrm>
        </p:spPr>
        <p:txBody>
          <a:bodyPr>
            <a:normAutofit fontScale="90000"/>
          </a:bodyPr>
          <a:lstStyle/>
          <a:p>
            <a:pPr marL="0" indent="0"/>
            <a:r>
              <a:rPr lang="en-US" sz="3200" dirty="0">
                <a:effectLst/>
              </a:rPr>
              <a:t/>
            </a:r>
            <a:br>
              <a:rPr lang="en-US" sz="3200" dirty="0">
                <a:effectLst/>
              </a:rPr>
            </a:br>
            <a:r>
              <a:rPr lang="en-US" sz="3600" dirty="0">
                <a:effectLst/>
              </a:rPr>
              <a:t>Advanced countries can suffer </a:t>
            </a:r>
            <a:r>
              <a:rPr lang="en-US" sz="3600" dirty="0" smtClean="0">
                <a:effectLst/>
              </a:rPr>
              <a:t>pro-cyclicality too</a:t>
            </a:r>
            <a:r>
              <a:rPr lang="en-US" sz="3600" dirty="0">
                <a:effectLst/>
              </a:rPr>
              <a:t>.</a:t>
            </a:r>
            <a:br>
              <a:rPr lang="en-US" sz="3600" dirty="0">
                <a:effectLst/>
              </a:rPr>
            </a:br>
            <a:endParaRPr lang="en-US" sz="3600" dirty="0">
              <a:effectLst/>
            </a:endParaRPr>
          </a:p>
        </p:txBody>
      </p:sp>
      <p:sp>
        <p:nvSpPr>
          <p:cNvPr id="3" name="Content Placeholder 2"/>
          <p:cNvSpPr>
            <a:spLocks noGrp="1"/>
          </p:cNvSpPr>
          <p:nvPr>
            <p:ph idx="1"/>
          </p:nvPr>
        </p:nvSpPr>
        <p:spPr>
          <a:xfrm>
            <a:off x="1951045" y="2492896"/>
            <a:ext cx="3917099" cy="2664296"/>
          </a:xfrm>
        </p:spPr>
        <p:txBody>
          <a:bodyPr/>
          <a:lstStyle/>
          <a:p>
            <a:pPr marL="0" indent="0">
              <a:buNone/>
            </a:pPr>
            <a:r>
              <a:rPr lang="en-US" dirty="0" smtClean="0">
                <a:effectLst/>
              </a:rPr>
              <a:t>i) The </a:t>
            </a:r>
            <a:r>
              <a:rPr lang="en-US" dirty="0">
                <a:effectLst/>
              </a:rPr>
              <a:t>euro </a:t>
            </a:r>
            <a:r>
              <a:rPr lang="en-US" dirty="0" smtClean="0">
                <a:effectLst/>
              </a:rPr>
              <a:t>periphery.</a:t>
            </a:r>
          </a:p>
          <a:p>
            <a:pPr marL="0" indent="0">
              <a:buNone/>
            </a:pPr>
            <a:r>
              <a:rPr lang="en-US" dirty="0" smtClean="0">
                <a:effectLst/>
              </a:rPr>
              <a:t/>
            </a:r>
            <a:br>
              <a:rPr lang="en-US" dirty="0" smtClean="0">
                <a:effectLst/>
              </a:rPr>
            </a:br>
            <a:r>
              <a:rPr lang="en-US" dirty="0" smtClean="0">
                <a:effectLst/>
              </a:rPr>
              <a:t>ii</a:t>
            </a:r>
            <a:r>
              <a:rPr lang="en-US" dirty="0">
                <a:effectLst/>
              </a:rPr>
              <a:t>) The US. </a:t>
            </a:r>
            <a:r>
              <a:rPr lang="en-US" dirty="0" smtClean="0">
                <a:effectLst/>
              </a:rPr>
              <a:t> </a:t>
            </a:r>
            <a:endParaRPr lang="en-US" dirty="0" smtClean="0"/>
          </a:p>
        </p:txBody>
      </p:sp>
      <p:pic>
        <p:nvPicPr>
          <p:cNvPr id="4" name="Picture 4" descr="http://www.mapsofworld.com/images/world-countries-flags/european-union-flag.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1713" y="2326165"/>
            <a:ext cx="1199143" cy="814803"/>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5046" y="3591916"/>
            <a:ext cx="1193258" cy="6291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92379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0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42888" y="0"/>
            <a:ext cx="8712968" cy="1066800"/>
          </a:xfrm>
        </p:spPr>
        <p:txBody>
          <a:bodyPr>
            <a:normAutofit/>
          </a:bodyPr>
          <a:lstStyle/>
          <a:p>
            <a:r>
              <a:rPr lang="en-US" sz="3200" dirty="0" smtClean="0">
                <a:effectLst/>
                <a:latin typeface="Calibri" panose="020F0502020204030204" pitchFamily="34" charset="0"/>
              </a:rPr>
              <a:t>(i) Pro-cyclical fiscal policy in Europe:</a:t>
            </a:r>
            <a:endParaRPr lang="en-US" sz="2800" dirty="0">
              <a:effectLst/>
            </a:endParaRPr>
          </a:p>
        </p:txBody>
      </p:sp>
      <p:sp>
        <p:nvSpPr>
          <p:cNvPr id="2" name="Slide Number Placeholder 1"/>
          <p:cNvSpPr>
            <a:spLocks noGrp="1"/>
          </p:cNvSpPr>
          <p:nvPr>
            <p:ph type="sldNum" sz="quarter" idx="12"/>
          </p:nvPr>
        </p:nvSpPr>
        <p:spPr/>
        <p:txBody>
          <a:bodyPr/>
          <a:lstStyle/>
          <a:p>
            <a:fld id="{78F34F03-0286-4502-B514-BDC91C5EF89A}" type="slidenum">
              <a:rPr lang="en-US" altLang="en-US" smtClean="0"/>
              <a:pPr/>
              <a:t>12</a:t>
            </a:fld>
            <a:endParaRPr lang="en-US" altLang="en-US"/>
          </a:p>
        </p:txBody>
      </p:sp>
      <p:pic>
        <p:nvPicPr>
          <p:cNvPr id="9" name="Picture 2"/>
          <p:cNvPicPr>
            <a:picLocks noChangeAspect="1" noChangeArrowheads="1"/>
          </p:cNvPicPr>
          <p:nvPr/>
        </p:nvPicPr>
        <p:blipFill>
          <a:blip r:embed="rId2" cstate="print"/>
          <a:srcRect/>
          <a:stretch>
            <a:fillRect/>
          </a:stretch>
        </p:blipFill>
        <p:spPr bwMode="auto">
          <a:xfrm>
            <a:off x="242888" y="1556593"/>
            <a:ext cx="8701087" cy="5184775"/>
          </a:xfrm>
          <a:prstGeom prst="rect">
            <a:avLst/>
          </a:prstGeom>
          <a:noFill/>
          <a:ln w="9525">
            <a:noFill/>
            <a:miter lim="800000"/>
            <a:headEnd/>
            <a:tailEnd/>
          </a:ln>
        </p:spPr>
      </p:pic>
      <p:sp>
        <p:nvSpPr>
          <p:cNvPr id="10" name="TextBox 3"/>
          <p:cNvSpPr txBox="1">
            <a:spLocks noChangeArrowheads="1"/>
          </p:cNvSpPr>
          <p:nvPr/>
        </p:nvSpPr>
        <p:spPr bwMode="auto">
          <a:xfrm>
            <a:off x="3565525" y="6550025"/>
            <a:ext cx="2378075" cy="307975"/>
          </a:xfrm>
          <a:prstGeom prst="rect">
            <a:avLst/>
          </a:prstGeom>
          <a:noFill/>
          <a:ln w="9525">
            <a:noFill/>
            <a:miter lim="800000"/>
            <a:headEnd/>
            <a:tailEnd/>
          </a:ln>
        </p:spPr>
        <p:txBody>
          <a:bodyPr wrap="square">
            <a:spAutoFit/>
          </a:bodyPr>
          <a:lstStyle/>
          <a:p>
            <a:r>
              <a:rPr lang="en-GB" sz="1100" dirty="0">
                <a:latin typeface="Calibri" pitchFamily="34" charset="0"/>
              </a:rPr>
              <a:t>Source: </a:t>
            </a:r>
            <a:r>
              <a:rPr lang="en-GB" sz="1100" dirty="0" err="1">
                <a:latin typeface="Calibri" pitchFamily="34" charset="0"/>
              </a:rPr>
              <a:t>P.Krugman</a:t>
            </a:r>
            <a:r>
              <a:rPr lang="en-GB" sz="1100" dirty="0">
                <a:latin typeface="Calibri" pitchFamily="34" charset="0"/>
              </a:rPr>
              <a:t>, 10 May </a:t>
            </a:r>
            <a:r>
              <a:rPr lang="en-GB" sz="1100" dirty="0" smtClean="0">
                <a:latin typeface="Calibri" pitchFamily="34" charset="0"/>
              </a:rPr>
              <a:t>2012</a:t>
            </a:r>
            <a:r>
              <a:rPr lang="en-GB" sz="1400" dirty="0" smtClean="0">
                <a:latin typeface="Calibri" pitchFamily="34" charset="0"/>
              </a:rPr>
              <a:t>.</a:t>
            </a:r>
            <a:endParaRPr lang="en-GB" sz="1400" dirty="0">
              <a:latin typeface="Calibri" pitchFamily="34" charset="0"/>
            </a:endParaRPr>
          </a:p>
        </p:txBody>
      </p:sp>
      <p:cxnSp>
        <p:nvCxnSpPr>
          <p:cNvPr id="11" name="Straight Arrow Connector 10"/>
          <p:cNvCxnSpPr/>
          <p:nvPr/>
        </p:nvCxnSpPr>
        <p:spPr>
          <a:xfrm>
            <a:off x="1990965" y="2667000"/>
            <a:ext cx="6048672" cy="2895600"/>
          </a:xfrm>
          <a:prstGeom prst="straightConnector1">
            <a:avLst/>
          </a:prstGeom>
          <a:ln w="76200">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pic>
        <p:nvPicPr>
          <p:cNvPr id="7" name="Picture 6" descr="http://www.mapsofworld.com/images/world-countries-flags/greece-flag.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12521" y="5502065"/>
            <a:ext cx="509882" cy="329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http://t2.gstatic.com/images?q=tbn:ANd9GcTYpzJsgbErl2tANvLRzEVhMDp6cynREx4EX7B-dEkG7oNWndzzniB3Q2jK"/>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70256" y="2888043"/>
            <a:ext cx="456383" cy="284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http://www.mapsofworld.com/images/world-countries-flags/ireland-flag.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15200" y="4172224"/>
            <a:ext cx="485309" cy="312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http://www.theflagshop.co.uk/ekmps/shops/speed/images/portugal-flag-194-p.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62400" y="3886200"/>
            <a:ext cx="485309" cy="336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2"/>
          <p:cNvSpPr txBox="1">
            <a:spLocks/>
          </p:cNvSpPr>
          <p:nvPr/>
        </p:nvSpPr>
        <p:spPr>
          <a:xfrm>
            <a:off x="76200" y="838200"/>
            <a:ext cx="8915400" cy="914400"/>
          </a:xfrm>
          <a:prstGeom prst="rect">
            <a:avLst/>
          </a:prstGeom>
          <a:solidFill>
            <a:schemeClr val="bg1"/>
          </a:solidFill>
        </p:spPr>
        <p:txBody>
          <a:bodyPr vert="horz" lIns="91440" tIns="45720" rIns="91440" bIns="45720" rtlCol="0" anchor="ctr">
            <a:normAutofit fontScale="8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00" dirty="0">
                <a:latin typeface="Calibri" panose="020F0502020204030204" pitchFamily="34" charset="0"/>
              </a:rPr>
              <a:t/>
            </a:r>
            <a:br>
              <a:rPr lang="en-US" sz="500" dirty="0">
                <a:latin typeface="Calibri" panose="020F0502020204030204" pitchFamily="34" charset="0"/>
              </a:rPr>
            </a:br>
            <a:r>
              <a:rPr lang="en-US" sz="3700" dirty="0">
                <a:latin typeface="Calibri" panose="020F0502020204030204" pitchFamily="34" charset="0"/>
              </a:rPr>
              <a:t>When the euro crisis hit in 2009, </a:t>
            </a:r>
            <a:endParaRPr lang="en-US" sz="500" dirty="0" smtClean="0">
              <a:latin typeface="Calibri" panose="020F0502020204030204" pitchFamily="34" charset="0"/>
            </a:endParaRPr>
          </a:p>
          <a:p>
            <a:r>
              <a:rPr lang="en-US" sz="500" dirty="0" smtClean="0">
                <a:latin typeface="Calibri" panose="020F0502020204030204" pitchFamily="34" charset="0"/>
              </a:rPr>
              <a:t/>
            </a:r>
            <a:br>
              <a:rPr lang="en-US" sz="500" dirty="0" smtClean="0">
                <a:latin typeface="Calibri" panose="020F0502020204030204" pitchFamily="34" charset="0"/>
              </a:rPr>
            </a:br>
            <a:r>
              <a:rPr lang="en-US" sz="3300" dirty="0" smtClean="0">
                <a:latin typeface="Calibri" panose="020F0502020204030204" pitchFamily="34" charset="0"/>
              </a:rPr>
              <a:t>the </a:t>
            </a:r>
            <a:r>
              <a:rPr lang="en-US" sz="3300" dirty="0">
                <a:latin typeface="Calibri" panose="020F0502020204030204" pitchFamily="34" charset="0"/>
              </a:rPr>
              <a:t>bigger </a:t>
            </a:r>
            <a:r>
              <a:rPr lang="en-US" sz="3300" dirty="0" smtClean="0">
                <a:latin typeface="Calibri" panose="020F0502020204030204" pitchFamily="34" charset="0"/>
              </a:rPr>
              <a:t>fiscal contractions </a:t>
            </a:r>
            <a:r>
              <a:rPr lang="en-US" sz="3300" dirty="0">
                <a:latin typeface="Calibri" panose="020F0502020204030204" pitchFamily="34" charset="0"/>
              </a:rPr>
              <a:t>went with the </a:t>
            </a:r>
            <a:r>
              <a:rPr lang="en-US" sz="3300" dirty="0" smtClean="0">
                <a:latin typeface="Calibri" panose="020F0502020204030204" pitchFamily="34" charset="0"/>
              </a:rPr>
              <a:t>bigger recessions.</a:t>
            </a:r>
            <a:endParaRPr lang="en-US" sz="3300" dirty="0"/>
          </a:p>
        </p:txBody>
      </p:sp>
      <p:pic>
        <p:nvPicPr>
          <p:cNvPr id="15" name="Picture 4" descr="http://www.mapsofworld.com/images/world-countries-flags/european-union-flag.gi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153400" y="147959"/>
            <a:ext cx="903684" cy="6140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9255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00164"/>
            <a:ext cx="9071612" cy="610344"/>
          </a:xfrm>
        </p:spPr>
        <p:txBody>
          <a:bodyPr>
            <a:normAutofit fontScale="90000"/>
          </a:bodyPr>
          <a:lstStyle/>
          <a:p>
            <a:r>
              <a:rPr lang="en-US" sz="900" b="1" dirty="0" smtClean="0">
                <a:effectLst/>
                <a:latin typeface="Calibri" panose="020F0502020204030204" pitchFamily="34" charset="0"/>
              </a:rPr>
              <a:t/>
            </a:r>
            <a:br>
              <a:rPr lang="en-US" sz="900" b="1" dirty="0" smtClean="0">
                <a:effectLst/>
                <a:latin typeface="Calibri" panose="020F0502020204030204" pitchFamily="34" charset="0"/>
              </a:rPr>
            </a:br>
            <a:r>
              <a:rPr lang="en-US" sz="3100" dirty="0">
                <a:effectLst/>
                <a:latin typeface="Calibri" panose="020F0502020204030204" pitchFamily="34" charset="0"/>
              </a:rPr>
              <a:t/>
            </a:r>
            <a:br>
              <a:rPr lang="en-US" sz="3100" dirty="0">
                <a:effectLst/>
                <a:latin typeface="Calibri" panose="020F0502020204030204" pitchFamily="34" charset="0"/>
              </a:rPr>
            </a:br>
            <a:r>
              <a:rPr lang="en-US" sz="3100" dirty="0" smtClean="0">
                <a:effectLst/>
                <a:latin typeface="Calibri" panose="020F0502020204030204" pitchFamily="34" charset="0"/>
              </a:rPr>
              <a:t> </a:t>
            </a:r>
            <a:r>
              <a:rPr lang="en-US" sz="2900" dirty="0" smtClean="0">
                <a:effectLst/>
                <a:latin typeface="Calibri" panose="020F0502020204030204" pitchFamily="34" charset="0"/>
              </a:rPr>
              <a:t>Effects of austerity were worse than the Troika </a:t>
            </a:r>
            <a:r>
              <a:rPr lang="en-US" sz="2900" dirty="0">
                <a:effectLst/>
                <a:latin typeface="Calibri" panose="020F0502020204030204" pitchFamily="34" charset="0"/>
              </a:rPr>
              <a:t>had assumed</a:t>
            </a:r>
            <a:r>
              <a:rPr lang="en-US" sz="2900" dirty="0" smtClean="0">
                <a:effectLst/>
                <a:latin typeface="Calibri" panose="020F0502020204030204" pitchFamily="34" charset="0"/>
              </a:rPr>
              <a:t>.</a:t>
            </a:r>
            <a:br>
              <a:rPr lang="en-US" sz="2900" dirty="0" smtClean="0">
                <a:effectLst/>
                <a:latin typeface="Calibri" panose="020F0502020204030204" pitchFamily="34" charset="0"/>
              </a:rPr>
            </a:br>
            <a:endParaRPr lang="en-US" sz="2900" dirty="0">
              <a:effectLst/>
              <a:latin typeface="Calibri" panose="020F0502020204030204" pitchFamily="34" charset="0"/>
            </a:endParaRPr>
          </a:p>
        </p:txBody>
      </p:sp>
      <p:pic>
        <p:nvPicPr>
          <p:cNvPr id="1026" name="Picture 2" descr="Unfortunately we are unable to provide accessible alternative text for this. If you require assistance to access this image, please contact help@nature.com or the autho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600" y="2590800"/>
            <a:ext cx="7239000" cy="367486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888616" y="2153478"/>
            <a:ext cx="8102984" cy="415498"/>
          </a:xfrm>
          <a:prstGeom prst="rect">
            <a:avLst/>
          </a:prstGeom>
        </p:spPr>
        <p:txBody>
          <a:bodyPr wrap="square">
            <a:spAutoFit/>
          </a:bodyPr>
          <a:lstStyle/>
          <a:p>
            <a:r>
              <a:rPr lang="en-US" sz="2100" b="1" dirty="0">
                <a:solidFill>
                  <a:schemeClr val="accent6">
                    <a:lumMod val="50000"/>
                  </a:schemeClr>
                </a:solidFill>
                <a:latin typeface="Calibri" panose="020F0502020204030204" pitchFamily="34" charset="0"/>
              </a:rPr>
              <a:t>Europe: Growth Forecast Errors vs. Fiscal Consolidation Forecasts</a:t>
            </a:r>
          </a:p>
        </p:txBody>
      </p:sp>
      <p:sp>
        <p:nvSpPr>
          <p:cNvPr id="5" name="Rectangle 4"/>
          <p:cNvSpPr/>
          <p:nvPr/>
        </p:nvSpPr>
        <p:spPr>
          <a:xfrm>
            <a:off x="382854" y="6331386"/>
            <a:ext cx="8149586" cy="553998"/>
          </a:xfrm>
          <a:prstGeom prst="rect">
            <a:avLst/>
          </a:prstGeom>
        </p:spPr>
        <p:txBody>
          <a:bodyPr wrap="square">
            <a:spAutoFit/>
          </a:bodyPr>
          <a:lstStyle/>
          <a:p>
            <a:r>
              <a:rPr lang="en-US" sz="1500" dirty="0">
                <a:latin typeface="Calibri" panose="020F0502020204030204" pitchFamily="34" charset="0"/>
              </a:rPr>
              <a:t>Note: Figure plots forecast error for real GDP growth in 2010 </a:t>
            </a:r>
            <a:r>
              <a:rPr lang="en-US" sz="1500" dirty="0" smtClean="0">
                <a:latin typeface="Calibri" panose="020F0502020204030204" pitchFamily="34" charset="0"/>
              </a:rPr>
              <a:t>&amp; 2011 </a:t>
            </a:r>
            <a:r>
              <a:rPr lang="en-US" sz="1500" dirty="0">
                <a:latin typeface="Calibri" panose="020F0502020204030204" pitchFamily="34" charset="0"/>
              </a:rPr>
              <a:t>relative to forecasts made </a:t>
            </a:r>
            <a:r>
              <a:rPr lang="en-US" sz="1500" dirty="0" smtClean="0">
                <a:latin typeface="Calibri" panose="020F0502020204030204" pitchFamily="34" charset="0"/>
              </a:rPr>
              <a:t>in</a:t>
            </a:r>
            <a:br>
              <a:rPr lang="en-US" sz="1500" dirty="0" smtClean="0">
                <a:latin typeface="Calibri" panose="020F0502020204030204" pitchFamily="34" charset="0"/>
              </a:rPr>
            </a:br>
            <a:r>
              <a:rPr lang="en-US" sz="1500" dirty="0" smtClean="0">
                <a:latin typeface="Calibri" panose="020F0502020204030204" pitchFamily="34" charset="0"/>
              </a:rPr>
              <a:t>the </a:t>
            </a:r>
            <a:r>
              <a:rPr lang="en-US" sz="1500" dirty="0">
                <a:latin typeface="Calibri" panose="020F0502020204030204" pitchFamily="34" charset="0"/>
              </a:rPr>
              <a:t>spring of </a:t>
            </a:r>
            <a:r>
              <a:rPr lang="en-US" sz="1500" dirty="0" smtClean="0">
                <a:latin typeface="Calibri" panose="020F0502020204030204" pitchFamily="34" charset="0"/>
              </a:rPr>
              <a:t>2010, </a:t>
            </a:r>
            <a:r>
              <a:rPr lang="en-US" sz="1500" dirty="0">
                <a:latin typeface="Calibri" panose="020F0502020204030204" pitchFamily="34" charset="0"/>
              </a:rPr>
              <a:t>on forecasts of fiscal consolidation for 2010 </a:t>
            </a:r>
            <a:r>
              <a:rPr lang="en-US" sz="1500" dirty="0" smtClean="0">
                <a:latin typeface="Calibri" panose="020F0502020204030204" pitchFamily="34" charset="0"/>
              </a:rPr>
              <a:t>&amp; </a:t>
            </a:r>
            <a:r>
              <a:rPr lang="en-US" sz="1500" dirty="0">
                <a:latin typeface="Calibri" panose="020F0502020204030204" pitchFamily="34" charset="0"/>
              </a:rPr>
              <a:t>2011 made in spring of year </a:t>
            </a:r>
            <a:r>
              <a:rPr lang="en-US" sz="1500" dirty="0" smtClean="0">
                <a:latin typeface="Calibri" panose="020F0502020204030204" pitchFamily="34" charset="0"/>
              </a:rPr>
              <a:t>2010.</a:t>
            </a:r>
            <a:endParaRPr lang="en-US" sz="1500" dirty="0">
              <a:latin typeface="Calibri" panose="020F0502020204030204" pitchFamily="34" charset="0"/>
            </a:endParaRPr>
          </a:p>
        </p:txBody>
      </p:sp>
      <p:cxnSp>
        <p:nvCxnSpPr>
          <p:cNvPr id="8" name="Straight Arrow Connector 7"/>
          <p:cNvCxnSpPr/>
          <p:nvPr/>
        </p:nvCxnSpPr>
        <p:spPr>
          <a:xfrm>
            <a:off x="1158114" y="3040443"/>
            <a:ext cx="5763538" cy="1836357"/>
          </a:xfrm>
          <a:prstGeom prst="straightConnector1">
            <a:avLst/>
          </a:prstGeom>
          <a:ln w="76200">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pic>
        <p:nvPicPr>
          <p:cNvPr id="1028" name="Picture 4" descr="http://www.mapsofworld.com/images/world-countries-flags/european-union-flag.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05800" y="72062"/>
            <a:ext cx="678950" cy="461338"/>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6052864" y="3113782"/>
            <a:ext cx="2931886" cy="707886"/>
          </a:xfrm>
          <a:prstGeom prst="rect">
            <a:avLst/>
          </a:prstGeom>
          <a:solidFill>
            <a:schemeClr val="bg1"/>
          </a:solidFill>
        </p:spPr>
        <p:txBody>
          <a:bodyPr wrap="square">
            <a:spAutoFit/>
          </a:bodyPr>
          <a:lstStyle/>
          <a:p>
            <a:r>
              <a:rPr lang="en-US" sz="1600" dirty="0" smtClean="0"/>
              <a:t>Blanchard &amp; Leigh, 2014, </a:t>
            </a:r>
            <a:r>
              <a:rPr lang="en-US" sz="1200" dirty="0" smtClean="0"/>
              <a:t>“Growth Forecast Errors and Fiscal </a:t>
            </a:r>
            <a:r>
              <a:rPr lang="en-US" sz="1200" dirty="0" err="1" smtClean="0"/>
              <a:t>Multipliers,”</a:t>
            </a:r>
            <a:r>
              <a:rPr lang="en-US" sz="1200" i="1" dirty="0" err="1" smtClean="0"/>
              <a:t>American</a:t>
            </a:r>
            <a:r>
              <a:rPr lang="en-US" sz="1200" i="1" dirty="0" smtClean="0"/>
              <a:t> </a:t>
            </a:r>
            <a:r>
              <a:rPr lang="en-US" sz="1200" i="1" dirty="0"/>
              <a:t>Economic </a:t>
            </a:r>
            <a:r>
              <a:rPr lang="en-US" sz="1200" i="1" dirty="0" smtClean="0"/>
              <a:t>Review.</a:t>
            </a:r>
            <a:endParaRPr lang="en-US" sz="1200" i="1" dirty="0" smtClean="0">
              <a:solidFill>
                <a:srgbClr val="0066CC"/>
              </a:solidFill>
            </a:endParaRPr>
          </a:p>
        </p:txBody>
      </p:sp>
      <p:sp>
        <p:nvSpPr>
          <p:cNvPr id="3" name="TextBox 2"/>
          <p:cNvSpPr txBox="1"/>
          <p:nvPr/>
        </p:nvSpPr>
        <p:spPr>
          <a:xfrm>
            <a:off x="1475656" y="228600"/>
            <a:ext cx="6043386" cy="523220"/>
          </a:xfrm>
          <a:prstGeom prst="rect">
            <a:avLst/>
          </a:prstGeom>
          <a:noFill/>
        </p:spPr>
        <p:txBody>
          <a:bodyPr wrap="none" rtlCol="0">
            <a:spAutoFit/>
          </a:bodyPr>
          <a:lstStyle/>
          <a:p>
            <a:r>
              <a:rPr lang="en-US" sz="2800" dirty="0" smtClean="0">
                <a:latin typeface="Calibri" panose="020F0502020204030204" pitchFamily="34" charset="0"/>
              </a:rPr>
              <a:t>Why? A different kind of over-optimism:</a:t>
            </a:r>
            <a:endParaRPr lang="en-US" sz="2800" dirty="0">
              <a:latin typeface="Calibri" panose="020F0502020204030204" pitchFamily="34" charset="0"/>
            </a:endParaRPr>
          </a:p>
        </p:txBody>
      </p:sp>
      <p:pic>
        <p:nvPicPr>
          <p:cNvPr id="11" name="Picture 10" descr="http://www.mapsofworld.com/images/world-countries-flags/greece-flag.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57580" y="5029200"/>
            <a:ext cx="509882" cy="329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http://t2.gstatic.com/images?q=tbn:ANd9GcTYpzJsgbErl2tANvLRzEVhMDp6cynREx4EX7B-dEkG7oNWndzzniB3Q2jK"/>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73665" y="4080215"/>
            <a:ext cx="456383" cy="284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http://www.mapsofworld.com/images/world-countries-flags/ireland-flag.gi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81600" y="3826495"/>
            <a:ext cx="485309" cy="312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http://www.theflagshop.co.uk/ekmps/shops/speed/images/portugal-flag-194-p.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90362" y="3519684"/>
            <a:ext cx="485309" cy="336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itle 1"/>
          <p:cNvSpPr txBox="1">
            <a:spLocks/>
          </p:cNvSpPr>
          <p:nvPr/>
        </p:nvSpPr>
        <p:spPr>
          <a:xfrm>
            <a:off x="66261" y="1134308"/>
            <a:ext cx="8995413" cy="1020417"/>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700" dirty="0" smtClean="0">
                <a:latin typeface="Calibri" panose="020F0502020204030204" pitchFamily="34" charset="0"/>
              </a:rPr>
              <a:t>The evidence:  the bigger the fiscal contraction, the bigger </a:t>
            </a:r>
            <a:br>
              <a:rPr lang="en-US" sz="2700" dirty="0" smtClean="0">
                <a:latin typeface="Calibri" panose="020F0502020204030204" pitchFamily="34" charset="0"/>
              </a:rPr>
            </a:br>
            <a:r>
              <a:rPr lang="en-US" sz="2700" dirty="0" smtClean="0">
                <a:latin typeface="Calibri" panose="020F0502020204030204" pitchFamily="34" charset="0"/>
              </a:rPr>
              <a:t>the GDP loss </a:t>
            </a:r>
            <a:r>
              <a:rPr lang="en-US" sz="2700" i="1" dirty="0" smtClean="0">
                <a:latin typeface="Calibri" panose="020F0502020204030204" pitchFamily="34" charset="0"/>
              </a:rPr>
              <a:t>relative to what had been officially forecast in 2010.</a:t>
            </a:r>
            <a:endParaRPr lang="en-US" sz="2900" dirty="0">
              <a:latin typeface="Calibri" panose="020F0502020204030204" pitchFamily="34" charset="0"/>
            </a:endParaRPr>
          </a:p>
        </p:txBody>
      </p:sp>
    </p:spTree>
    <p:extLst>
      <p:ext uri="{BB962C8B-B14F-4D97-AF65-F5344CB8AC3E}">
        <p14:creationId xmlns:p14="http://schemas.microsoft.com/office/powerpoint/2010/main" val="372266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9" grpId="0" animBg="1"/>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8915400" cy="1143000"/>
          </a:xfrm>
        </p:spPr>
        <p:txBody>
          <a:bodyPr>
            <a:noAutofit/>
          </a:bodyPr>
          <a:lstStyle/>
          <a:p>
            <a:r>
              <a:rPr lang="en-US" altLang="en-US" sz="2400" dirty="0" smtClean="0">
                <a:effectLst/>
                <a:latin typeface="Calibri" panose="020F0502020204030204" pitchFamily="34" charset="0"/>
                <a:cs typeface="Times New Roman" pitchFamily="18" charset="0"/>
              </a:rPr>
              <a:t>With austerity</a:t>
            </a:r>
            <a:r>
              <a:rPr lang="en-US" altLang="en-US" sz="2400" dirty="0">
                <a:effectLst/>
                <a:latin typeface="Calibri" panose="020F0502020204030204" pitchFamily="34" charset="0"/>
                <a:cs typeface="Times New Roman" pitchFamily="18" charset="0"/>
              </a:rPr>
              <a:t>, debt/GDP ratios continued to rise </a:t>
            </a:r>
            <a:r>
              <a:rPr lang="en-US" altLang="en-US" sz="2400" dirty="0" smtClean="0">
                <a:effectLst/>
                <a:latin typeface="Calibri" panose="020F0502020204030204" pitchFamily="34" charset="0"/>
                <a:cs typeface="Times New Roman" pitchFamily="18" charset="0"/>
              </a:rPr>
              <a:t>sharply: </a:t>
            </a:r>
            <a:r>
              <a:rPr lang="en-US" altLang="en-US" sz="2400" dirty="0">
                <a:effectLst/>
                <a:latin typeface="Calibri" panose="020F0502020204030204" pitchFamily="34" charset="0"/>
                <a:cs typeface="Times New Roman" pitchFamily="18" charset="0"/>
              </a:rPr>
              <a:t/>
            </a:r>
            <a:br>
              <a:rPr lang="en-US" altLang="en-US" sz="2400" dirty="0">
                <a:effectLst/>
                <a:latin typeface="Calibri" panose="020F0502020204030204" pitchFamily="34" charset="0"/>
                <a:cs typeface="Times New Roman" pitchFamily="18" charset="0"/>
              </a:rPr>
            </a:br>
            <a:r>
              <a:rPr lang="en-US" altLang="en-US" sz="2400" dirty="0">
                <a:effectLst/>
                <a:latin typeface="Calibri" panose="020F0502020204030204" pitchFamily="34" charset="0"/>
                <a:cs typeface="Times New Roman" pitchFamily="18" charset="0"/>
              </a:rPr>
              <a:t>Declining GDP outweighed progress on reduction of budget deficits.</a:t>
            </a:r>
            <a:endParaRPr lang="en-US" sz="2400" dirty="0">
              <a:effectLst/>
              <a:latin typeface="Calibri" panose="020F0502020204030204" pitchFamily="34" charset="0"/>
            </a:endParaRPr>
          </a:p>
        </p:txBody>
      </p:sp>
      <p:sp>
        <p:nvSpPr>
          <p:cNvPr id="4" name="TextBox 3"/>
          <p:cNvSpPr txBox="1"/>
          <p:nvPr/>
        </p:nvSpPr>
        <p:spPr>
          <a:xfrm>
            <a:off x="1447800" y="6172200"/>
            <a:ext cx="6096000" cy="430887"/>
          </a:xfrm>
          <a:prstGeom prst="rect">
            <a:avLst/>
          </a:prstGeom>
          <a:noFill/>
        </p:spPr>
        <p:txBody>
          <a:bodyPr wrap="square" rtlCol="0">
            <a:spAutoFit/>
          </a:bodyPr>
          <a:lstStyle/>
          <a:p>
            <a:r>
              <a:rPr lang="en-US" sz="1200" dirty="0" smtClean="0"/>
              <a:t>.</a:t>
            </a:r>
            <a:r>
              <a:rPr lang="en-US" sz="1000" b="1" dirty="0" smtClean="0"/>
              <a:t/>
            </a:r>
            <a:br>
              <a:rPr lang="en-US" sz="1000" b="1" dirty="0" smtClean="0"/>
            </a:br>
            <a:endParaRPr lang="en-US" sz="1000" b="1" dirty="0"/>
          </a:p>
        </p:txBody>
      </p:sp>
      <p:graphicFrame>
        <p:nvGraphicFramePr>
          <p:cNvPr id="5" name="Graphique 1"/>
          <p:cNvGraphicFramePr/>
          <p:nvPr>
            <p:extLst>
              <p:ext uri="{D42A27DB-BD31-4B8C-83A1-F6EECF244321}">
                <p14:modId xmlns:p14="http://schemas.microsoft.com/office/powerpoint/2010/main" val="2010025175"/>
              </p:ext>
            </p:extLst>
          </p:nvPr>
        </p:nvGraphicFramePr>
        <p:xfrm>
          <a:off x="0" y="1371599"/>
          <a:ext cx="9067800" cy="5334001"/>
        </p:xfrm>
        <a:graphic>
          <a:graphicData uri="http://schemas.openxmlformats.org/drawingml/2006/chart">
            <c:chart xmlns:c="http://schemas.openxmlformats.org/drawingml/2006/chart" xmlns:r="http://schemas.openxmlformats.org/officeDocument/2006/relationships" r:id="rId2"/>
          </a:graphicData>
        </a:graphic>
      </p:graphicFrame>
      <p:pic>
        <p:nvPicPr>
          <p:cNvPr id="6" name="Picture 4" descr="http://www.mapsofworld.com/images/world-countries-flags/european-union-flag.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05800" y="72062"/>
            <a:ext cx="678950" cy="46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26659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8F34F03-0286-4502-B514-BDC91C5EF89A}" type="slidenum">
              <a:rPr lang="en-US" altLang="en-US" smtClean="0"/>
              <a:pPr/>
              <a:t>15</a:t>
            </a:fld>
            <a:endParaRPr lang="en-US" altLang="en-US"/>
          </a:p>
        </p:txBody>
      </p:sp>
      <p:pic>
        <p:nvPicPr>
          <p:cNvPr id="4098" name="Picture 2" descr="Image result for budget deficit unemployment us 2017 2018 fiscal cyclic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189" y="1828800"/>
            <a:ext cx="7877175" cy="47244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115253" y="6550223"/>
            <a:ext cx="6625099" cy="307777"/>
          </a:xfrm>
          <a:prstGeom prst="rect">
            <a:avLst/>
          </a:prstGeom>
        </p:spPr>
        <p:txBody>
          <a:bodyPr wrap="square">
            <a:spAutoFit/>
          </a:bodyPr>
          <a:lstStyle/>
          <a:p>
            <a:r>
              <a:rPr lang="en-US" sz="1400" dirty="0" smtClean="0">
                <a:latin typeface="Calibri" panose="020F0502020204030204" pitchFamily="34" charset="0"/>
              </a:rPr>
              <a:t>“This </a:t>
            </a:r>
            <a:r>
              <a:rPr lang="en-US" sz="1400" dirty="0">
                <a:latin typeface="Calibri" panose="020F0502020204030204" pitchFamily="34" charset="0"/>
              </a:rPr>
              <a:t>is how the world’s biggest economy goes </a:t>
            </a:r>
            <a:r>
              <a:rPr lang="en-US" sz="1400" dirty="0" smtClean="0">
                <a:latin typeface="Calibri" panose="020F0502020204030204" pitchFamily="34" charset="0"/>
              </a:rPr>
              <a:t>broke…” </a:t>
            </a:r>
            <a:r>
              <a:rPr lang="en-US" sz="1400" dirty="0">
                <a:latin typeface="Calibri" panose="020F0502020204030204" pitchFamily="34" charset="0"/>
              </a:rPr>
              <a:t>Tama </a:t>
            </a:r>
            <a:r>
              <a:rPr lang="en-US" sz="1400" dirty="0" err="1" smtClean="0">
                <a:latin typeface="Calibri" panose="020F0502020204030204" pitchFamily="34" charset="0"/>
              </a:rPr>
              <a:t>Churchouse</a:t>
            </a:r>
            <a:r>
              <a:rPr lang="en-US" sz="1400" dirty="0" smtClean="0">
                <a:latin typeface="Calibri" panose="020F0502020204030204" pitchFamily="34" charset="0"/>
              </a:rPr>
              <a:t>, Feb.26</a:t>
            </a:r>
            <a:r>
              <a:rPr lang="en-US" sz="1400" dirty="0">
                <a:latin typeface="Calibri" panose="020F0502020204030204" pitchFamily="34" charset="0"/>
              </a:rPr>
              <a:t>, 2018</a:t>
            </a:r>
          </a:p>
        </p:txBody>
      </p:sp>
      <p:sp>
        <p:nvSpPr>
          <p:cNvPr id="4" name="TextBox 3"/>
          <p:cNvSpPr txBox="1"/>
          <p:nvPr/>
        </p:nvSpPr>
        <p:spPr>
          <a:xfrm>
            <a:off x="1167999" y="228600"/>
            <a:ext cx="6375801" cy="584775"/>
          </a:xfrm>
          <a:prstGeom prst="rect">
            <a:avLst/>
          </a:prstGeom>
          <a:noFill/>
        </p:spPr>
        <p:txBody>
          <a:bodyPr wrap="square" rtlCol="0">
            <a:spAutoFit/>
          </a:bodyPr>
          <a:lstStyle/>
          <a:p>
            <a:pPr algn="ctr"/>
            <a:r>
              <a:rPr lang="en-US" sz="2400" dirty="0" smtClean="0">
                <a:latin typeface="Calibri" panose="020F0502020204030204" pitchFamily="34" charset="0"/>
              </a:rPr>
              <a:t> </a:t>
            </a:r>
            <a:r>
              <a:rPr lang="en-US" sz="3200" dirty="0" smtClean="0">
                <a:latin typeface="Calibri" panose="020F0502020204030204" pitchFamily="34" charset="0"/>
              </a:rPr>
              <a:t>(ii) US fiscal policy</a:t>
            </a:r>
            <a:endParaRPr lang="en-US" sz="2400" dirty="0">
              <a:latin typeface="Calibri" panose="020F0502020204030204" pitchFamily="34" charset="0"/>
            </a:endParaRPr>
          </a:p>
        </p:txBody>
      </p:sp>
      <p:sp>
        <p:nvSpPr>
          <p:cNvPr id="5" name="TextBox 4"/>
          <p:cNvSpPr txBox="1"/>
          <p:nvPr/>
        </p:nvSpPr>
        <p:spPr>
          <a:xfrm>
            <a:off x="5364088" y="1795046"/>
            <a:ext cx="1119217" cy="338554"/>
          </a:xfrm>
          <a:prstGeom prst="rect">
            <a:avLst/>
          </a:prstGeom>
          <a:solidFill>
            <a:schemeClr val="bg1"/>
          </a:solidFill>
        </p:spPr>
        <p:txBody>
          <a:bodyPr wrap="none" rtlCol="0">
            <a:spAutoFit/>
          </a:bodyPr>
          <a:lstStyle/>
          <a:p>
            <a:r>
              <a:rPr lang="en-US" sz="1600" b="1" dirty="0" smtClean="0">
                <a:solidFill>
                  <a:schemeClr val="accent4">
                    <a:lumMod val="50000"/>
                  </a:schemeClr>
                </a:solidFill>
              </a:rPr>
              <a:t>(% GDP)</a:t>
            </a:r>
            <a:endParaRPr lang="en-US" sz="1600" b="1" dirty="0">
              <a:solidFill>
                <a:schemeClr val="accent4">
                  <a:lumMod val="50000"/>
                </a:schemeClr>
              </a:solidFill>
            </a:endParaRPr>
          </a:p>
        </p:txBody>
      </p:sp>
      <p:cxnSp>
        <p:nvCxnSpPr>
          <p:cNvPr id="7" name="Straight Arrow Connector 6"/>
          <p:cNvCxnSpPr/>
          <p:nvPr/>
        </p:nvCxnSpPr>
        <p:spPr>
          <a:xfrm flipV="1">
            <a:off x="7564574" y="3429000"/>
            <a:ext cx="436426" cy="457200"/>
          </a:xfrm>
          <a:prstGeom prst="straightConnector1">
            <a:avLst/>
          </a:prstGeom>
          <a:ln w="76200">
            <a:solidFill>
              <a:srgbClr val="CC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7452320" y="4512568"/>
            <a:ext cx="472480" cy="364232"/>
          </a:xfrm>
          <a:prstGeom prst="straightConnector1">
            <a:avLst/>
          </a:prstGeom>
          <a:ln w="76200">
            <a:solidFill>
              <a:srgbClr val="008000"/>
            </a:solidFill>
            <a:tailEnd type="arrow"/>
          </a:ln>
        </p:spPr>
        <p:style>
          <a:lnRef idx="1">
            <a:schemeClr val="accent1"/>
          </a:lnRef>
          <a:fillRef idx="0">
            <a:schemeClr val="accent1"/>
          </a:fillRef>
          <a:effectRef idx="0">
            <a:schemeClr val="accent1"/>
          </a:effectRef>
          <a:fontRef idx="minor">
            <a:schemeClr val="tx1"/>
          </a:fontRef>
        </p:style>
      </p:cxn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1000" y="88035"/>
            <a:ext cx="989173" cy="5215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76200" y="838200"/>
            <a:ext cx="8856984" cy="492443"/>
          </a:xfrm>
          <a:prstGeom prst="rect">
            <a:avLst/>
          </a:prstGeom>
          <a:noFill/>
        </p:spPr>
        <p:txBody>
          <a:bodyPr wrap="square" rtlCol="0">
            <a:spAutoFit/>
          </a:bodyPr>
          <a:lstStyle/>
          <a:p>
            <a:pPr algn="ctr"/>
            <a:r>
              <a:rPr lang="en-US" sz="2600" dirty="0" smtClean="0">
                <a:latin typeface="Calibri" panose="020F0502020204030204" pitchFamily="34" charset="0"/>
              </a:rPr>
              <a:t>has turned strongly expansionary, </a:t>
            </a:r>
            <a:r>
              <a:rPr lang="en-US" sz="2600" dirty="0">
                <a:latin typeface="Calibri" panose="020F0502020204030204" pitchFamily="34" charset="0"/>
              </a:rPr>
              <a:t>for the 1</a:t>
            </a:r>
            <a:r>
              <a:rPr lang="en-US" sz="2600" baseline="30000" dirty="0">
                <a:latin typeface="Calibri" panose="020F0502020204030204" pitchFamily="34" charset="0"/>
              </a:rPr>
              <a:t>st</a:t>
            </a:r>
            <a:r>
              <a:rPr lang="en-US" sz="2600" dirty="0">
                <a:latin typeface="Calibri" panose="020F0502020204030204" pitchFamily="34" charset="0"/>
              </a:rPr>
              <a:t> time since </a:t>
            </a:r>
            <a:r>
              <a:rPr lang="en-US" sz="2600" dirty="0" smtClean="0">
                <a:latin typeface="Calibri" panose="020F0502020204030204" pitchFamily="34" charset="0"/>
              </a:rPr>
              <a:t>WWII </a:t>
            </a:r>
            <a:endParaRPr lang="en-US" sz="2600" dirty="0">
              <a:latin typeface="Calibri" panose="020F0502020204030204" pitchFamily="34" charset="0"/>
            </a:endParaRPr>
          </a:p>
        </p:txBody>
      </p:sp>
      <p:sp>
        <p:nvSpPr>
          <p:cNvPr id="12" name="TextBox 11"/>
          <p:cNvSpPr txBox="1"/>
          <p:nvPr/>
        </p:nvSpPr>
        <p:spPr>
          <a:xfrm>
            <a:off x="152400" y="1237119"/>
            <a:ext cx="8856984" cy="447675"/>
          </a:xfrm>
          <a:prstGeom prst="rect">
            <a:avLst/>
          </a:prstGeom>
          <a:noFill/>
        </p:spPr>
        <p:txBody>
          <a:bodyPr wrap="square" rtlCol="0">
            <a:spAutoFit/>
          </a:bodyPr>
          <a:lstStyle/>
          <a:p>
            <a:pPr algn="ctr"/>
            <a:r>
              <a:rPr lang="en-US" sz="2600" dirty="0" smtClean="0">
                <a:latin typeface="Calibri" panose="020F0502020204030204" pitchFamily="34" charset="0"/>
              </a:rPr>
              <a:t>at a time when the economy is at full employment.</a:t>
            </a:r>
            <a:endParaRPr lang="en-US" sz="2600" dirty="0">
              <a:latin typeface="Calibri" panose="020F0502020204030204" pitchFamily="34" charset="0"/>
            </a:endParaRPr>
          </a:p>
        </p:txBody>
      </p:sp>
      <p:sp>
        <p:nvSpPr>
          <p:cNvPr id="6" name="TextBox 5"/>
          <p:cNvSpPr txBox="1"/>
          <p:nvPr/>
        </p:nvSpPr>
        <p:spPr>
          <a:xfrm>
            <a:off x="61536" y="2843644"/>
            <a:ext cx="478016" cy="369332"/>
          </a:xfrm>
          <a:prstGeom prst="rect">
            <a:avLst/>
          </a:prstGeom>
          <a:noFill/>
          <a:ln w="38100">
            <a:solidFill>
              <a:srgbClr val="0070C0"/>
            </a:solidFill>
          </a:ln>
        </p:spPr>
        <p:txBody>
          <a:bodyPr wrap="none" rtlCol="0">
            <a:spAutoFit/>
          </a:bodyPr>
          <a:lstStyle/>
          <a:p>
            <a:r>
              <a:rPr lang="en-US" dirty="0" smtClean="0"/>
              <a:t>BD</a:t>
            </a:r>
            <a:endParaRPr lang="en-US" dirty="0"/>
          </a:p>
        </p:txBody>
      </p:sp>
      <p:sp>
        <p:nvSpPr>
          <p:cNvPr id="13" name="TextBox 12"/>
          <p:cNvSpPr txBox="1"/>
          <p:nvPr/>
        </p:nvSpPr>
        <p:spPr>
          <a:xfrm>
            <a:off x="8507566" y="2708920"/>
            <a:ext cx="312906" cy="369332"/>
          </a:xfrm>
          <a:prstGeom prst="rect">
            <a:avLst/>
          </a:prstGeom>
          <a:noFill/>
          <a:ln w="38100">
            <a:solidFill>
              <a:srgbClr val="D47D0A"/>
            </a:solidFill>
          </a:ln>
        </p:spPr>
        <p:txBody>
          <a:bodyPr wrap="none" rtlCol="0">
            <a:spAutoFit/>
          </a:bodyPr>
          <a:lstStyle/>
          <a:p>
            <a:r>
              <a:rPr lang="en-US" dirty="0" smtClean="0"/>
              <a:t>u</a:t>
            </a:r>
            <a:endParaRPr lang="en-US" dirty="0"/>
          </a:p>
        </p:txBody>
      </p:sp>
    </p:spTree>
    <p:extLst>
      <p:ext uri="{BB962C8B-B14F-4D97-AF65-F5344CB8AC3E}">
        <p14:creationId xmlns:p14="http://schemas.microsoft.com/office/powerpoint/2010/main" val="1387191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499"/>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10" grpId="0"/>
      <p:bldP spid="12" grpId="0"/>
      <p:bldP spid="6"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458200" cy="1143000"/>
          </a:xfrm>
        </p:spPr>
        <p:txBody>
          <a:bodyPr>
            <a:noAutofit/>
          </a:bodyPr>
          <a:lstStyle/>
          <a:p>
            <a:r>
              <a:rPr lang="en-US" sz="2600" dirty="0" smtClean="0">
                <a:effectLst/>
              </a:rPr>
              <a:t>In </a:t>
            </a:r>
            <a:r>
              <a:rPr lang="en-US" sz="2600" dirty="0">
                <a:effectLst/>
              </a:rPr>
              <a:t>Dec. </a:t>
            </a:r>
            <a:r>
              <a:rPr lang="en-US" sz="2600" dirty="0" smtClean="0">
                <a:effectLst/>
              </a:rPr>
              <a:t>2017, the government cut taxes sharply although </a:t>
            </a:r>
            <a:br>
              <a:rPr lang="en-US" sz="2600" dirty="0" smtClean="0">
                <a:effectLst/>
              </a:rPr>
            </a:br>
            <a:r>
              <a:rPr lang="en-US" sz="2600" dirty="0" smtClean="0">
                <a:effectLst/>
              </a:rPr>
              <a:t>the US economy was already operating at its potential.</a:t>
            </a:r>
            <a:endParaRPr lang="en-US" sz="2600" dirty="0">
              <a:effectLst/>
            </a:endParaRPr>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57063" y="1752600"/>
            <a:ext cx="7383599" cy="49761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429000" y="6248400"/>
            <a:ext cx="1808059" cy="307777"/>
          </a:xfrm>
          <a:prstGeom prst="rect">
            <a:avLst/>
          </a:prstGeom>
          <a:noFill/>
        </p:spPr>
        <p:txBody>
          <a:bodyPr wrap="none" rtlCol="0">
            <a:spAutoFit/>
          </a:bodyPr>
          <a:lstStyle/>
          <a:p>
            <a:r>
              <a:rPr lang="en-US" sz="1400" dirty="0" smtClean="0">
                <a:latin typeface="+mn-lt"/>
              </a:rPr>
              <a:t>Ed Dolan, Feb. 8, 2018</a:t>
            </a:r>
            <a:endParaRPr lang="en-US" sz="1400" dirty="0">
              <a:latin typeface="+mn-lt"/>
            </a:endParaRPr>
          </a:p>
        </p:txBody>
      </p:sp>
      <p:cxnSp>
        <p:nvCxnSpPr>
          <p:cNvPr id="6" name="Straight Arrow Connector 5"/>
          <p:cNvCxnSpPr/>
          <p:nvPr/>
        </p:nvCxnSpPr>
        <p:spPr>
          <a:xfrm flipV="1">
            <a:off x="7543800" y="3352800"/>
            <a:ext cx="457200" cy="533400"/>
          </a:xfrm>
          <a:prstGeom prst="straightConnector1">
            <a:avLst/>
          </a:prstGeom>
          <a:ln w="76200">
            <a:solidFill>
              <a:srgbClr val="008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7543800" y="4267200"/>
            <a:ext cx="457200" cy="45720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39782" y="170700"/>
            <a:ext cx="675618" cy="3562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77525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1881281460"/>
              </p:ext>
            </p:extLst>
          </p:nvPr>
        </p:nvGraphicFramePr>
        <p:xfrm>
          <a:off x="179512" y="1251507"/>
          <a:ext cx="8496944" cy="5129821"/>
        </p:xfrm>
        <a:graphic>
          <a:graphicData uri="http://schemas.openxmlformats.org/drawingml/2006/table">
            <a:tbl>
              <a:tblPr firstRow="1" firstCol="1" bandRow="1">
                <a:tableStyleId>{5C22544A-7EE6-4342-B048-85BDC9FD1C3A}</a:tableStyleId>
              </a:tblPr>
              <a:tblGrid>
                <a:gridCol w="1368152"/>
                <a:gridCol w="1656184"/>
                <a:gridCol w="3952828"/>
                <a:gridCol w="1519780"/>
              </a:tblGrid>
              <a:tr h="923581">
                <a:tc>
                  <a:txBody>
                    <a:bodyPr/>
                    <a:lstStyle/>
                    <a:p>
                      <a:pPr marL="0" marR="0" algn="ctr">
                        <a:lnSpc>
                          <a:spcPct val="115000"/>
                        </a:lnSpc>
                        <a:spcBef>
                          <a:spcPts val="0"/>
                        </a:spcBef>
                        <a:spcAft>
                          <a:spcPts val="0"/>
                        </a:spcAft>
                      </a:pPr>
                      <a:r>
                        <a:rPr lang="en-US" sz="2000" dirty="0">
                          <a:effectLst/>
                        </a:rPr>
                        <a:t> </a:t>
                      </a:r>
                      <a:endParaRPr lang="en-US" sz="20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dirty="0" smtClean="0">
                          <a:effectLst/>
                        </a:rPr>
                        <a:t> Conservative</a:t>
                      </a:r>
                    </a:p>
                    <a:p>
                      <a:pPr marL="0" marR="0" algn="ctr">
                        <a:lnSpc>
                          <a:spcPct val="115000"/>
                        </a:lnSpc>
                        <a:spcBef>
                          <a:spcPts val="0"/>
                        </a:spcBef>
                        <a:spcAft>
                          <a:spcPts val="0"/>
                        </a:spcAft>
                      </a:pPr>
                      <a:r>
                        <a:rPr lang="en-US" sz="2000" dirty="0" smtClean="0">
                          <a:effectLst/>
                        </a:rPr>
                        <a:t>leaders</a:t>
                      </a:r>
                      <a:endParaRPr lang="en-US" sz="20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dirty="0" smtClean="0">
                          <a:effectLst/>
                        </a:rPr>
                        <a:t>Fiscal </a:t>
                      </a:r>
                      <a:r>
                        <a:rPr lang="en-US" sz="2000" dirty="0">
                          <a:effectLst/>
                        </a:rPr>
                        <a:t>action: </a:t>
                      </a:r>
                      <a:r>
                        <a:rPr lang="en-US" sz="2000" dirty="0" smtClean="0">
                          <a:effectLst/>
                        </a:rPr>
                        <a:t/>
                      </a:r>
                      <a:br>
                        <a:rPr lang="en-US" sz="2000" dirty="0" smtClean="0">
                          <a:effectLst/>
                        </a:rPr>
                      </a:br>
                      <a:r>
                        <a:rPr lang="en-US" sz="2000" dirty="0" smtClean="0">
                          <a:effectLst/>
                        </a:rPr>
                        <a:t>discipline </a:t>
                      </a:r>
                      <a:r>
                        <a:rPr lang="en-US" sz="2000" dirty="0">
                          <a:effectLst/>
                        </a:rPr>
                        <a:t>or laxity?</a:t>
                      </a:r>
                      <a:endParaRPr lang="en-US" sz="20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dirty="0">
                          <a:effectLst/>
                        </a:rPr>
                        <a:t>Cyclicality?</a:t>
                      </a:r>
                      <a:endParaRPr lang="en-US" sz="2000" dirty="0">
                        <a:effectLst/>
                        <a:latin typeface="Calibri"/>
                        <a:ea typeface="Calibri"/>
                        <a:cs typeface="Times New Roman"/>
                      </a:endParaRPr>
                    </a:p>
                  </a:txBody>
                  <a:tcPr marL="68580" marR="68580" marT="0" marB="0"/>
                </a:tc>
              </a:tr>
              <a:tr h="554149">
                <a:tc>
                  <a:txBody>
                    <a:bodyPr/>
                    <a:lstStyle/>
                    <a:p>
                      <a:pPr marL="0" marR="0">
                        <a:lnSpc>
                          <a:spcPct val="115000"/>
                        </a:lnSpc>
                        <a:spcBef>
                          <a:spcPts val="0"/>
                        </a:spcBef>
                        <a:spcAft>
                          <a:spcPts val="0"/>
                        </a:spcAft>
                      </a:pPr>
                      <a:r>
                        <a:rPr lang="en-US" sz="2000" dirty="0">
                          <a:effectLst/>
                        </a:rPr>
                        <a:t>Aug.1988 thru 1990</a:t>
                      </a:r>
                      <a:endParaRPr lang="en-US" sz="20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000" dirty="0">
                          <a:effectLst/>
                        </a:rPr>
                        <a:t>G HW Bush</a:t>
                      </a:r>
                      <a:endParaRPr lang="en-US" sz="20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dirty="0">
                          <a:effectLst/>
                        </a:rPr>
                        <a:t> </a:t>
                      </a:r>
                      <a:r>
                        <a:rPr lang="en-US" sz="2000" dirty="0" smtClean="0">
                          <a:effectLst/>
                        </a:rPr>
                        <a:t>Promised</a:t>
                      </a:r>
                      <a:br>
                        <a:rPr lang="en-US" sz="2000" dirty="0" smtClean="0">
                          <a:effectLst/>
                        </a:rPr>
                      </a:br>
                      <a:r>
                        <a:rPr lang="en-US" sz="2000" dirty="0" smtClean="0">
                          <a:effectLst/>
                        </a:rPr>
                        <a:t> </a:t>
                      </a:r>
                      <a:r>
                        <a:rPr lang="en-US" sz="2000" dirty="0">
                          <a:effectLst/>
                        </a:rPr>
                        <a:t>“read my lips, no new taxes” </a:t>
                      </a:r>
                      <a:endParaRPr lang="en-US" sz="20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000" dirty="0">
                          <a:effectLst/>
                        </a:rPr>
                        <a:t>Boom, so </a:t>
                      </a:r>
                      <a:br>
                        <a:rPr lang="en-US" sz="2000" dirty="0">
                          <a:effectLst/>
                        </a:rPr>
                      </a:br>
                      <a:r>
                        <a:rPr lang="en-US" sz="2000" dirty="0">
                          <a:effectLst/>
                        </a:rPr>
                        <a:t>pro-cyclical</a:t>
                      </a:r>
                      <a:endParaRPr lang="en-US" sz="2000" dirty="0">
                        <a:effectLst/>
                        <a:latin typeface="Calibri"/>
                        <a:ea typeface="Calibri"/>
                        <a:cs typeface="Times New Roman"/>
                      </a:endParaRPr>
                    </a:p>
                  </a:txBody>
                  <a:tcPr marL="68580" marR="68580" marT="0" marB="0"/>
                </a:tc>
              </a:tr>
              <a:tr h="554149">
                <a:tc>
                  <a:txBody>
                    <a:bodyPr/>
                    <a:lstStyle/>
                    <a:p>
                      <a:pPr marL="0" marR="0">
                        <a:lnSpc>
                          <a:spcPct val="115000"/>
                        </a:lnSpc>
                        <a:spcBef>
                          <a:spcPts val="0"/>
                        </a:spcBef>
                        <a:spcAft>
                          <a:spcPts val="0"/>
                        </a:spcAft>
                      </a:pPr>
                      <a:r>
                        <a:rPr lang="en-US" sz="2000">
                          <a:effectLst/>
                        </a:rPr>
                        <a:t>Sept. 1990</a:t>
                      </a:r>
                      <a:endParaRPr lang="en-US" sz="20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000" dirty="0">
                          <a:effectLst/>
                        </a:rPr>
                        <a:t>G HW Bush</a:t>
                      </a:r>
                      <a:endParaRPr lang="en-US" sz="20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dirty="0">
                          <a:effectLst/>
                        </a:rPr>
                        <a:t>Agreed with </a:t>
                      </a:r>
                      <a:r>
                        <a:rPr lang="en-US" sz="2000" dirty="0" smtClean="0">
                          <a:effectLst/>
                        </a:rPr>
                        <a:t>Congress</a:t>
                      </a:r>
                      <a:r>
                        <a:rPr lang="en-US" sz="2000" baseline="0" dirty="0" smtClean="0">
                          <a:effectLst/>
                        </a:rPr>
                        <a:t> </a:t>
                      </a:r>
                    </a:p>
                    <a:p>
                      <a:pPr marL="0" marR="0" algn="ctr">
                        <a:lnSpc>
                          <a:spcPct val="115000"/>
                        </a:lnSpc>
                        <a:spcBef>
                          <a:spcPts val="0"/>
                        </a:spcBef>
                        <a:spcAft>
                          <a:spcPts val="0"/>
                        </a:spcAft>
                      </a:pPr>
                      <a:r>
                        <a:rPr lang="en-US" sz="2000" dirty="0" smtClean="0">
                          <a:effectLst/>
                        </a:rPr>
                        <a:t>to </a:t>
                      </a:r>
                      <a:r>
                        <a:rPr lang="en-US" sz="2000" dirty="0">
                          <a:effectLst/>
                        </a:rPr>
                        <a:t>raise taxes &amp; cut spending </a:t>
                      </a:r>
                      <a:endParaRPr lang="en-US" sz="20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000" dirty="0">
                          <a:effectLst/>
                        </a:rPr>
                        <a:t>Recession, so </a:t>
                      </a:r>
                      <a:r>
                        <a:rPr lang="en-US" sz="2000" dirty="0" smtClean="0">
                          <a:effectLst/>
                        </a:rPr>
                        <a:t/>
                      </a:r>
                      <a:br>
                        <a:rPr lang="en-US" sz="2000" dirty="0" smtClean="0">
                          <a:effectLst/>
                        </a:rPr>
                      </a:br>
                      <a:r>
                        <a:rPr lang="en-US" sz="2000" dirty="0" smtClean="0">
                          <a:effectLst/>
                        </a:rPr>
                        <a:t>pro-cyclical</a:t>
                      </a:r>
                      <a:endParaRPr lang="en-US" sz="2000" dirty="0">
                        <a:effectLst/>
                        <a:latin typeface="Calibri"/>
                        <a:ea typeface="Calibri"/>
                        <a:cs typeface="Times New Roman"/>
                      </a:endParaRPr>
                    </a:p>
                  </a:txBody>
                  <a:tcPr marL="68580" marR="68580" marT="0" marB="0"/>
                </a:tc>
              </a:tr>
              <a:tr h="554149">
                <a:tc>
                  <a:txBody>
                    <a:bodyPr/>
                    <a:lstStyle/>
                    <a:p>
                      <a:pPr marL="0" marR="0">
                        <a:lnSpc>
                          <a:spcPct val="115000"/>
                        </a:lnSpc>
                        <a:spcBef>
                          <a:spcPts val="0"/>
                        </a:spcBef>
                        <a:spcAft>
                          <a:spcPts val="0"/>
                        </a:spcAft>
                      </a:pPr>
                      <a:r>
                        <a:rPr lang="en-US" sz="2000">
                          <a:effectLst/>
                        </a:rPr>
                        <a:t>June 1993</a:t>
                      </a:r>
                      <a:endParaRPr lang="en-US" sz="20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000" dirty="0">
                          <a:effectLst/>
                        </a:rPr>
                        <a:t>Congressional</a:t>
                      </a:r>
                    </a:p>
                    <a:p>
                      <a:pPr marL="0" marR="0">
                        <a:lnSpc>
                          <a:spcPct val="115000"/>
                        </a:lnSpc>
                        <a:spcBef>
                          <a:spcPts val="0"/>
                        </a:spcBef>
                        <a:spcAft>
                          <a:spcPts val="0"/>
                        </a:spcAft>
                      </a:pPr>
                      <a:r>
                        <a:rPr lang="en-US" sz="2000" dirty="0">
                          <a:effectLst/>
                        </a:rPr>
                        <a:t>Republicans</a:t>
                      </a:r>
                      <a:endParaRPr lang="en-US" sz="20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dirty="0">
                          <a:effectLst/>
                        </a:rPr>
                        <a:t>Voted against Clinton’s budget balance law (extension of GHWB’s) </a:t>
                      </a:r>
                      <a:endParaRPr lang="en-US" sz="20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000">
                          <a:effectLst/>
                        </a:rPr>
                        <a:t>Boom, so </a:t>
                      </a:r>
                      <a:br>
                        <a:rPr lang="en-US" sz="2000">
                          <a:effectLst/>
                        </a:rPr>
                      </a:br>
                      <a:r>
                        <a:rPr lang="en-US" sz="2000">
                          <a:effectLst/>
                        </a:rPr>
                        <a:t>pro-cyclical</a:t>
                      </a:r>
                      <a:endParaRPr lang="en-US" sz="2000">
                        <a:effectLst/>
                        <a:latin typeface="Calibri"/>
                        <a:ea typeface="Calibri"/>
                        <a:cs typeface="Times New Roman"/>
                      </a:endParaRPr>
                    </a:p>
                  </a:txBody>
                  <a:tcPr marL="68580" marR="68580" marT="0" marB="0"/>
                </a:tc>
              </a:tr>
              <a:tr h="554149">
                <a:tc>
                  <a:txBody>
                    <a:bodyPr/>
                    <a:lstStyle/>
                    <a:p>
                      <a:pPr marL="0" marR="0">
                        <a:lnSpc>
                          <a:spcPct val="115000"/>
                        </a:lnSpc>
                        <a:spcBef>
                          <a:spcPts val="0"/>
                        </a:spcBef>
                        <a:spcAft>
                          <a:spcPts val="0"/>
                        </a:spcAft>
                      </a:pPr>
                      <a:r>
                        <a:rPr lang="en-US" sz="2000" dirty="0">
                          <a:effectLst/>
                        </a:rPr>
                        <a:t>May 2003</a:t>
                      </a:r>
                      <a:endParaRPr lang="en-US" sz="20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000">
                          <a:effectLst/>
                        </a:rPr>
                        <a:t>G W Bush</a:t>
                      </a:r>
                      <a:endParaRPr lang="en-US" sz="20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a:effectLst/>
                        </a:rPr>
                        <a:t>More tax cuts and more spending.</a:t>
                      </a:r>
                      <a:endParaRPr lang="en-US" sz="20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000" dirty="0">
                          <a:effectLst/>
                        </a:rPr>
                        <a:t>Boom, so </a:t>
                      </a:r>
                      <a:br>
                        <a:rPr lang="en-US" sz="2000" dirty="0">
                          <a:effectLst/>
                        </a:rPr>
                      </a:br>
                      <a:r>
                        <a:rPr lang="en-US" sz="2000" dirty="0">
                          <a:effectLst/>
                        </a:rPr>
                        <a:t>pro-cyclical.</a:t>
                      </a:r>
                      <a:endParaRPr lang="en-US" sz="2000" dirty="0">
                        <a:effectLst/>
                        <a:latin typeface="Calibri"/>
                        <a:ea typeface="Calibri"/>
                        <a:cs typeface="Times New Roman"/>
                      </a:endParaRPr>
                    </a:p>
                  </a:txBody>
                  <a:tcPr marL="68580" marR="68580" marT="0" marB="0"/>
                </a:tc>
              </a:tr>
              <a:tr h="554149">
                <a:tc>
                  <a:txBody>
                    <a:bodyPr/>
                    <a:lstStyle/>
                    <a:p>
                      <a:pPr marL="0" marR="0">
                        <a:lnSpc>
                          <a:spcPct val="115000"/>
                        </a:lnSpc>
                        <a:spcBef>
                          <a:spcPts val="0"/>
                        </a:spcBef>
                        <a:spcAft>
                          <a:spcPts val="0"/>
                        </a:spcAft>
                      </a:pPr>
                      <a:r>
                        <a:rPr lang="en-US" sz="2000" dirty="0">
                          <a:effectLst/>
                        </a:rPr>
                        <a:t>Feb</a:t>
                      </a:r>
                      <a:r>
                        <a:rPr lang="en-US" sz="2000" dirty="0" smtClean="0">
                          <a:effectLst/>
                        </a:rPr>
                        <a:t>. 2009</a:t>
                      </a:r>
                      <a:endParaRPr lang="en-US" sz="20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000" dirty="0">
                          <a:effectLst/>
                        </a:rPr>
                        <a:t>Congressional</a:t>
                      </a:r>
                    </a:p>
                    <a:p>
                      <a:pPr marL="0" marR="0">
                        <a:lnSpc>
                          <a:spcPct val="115000"/>
                        </a:lnSpc>
                        <a:spcBef>
                          <a:spcPts val="0"/>
                        </a:spcBef>
                        <a:spcAft>
                          <a:spcPts val="0"/>
                        </a:spcAft>
                      </a:pPr>
                      <a:r>
                        <a:rPr lang="en-US" sz="2000" dirty="0">
                          <a:effectLst/>
                        </a:rPr>
                        <a:t>Republicans</a:t>
                      </a:r>
                      <a:endParaRPr lang="en-US" sz="20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dirty="0">
                          <a:effectLst/>
                        </a:rPr>
                        <a:t>Voted against Obama fiscal </a:t>
                      </a:r>
                      <a:r>
                        <a:rPr lang="en-US" sz="2000" dirty="0" smtClean="0">
                          <a:effectLst/>
                        </a:rPr>
                        <a:t>stimulus</a:t>
                      </a:r>
                      <a:endParaRPr lang="en-US" sz="20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000" dirty="0">
                          <a:effectLst/>
                        </a:rPr>
                        <a:t>Recession, so </a:t>
                      </a:r>
                      <a:endParaRPr lang="en-US" sz="2000" dirty="0" smtClean="0">
                        <a:effectLst/>
                      </a:endParaRPr>
                    </a:p>
                    <a:p>
                      <a:pPr marL="0" marR="0">
                        <a:lnSpc>
                          <a:spcPct val="115000"/>
                        </a:lnSpc>
                        <a:spcBef>
                          <a:spcPts val="0"/>
                        </a:spcBef>
                        <a:spcAft>
                          <a:spcPts val="0"/>
                        </a:spcAft>
                      </a:pPr>
                      <a:r>
                        <a:rPr lang="en-US" sz="2000" dirty="0" smtClean="0">
                          <a:effectLst/>
                        </a:rPr>
                        <a:t>pro-cyclical</a:t>
                      </a:r>
                      <a:endParaRPr lang="en-US" sz="2000" dirty="0">
                        <a:effectLst/>
                        <a:latin typeface="Calibri"/>
                        <a:ea typeface="Calibri"/>
                        <a:cs typeface="Times New Roman"/>
                      </a:endParaRPr>
                    </a:p>
                  </a:txBody>
                  <a:tcPr marL="68580" marR="68580" marT="0" marB="0"/>
                </a:tc>
              </a:tr>
              <a:tr h="554149">
                <a:tc>
                  <a:txBody>
                    <a:bodyPr/>
                    <a:lstStyle/>
                    <a:p>
                      <a:pPr marL="0" marR="0">
                        <a:lnSpc>
                          <a:spcPct val="115000"/>
                        </a:lnSpc>
                        <a:spcBef>
                          <a:spcPts val="0"/>
                        </a:spcBef>
                        <a:spcAft>
                          <a:spcPts val="0"/>
                        </a:spcAft>
                      </a:pPr>
                      <a:r>
                        <a:rPr lang="en-US" sz="2000" dirty="0">
                          <a:effectLst/>
                        </a:rPr>
                        <a:t>Dec</a:t>
                      </a:r>
                      <a:r>
                        <a:rPr lang="en-US" sz="2000" dirty="0" smtClean="0">
                          <a:effectLst/>
                        </a:rPr>
                        <a:t>. 2017</a:t>
                      </a:r>
                      <a:endParaRPr lang="en-US" sz="20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000">
                          <a:effectLst/>
                        </a:rPr>
                        <a:t>Trump</a:t>
                      </a:r>
                      <a:endParaRPr lang="en-US" sz="20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dirty="0">
                          <a:effectLst/>
                        </a:rPr>
                        <a:t>Tax </a:t>
                      </a:r>
                      <a:r>
                        <a:rPr lang="en-US" sz="2000" dirty="0" smtClean="0">
                          <a:effectLst/>
                        </a:rPr>
                        <a:t>cut, </a:t>
                      </a:r>
                    </a:p>
                    <a:p>
                      <a:pPr marL="0" marR="0" algn="ctr">
                        <a:lnSpc>
                          <a:spcPct val="115000"/>
                        </a:lnSpc>
                        <a:spcBef>
                          <a:spcPts val="0"/>
                        </a:spcBef>
                        <a:spcAft>
                          <a:spcPts val="0"/>
                        </a:spcAft>
                      </a:pPr>
                      <a:r>
                        <a:rPr lang="en-US" sz="2000" dirty="0" smtClean="0">
                          <a:effectLst/>
                        </a:rPr>
                        <a:t>followed by spending increase</a:t>
                      </a:r>
                      <a:endParaRPr lang="en-US" sz="20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000" dirty="0">
                          <a:effectLst/>
                        </a:rPr>
                        <a:t>Boom, so </a:t>
                      </a:r>
                      <a:br>
                        <a:rPr lang="en-US" sz="2000" dirty="0">
                          <a:effectLst/>
                        </a:rPr>
                      </a:br>
                      <a:r>
                        <a:rPr lang="en-US" sz="2000" dirty="0">
                          <a:effectLst/>
                        </a:rPr>
                        <a:t>pro-cyclical</a:t>
                      </a:r>
                      <a:endParaRPr lang="en-US" sz="2000" dirty="0">
                        <a:effectLst/>
                        <a:latin typeface="Calibri"/>
                        <a:ea typeface="Calibri"/>
                        <a:cs typeface="Times New Roman"/>
                      </a:endParaRPr>
                    </a:p>
                  </a:txBody>
                  <a:tcPr marL="68580" marR="68580" marT="0" marB="0"/>
                </a:tc>
              </a:tr>
            </a:tbl>
          </a:graphicData>
        </a:graphic>
      </p:graphicFrame>
      <p:sp>
        <p:nvSpPr>
          <p:cNvPr id="4" name="Slide Number Placeholder 3"/>
          <p:cNvSpPr>
            <a:spLocks noGrp="1"/>
          </p:cNvSpPr>
          <p:nvPr>
            <p:ph type="sldNum" sz="quarter" idx="12"/>
          </p:nvPr>
        </p:nvSpPr>
        <p:spPr/>
        <p:txBody>
          <a:bodyPr/>
          <a:lstStyle/>
          <a:p>
            <a:fld id="{7A82F3AB-5446-41BD-9242-90190693905E}" type="slidenum">
              <a:rPr lang="en-US" altLang="en-US" smtClean="0"/>
              <a:pPr/>
              <a:t>17</a:t>
            </a:fld>
            <a:endParaRPr lang="en-US" altLang="en-US"/>
          </a:p>
        </p:txBody>
      </p:sp>
      <p:sp>
        <p:nvSpPr>
          <p:cNvPr id="5" name="Title 4"/>
          <p:cNvSpPr txBox="1">
            <a:spLocks noGrp="1"/>
          </p:cNvSpPr>
          <p:nvPr>
            <p:ph type="title"/>
          </p:nvPr>
        </p:nvSpPr>
        <p:spPr>
          <a:xfrm>
            <a:off x="1885225" y="116632"/>
            <a:ext cx="5373587" cy="954107"/>
          </a:xfrm>
          <a:prstGeom prst="rect">
            <a:avLst/>
          </a:prstGeom>
          <a:noFill/>
        </p:spPr>
        <p:txBody>
          <a:bodyPr wrap="none" rtlCol="0">
            <a:spAutoFit/>
          </a:bodyPr>
          <a:lstStyle/>
          <a:p>
            <a:r>
              <a:rPr lang="en-US" sz="2800" dirty="0" smtClean="0">
                <a:effectLst/>
                <a:latin typeface="Calibri" panose="020F0502020204030204" pitchFamily="34" charset="0"/>
              </a:rPr>
              <a:t>American “fiscal conservatives”</a:t>
            </a:r>
            <a:br>
              <a:rPr lang="en-US" sz="2800" dirty="0" smtClean="0">
                <a:effectLst/>
                <a:latin typeface="Calibri" panose="020F0502020204030204" pitchFamily="34" charset="0"/>
              </a:rPr>
            </a:br>
            <a:r>
              <a:rPr lang="en-US" sz="2800" dirty="0" smtClean="0">
                <a:effectLst/>
                <a:latin typeface="Calibri" panose="020F0502020204030204" pitchFamily="34" charset="0"/>
              </a:rPr>
              <a:t>have behaved pro-cyclically before</a:t>
            </a:r>
            <a:endParaRPr lang="en-US" sz="2800" dirty="0">
              <a:effectLst/>
              <a:latin typeface="Calibri" panose="020F0502020204030204" pitchFamily="34" charset="0"/>
            </a:endParaRPr>
          </a:p>
        </p:txBody>
      </p:sp>
      <p:sp>
        <p:nvSpPr>
          <p:cNvPr id="7" name="Rectangle 1"/>
          <p:cNvSpPr>
            <a:spLocks noChangeArrowheads="1"/>
          </p:cNvSpPr>
          <p:nvPr/>
        </p:nvSpPr>
        <p:spPr bwMode="auto">
          <a:xfrm>
            <a:off x="2022475" y="269716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39782" y="170700"/>
            <a:ext cx="675618" cy="3562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94220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1371600"/>
          </a:xfrm>
        </p:spPr>
        <p:txBody>
          <a:bodyPr/>
          <a:lstStyle/>
          <a:p>
            <a:r>
              <a:rPr lang="en-US" sz="3600" dirty="0" smtClean="0">
                <a:effectLst/>
              </a:rPr>
              <a:t>Three kinds of over-optimism</a:t>
            </a:r>
            <a:endParaRPr lang="en-US" sz="3600" dirty="0">
              <a:effectLst/>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548579934"/>
              </p:ext>
            </p:extLst>
          </p:nvPr>
        </p:nvGraphicFramePr>
        <p:xfrm>
          <a:off x="323528" y="1700808"/>
          <a:ext cx="8568952" cy="4389120"/>
        </p:xfrm>
        <a:graphic>
          <a:graphicData uri="http://schemas.openxmlformats.org/drawingml/2006/table">
            <a:tbl>
              <a:tblPr firstRow="1" bandRow="1">
                <a:tableStyleId>{5C22544A-7EE6-4342-B048-85BDC9FD1C3A}</a:tableStyleId>
              </a:tblPr>
              <a:tblGrid>
                <a:gridCol w="2142238"/>
                <a:gridCol w="2063160"/>
                <a:gridCol w="2360925"/>
                <a:gridCol w="2002629"/>
              </a:tblGrid>
              <a:tr h="683531">
                <a:tc>
                  <a:txBody>
                    <a:bodyPr/>
                    <a:lstStyle/>
                    <a:p>
                      <a:pPr algn="ctr"/>
                      <a:endParaRPr lang="en-US" sz="2400" dirty="0"/>
                    </a:p>
                  </a:txBody>
                  <a:tcPr/>
                </a:tc>
                <a:tc>
                  <a:txBody>
                    <a:bodyPr/>
                    <a:lstStyle/>
                    <a:p>
                      <a:pPr algn="ctr"/>
                      <a:r>
                        <a:rPr lang="en-US" sz="2400" dirty="0" smtClean="0"/>
                        <a:t>Belief</a:t>
                      </a:r>
                      <a:endParaRPr lang="en-US" sz="2400" dirty="0"/>
                    </a:p>
                  </a:txBody>
                  <a:tcPr/>
                </a:tc>
                <a:tc>
                  <a:txBody>
                    <a:bodyPr/>
                    <a:lstStyle/>
                    <a:p>
                      <a:pPr algn="ctr"/>
                      <a:r>
                        <a:rPr lang="en-US" sz="2400" dirty="0" smtClean="0"/>
                        <a:t>Optimistic</a:t>
                      </a:r>
                      <a:r>
                        <a:rPr lang="en-US" sz="2400" baseline="0" dirty="0" smtClean="0"/>
                        <a:t> p</a:t>
                      </a:r>
                      <a:r>
                        <a:rPr lang="en-US" sz="2400" dirty="0" smtClean="0"/>
                        <a:t>olicy action</a:t>
                      </a:r>
                      <a:endParaRPr lang="en-US" sz="2400" dirty="0"/>
                    </a:p>
                  </a:txBody>
                  <a:tcPr/>
                </a:tc>
                <a:tc>
                  <a:txBody>
                    <a:bodyPr/>
                    <a:lstStyle/>
                    <a:p>
                      <a:pPr algn="ctr"/>
                      <a:r>
                        <a:rPr lang="en-US" sz="2400" dirty="0" smtClean="0"/>
                        <a:t>Unintended consequence</a:t>
                      </a:r>
                      <a:endParaRPr lang="en-US" sz="2400" dirty="0"/>
                    </a:p>
                  </a:txBody>
                  <a:tcPr/>
                </a:tc>
              </a:tr>
              <a:tr h="976473">
                <a:tc>
                  <a:txBody>
                    <a:bodyPr/>
                    <a:lstStyle/>
                    <a:p>
                      <a:pPr algn="ctr"/>
                      <a:r>
                        <a:rPr lang="en-US" sz="2400" b="1" dirty="0" smtClean="0"/>
                        <a:t>Commodity exporters</a:t>
                      </a:r>
                      <a:endParaRPr lang="en-US" sz="2400" b="1" dirty="0"/>
                    </a:p>
                  </a:txBody>
                  <a:tcPr/>
                </a:tc>
                <a:tc>
                  <a:txBody>
                    <a:bodyPr/>
                    <a:lstStyle/>
                    <a:p>
                      <a:pPr algn="ctr"/>
                      <a:r>
                        <a:rPr lang="en-US" sz="2400" dirty="0" smtClean="0"/>
                        <a:t>Booms</a:t>
                      </a:r>
                      <a:r>
                        <a:rPr lang="en-US" sz="2400" baseline="0" dirty="0" smtClean="0"/>
                        <a:t> will continue into the future</a:t>
                      </a:r>
                      <a:endParaRPr lang="en-US" sz="2400" dirty="0"/>
                    </a:p>
                  </a:txBody>
                  <a:tcPr/>
                </a:tc>
                <a:tc>
                  <a:txBody>
                    <a:bodyPr/>
                    <a:lstStyle/>
                    <a:p>
                      <a:pPr algn="ctr"/>
                      <a:r>
                        <a:rPr lang="en-US" sz="2400" dirty="0" smtClean="0"/>
                        <a:t>Can</a:t>
                      </a:r>
                      <a:r>
                        <a:rPr lang="en-US" sz="2400" baseline="0" dirty="0" smtClean="0"/>
                        <a:t> afford </a:t>
                      </a:r>
                      <a:r>
                        <a:rPr lang="en-US" sz="2400" baseline="0" dirty="0" smtClean="0"/>
                        <a:t/>
                      </a:r>
                      <a:br>
                        <a:rPr lang="en-US" sz="2400" baseline="0" dirty="0" smtClean="0"/>
                      </a:br>
                      <a:r>
                        <a:rPr lang="en-US" sz="2400" baseline="0" dirty="0" smtClean="0"/>
                        <a:t>to run deficits </a:t>
                      </a:r>
                      <a:r>
                        <a:rPr lang="en-US" sz="2400" baseline="0" dirty="0" smtClean="0"/>
                        <a:t>during boom.</a:t>
                      </a:r>
                      <a:endParaRPr lang="en-US" sz="2400" dirty="0"/>
                    </a:p>
                  </a:txBody>
                  <a:tcPr/>
                </a:tc>
                <a:tc>
                  <a:txBody>
                    <a:bodyPr/>
                    <a:lstStyle/>
                    <a:p>
                      <a:pPr algn="ctr"/>
                      <a:r>
                        <a:rPr lang="en-US" sz="2400" dirty="0" smtClean="0"/>
                        <a:t>Pro-cyclical</a:t>
                      </a:r>
                      <a:r>
                        <a:rPr lang="en-US" sz="2400" baseline="0" dirty="0" smtClean="0"/>
                        <a:t> fiscal </a:t>
                      </a:r>
                      <a:r>
                        <a:rPr lang="en-US" sz="2400" baseline="0" dirty="0" smtClean="0"/>
                        <a:t>policy.</a:t>
                      </a:r>
                      <a:endParaRPr lang="en-US" sz="2400" dirty="0"/>
                    </a:p>
                  </a:txBody>
                  <a:tcPr/>
                </a:tc>
              </a:tr>
              <a:tr h="976473">
                <a:tc>
                  <a:txBody>
                    <a:bodyPr/>
                    <a:lstStyle/>
                    <a:p>
                      <a:pPr algn="ctr"/>
                      <a:r>
                        <a:rPr lang="en-US" sz="2400" b="1" dirty="0" smtClean="0"/>
                        <a:t>Euro-crisis</a:t>
                      </a:r>
                      <a:r>
                        <a:rPr lang="en-US" sz="2400" b="1" baseline="0" dirty="0" smtClean="0"/>
                        <a:t> Troika</a:t>
                      </a:r>
                      <a:endParaRPr lang="en-US" sz="2400" b="1" dirty="0"/>
                    </a:p>
                  </a:txBody>
                  <a:tcPr/>
                </a:tc>
                <a:tc>
                  <a:txBody>
                    <a:bodyPr/>
                    <a:lstStyle/>
                    <a:p>
                      <a:pPr algn="ctr"/>
                      <a:r>
                        <a:rPr lang="en-US" sz="2400" dirty="0" smtClean="0"/>
                        <a:t>“Expansionary austerity”</a:t>
                      </a:r>
                      <a:endParaRPr lang="en-US" sz="2400" dirty="0"/>
                    </a:p>
                  </a:txBody>
                  <a:tcPr/>
                </a:tc>
                <a:tc>
                  <a:txBody>
                    <a:bodyPr/>
                    <a:lstStyle/>
                    <a:p>
                      <a:pPr algn="ctr"/>
                      <a:r>
                        <a:rPr lang="en-US" sz="2400" dirty="0" smtClean="0"/>
                        <a:t>Spending cuts would not hurt GDP much.</a:t>
                      </a:r>
                      <a:endParaRPr lang="en-US" sz="2400" dirty="0"/>
                    </a:p>
                  </a:txBody>
                  <a:tcPr/>
                </a:tc>
                <a:tc>
                  <a:txBody>
                    <a:bodyPr/>
                    <a:lstStyle/>
                    <a:p>
                      <a:pPr algn="ctr"/>
                      <a:r>
                        <a:rPr lang="en-US" sz="2400" dirty="0" smtClean="0"/>
                        <a:t>Debt/GDP </a:t>
                      </a:r>
                      <a:r>
                        <a:rPr lang="en-US" sz="2400" dirty="0" smtClean="0"/>
                        <a:t>↑.</a:t>
                      </a:r>
                      <a:endParaRPr lang="en-US" sz="2400" dirty="0"/>
                    </a:p>
                  </a:txBody>
                  <a:tcPr/>
                </a:tc>
              </a:tr>
              <a:tr h="683531">
                <a:tc>
                  <a:txBody>
                    <a:bodyPr/>
                    <a:lstStyle/>
                    <a:p>
                      <a:pPr algn="ctr"/>
                      <a:r>
                        <a:rPr lang="en-US" sz="2400" b="1" dirty="0" smtClean="0"/>
                        <a:t>American fiscal conservatives</a:t>
                      </a:r>
                      <a:endParaRPr lang="en-US" sz="2400" b="1" dirty="0"/>
                    </a:p>
                  </a:txBody>
                  <a:tcPr/>
                </a:tc>
                <a:tc>
                  <a:txBody>
                    <a:bodyPr/>
                    <a:lstStyle/>
                    <a:p>
                      <a:pPr algn="ctr"/>
                      <a:r>
                        <a:rPr lang="en-US" sz="2400" dirty="0" smtClean="0"/>
                        <a:t>Supply side economics</a:t>
                      </a:r>
                      <a:endParaRPr lang="en-US" sz="2400" dirty="0"/>
                    </a:p>
                  </a:txBody>
                  <a:tcPr/>
                </a:tc>
                <a:tc>
                  <a:txBody>
                    <a:bodyPr/>
                    <a:lstStyle/>
                    <a:p>
                      <a:pPr algn="ctr"/>
                      <a:r>
                        <a:rPr lang="en-US" sz="2400" dirty="0" smtClean="0"/>
                        <a:t>Tax</a:t>
                      </a:r>
                      <a:r>
                        <a:rPr lang="en-US" sz="2400" baseline="0" dirty="0" smtClean="0"/>
                        <a:t> cuts will boost GDP a lot:</a:t>
                      </a:r>
                      <a:br>
                        <a:rPr lang="en-US" sz="2400" baseline="0" dirty="0" smtClean="0"/>
                      </a:br>
                      <a:r>
                        <a:rPr lang="en-US" sz="2400" baseline="0" dirty="0" smtClean="0"/>
                        <a:t>Budget deficit ↓.</a:t>
                      </a:r>
                      <a:endParaRPr lang="en-US"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Budget</a:t>
                      </a:r>
                      <a:r>
                        <a:rPr lang="en-US" sz="2400" baseline="0" dirty="0" smtClean="0"/>
                        <a:t> </a:t>
                      </a:r>
                    </a:p>
                    <a:p>
                      <a:pPr marL="0" marR="0" indent="0" algn="ctr" defTabSz="914400" rtl="0" eaLnBrk="1" fontAlgn="auto" latinLnBrk="0" hangingPunct="1">
                        <a:lnSpc>
                          <a:spcPct val="100000"/>
                        </a:lnSpc>
                        <a:spcBef>
                          <a:spcPts val="0"/>
                        </a:spcBef>
                        <a:spcAft>
                          <a:spcPts val="0"/>
                        </a:spcAft>
                        <a:buClrTx/>
                        <a:buSzTx/>
                        <a:buFontTx/>
                        <a:buNone/>
                        <a:tabLst/>
                        <a:defRPr/>
                      </a:pPr>
                      <a:r>
                        <a:rPr lang="en-US" sz="2400" baseline="0" dirty="0" smtClean="0"/>
                        <a:t>deficit</a:t>
                      </a:r>
                      <a:r>
                        <a:rPr lang="en-US" sz="2400" dirty="0" smtClean="0"/>
                        <a:t> </a:t>
                      </a:r>
                      <a:r>
                        <a:rPr lang="en-US" sz="2400" dirty="0" smtClean="0"/>
                        <a:t>↑.</a:t>
                      </a:r>
                      <a:endParaRPr lang="en-US" sz="2400" dirty="0" smtClean="0"/>
                    </a:p>
                    <a:p>
                      <a:pPr algn="ctr"/>
                      <a:endParaRPr lang="en-US" sz="2400" b="1" dirty="0"/>
                    </a:p>
                  </a:txBody>
                  <a:tcPr/>
                </a:tc>
              </a:tr>
            </a:tbl>
          </a:graphicData>
        </a:graphic>
      </p:graphicFrame>
      <p:sp>
        <p:nvSpPr>
          <p:cNvPr id="4" name="Slide Number Placeholder 3"/>
          <p:cNvSpPr>
            <a:spLocks noGrp="1"/>
          </p:cNvSpPr>
          <p:nvPr>
            <p:ph type="sldNum" sz="quarter" idx="12"/>
          </p:nvPr>
        </p:nvSpPr>
        <p:spPr/>
        <p:txBody>
          <a:bodyPr/>
          <a:lstStyle/>
          <a:p>
            <a:fld id="{7A82F3AB-5446-41BD-9242-90190693905E}" type="slidenum">
              <a:rPr lang="en-US" altLang="en-US" smtClean="0"/>
              <a:pPr/>
              <a:t>18</a:t>
            </a:fld>
            <a:endParaRPr lang="en-US" altLang="en-US"/>
          </a:p>
        </p:txBody>
      </p:sp>
      <p:sp>
        <p:nvSpPr>
          <p:cNvPr id="3" name="Rounded Rectangle 2"/>
          <p:cNvSpPr/>
          <p:nvPr/>
        </p:nvSpPr>
        <p:spPr>
          <a:xfrm>
            <a:off x="323528" y="2564904"/>
            <a:ext cx="8568952" cy="1080120"/>
          </a:xfrm>
          <a:prstGeom prst="roundRect">
            <a:avLst/>
          </a:prstGeom>
          <a:noFill/>
          <a:ln w="762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323528" y="3739066"/>
            <a:ext cx="8568952" cy="1080120"/>
          </a:xfrm>
          <a:prstGeom prst="roundRect">
            <a:avLst/>
          </a:prstGeom>
          <a:noFill/>
          <a:ln w="76200">
            <a:solidFill>
              <a:srgbClr val="0056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323528" y="4898179"/>
            <a:ext cx="8568952" cy="1188132"/>
          </a:xfrm>
          <a:prstGeom prst="round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91150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p:txBody>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eaLnBrk="1" hangingPunct="1">
              <a:spcBef>
                <a:spcPct val="0"/>
              </a:spcBef>
              <a:buClrTx/>
              <a:buSzTx/>
              <a:buFontTx/>
              <a:buNone/>
            </a:pPr>
            <a:fld id="{8C4CF833-F6A3-45B1-B610-D37990774791}" type="slidenum">
              <a:rPr lang="en-US" altLang="en-US" sz="1400">
                <a:latin typeface="Calibri" panose="020F0502020204030204" pitchFamily="34" charset="0"/>
              </a:rPr>
              <a:pPr eaLnBrk="1" hangingPunct="1">
                <a:spcBef>
                  <a:spcPct val="0"/>
                </a:spcBef>
                <a:buClrTx/>
                <a:buSzTx/>
                <a:buFontTx/>
                <a:buNone/>
              </a:pPr>
              <a:t>19</a:t>
            </a:fld>
            <a:endParaRPr lang="en-US" altLang="en-US" sz="1400">
              <a:latin typeface="Calibri" panose="020F0502020204030204" pitchFamily="34" charset="0"/>
            </a:endParaRPr>
          </a:p>
        </p:txBody>
      </p:sp>
      <p:sp>
        <p:nvSpPr>
          <p:cNvPr id="8195" name="Rectangle 2"/>
          <p:cNvSpPr>
            <a:spLocks noGrp="1" noChangeArrowheads="1"/>
          </p:cNvSpPr>
          <p:nvPr>
            <p:ph type="title"/>
          </p:nvPr>
        </p:nvSpPr>
        <p:spPr>
          <a:xfrm>
            <a:off x="152400" y="-152400"/>
            <a:ext cx="8915400" cy="1371600"/>
          </a:xfrm>
          <a:noFill/>
          <a:extLst>
            <a:ext uri="{909E8E84-426E-40DD-AFC4-6F175D3DCCD1}">
              <a14:hiddenFill xmlns:a14="http://schemas.microsoft.com/office/drawing/2010/main">
                <a:solidFill>
                  <a:srgbClr val="FFFFFF"/>
                </a:solidFill>
              </a14:hiddenFill>
            </a:ext>
          </a:extLst>
        </p:spPr>
        <p:txBody>
          <a:bodyPr/>
          <a:lstStyle/>
          <a:p>
            <a:r>
              <a:rPr lang="en-US" altLang="en-US" sz="3000" dirty="0" smtClean="0">
                <a:effectLst/>
                <a:latin typeface="Calibri" panose="020F0502020204030204" pitchFamily="34" charset="0"/>
              </a:rPr>
              <a:t>How can countries avoid pro-cyclical fiscal policy?</a:t>
            </a:r>
          </a:p>
        </p:txBody>
      </p:sp>
      <p:sp>
        <p:nvSpPr>
          <p:cNvPr id="28676" name="Rectangle 3"/>
          <p:cNvSpPr>
            <a:spLocks noGrp="1" noChangeArrowheads="1"/>
          </p:cNvSpPr>
          <p:nvPr>
            <p:ph type="body" idx="1"/>
          </p:nvPr>
        </p:nvSpPr>
        <p:spPr>
          <a:xfrm>
            <a:off x="168442" y="1066800"/>
            <a:ext cx="8975558" cy="5715000"/>
          </a:xfrm>
          <a:noFill/>
          <a:extLst>
            <a:ext uri="{909E8E84-426E-40DD-AFC4-6F175D3DCCD1}">
              <a14:hiddenFill xmlns:a14="http://schemas.microsoft.com/office/drawing/2010/main">
                <a:solidFill>
                  <a:srgbClr val="FFFFFF"/>
                </a:solidFill>
              </a14:hiddenFill>
            </a:ext>
          </a:extLst>
        </p:spPr>
        <p:txBody>
          <a:bodyPr/>
          <a:lstStyle/>
          <a:p>
            <a:r>
              <a:rPr lang="en-US" altLang="en-US" sz="3000" dirty="0" smtClean="0">
                <a:effectLst/>
                <a:latin typeface="Calibri" panose="020F0502020204030204" pitchFamily="34" charset="0"/>
              </a:rPr>
              <a:t>What </a:t>
            </a:r>
            <a:r>
              <a:rPr lang="en-US" altLang="en-US" sz="3000" i="1" dirty="0" smtClean="0">
                <a:effectLst/>
                <a:latin typeface="Calibri" panose="020F0502020204030204" pitchFamily="34" charset="0"/>
              </a:rPr>
              <a:t>are</a:t>
            </a:r>
            <a:r>
              <a:rPr lang="en-US" altLang="en-US" sz="3000" dirty="0" smtClean="0">
                <a:effectLst/>
                <a:latin typeface="Calibri" panose="020F0502020204030204" pitchFamily="34" charset="0"/>
              </a:rPr>
              <a:t> “good institutions,” exactly?</a:t>
            </a:r>
            <a:r>
              <a:rPr lang="en-US" altLang="en-US" sz="1000" dirty="0" smtClean="0">
                <a:effectLst/>
                <a:latin typeface="Calibri" panose="020F0502020204030204" pitchFamily="34" charset="0"/>
              </a:rPr>
              <a:t/>
            </a:r>
            <a:br>
              <a:rPr lang="en-US" altLang="en-US" sz="1000" dirty="0" smtClean="0">
                <a:effectLst/>
                <a:latin typeface="Calibri" panose="020F0502020204030204" pitchFamily="34" charset="0"/>
              </a:rPr>
            </a:br>
            <a:endParaRPr lang="en-US" altLang="en-US" sz="1000" dirty="0" smtClean="0">
              <a:effectLst/>
              <a:latin typeface="Calibri" panose="020F0502020204030204" pitchFamily="34" charset="0"/>
            </a:endParaRPr>
          </a:p>
          <a:p>
            <a:r>
              <a:rPr lang="en-US" altLang="en-US" sz="3000" dirty="0" smtClean="0">
                <a:effectLst/>
                <a:latin typeface="Calibri" panose="020F0502020204030204" pitchFamily="34" charset="0"/>
              </a:rPr>
              <a:t>Rules?</a:t>
            </a:r>
          </a:p>
          <a:p>
            <a:pPr lvl="1"/>
            <a:r>
              <a:rPr lang="en-US" altLang="en-US" dirty="0" smtClean="0">
                <a:effectLst/>
                <a:latin typeface="Calibri" panose="020F0502020204030204" pitchFamily="34" charset="0"/>
              </a:rPr>
              <a:t>Budget deficit ceilings (SGP) or debt brakes?</a:t>
            </a:r>
          </a:p>
          <a:p>
            <a:pPr lvl="2"/>
            <a:r>
              <a:rPr lang="en-US" altLang="en-US" dirty="0" smtClean="0">
                <a:effectLst/>
                <a:latin typeface="Calibri" panose="020F0502020204030204" pitchFamily="34" charset="0"/>
              </a:rPr>
              <a:t>Have been tried by many countries:  </a:t>
            </a:r>
          </a:p>
          <a:p>
            <a:pPr lvl="3"/>
            <a:r>
              <a:rPr lang="en-US" altLang="en-US" dirty="0" smtClean="0">
                <a:effectLst/>
                <a:latin typeface="Calibri" panose="020F0502020204030204" pitchFamily="34" charset="0"/>
              </a:rPr>
              <a:t>&gt; 97 IMF members.</a:t>
            </a:r>
          </a:p>
          <a:p>
            <a:pPr lvl="3"/>
            <a:r>
              <a:rPr lang="en-US" altLang="en-US" dirty="0" smtClean="0">
                <a:effectLst/>
                <a:latin typeface="Calibri" panose="020F0502020204030204" pitchFamily="34" charset="0"/>
              </a:rPr>
              <a:t>Usually fail.</a:t>
            </a:r>
          </a:p>
          <a:p>
            <a:pPr lvl="1"/>
            <a:r>
              <a:rPr lang="en-US" altLang="en-US" dirty="0" smtClean="0">
                <a:effectLst/>
                <a:latin typeface="Calibri" panose="020F0502020204030204" pitchFamily="34" charset="0"/>
              </a:rPr>
              <a:t>Rules for </a:t>
            </a:r>
            <a:r>
              <a:rPr lang="en-US" altLang="en-US" i="1" dirty="0" smtClean="0">
                <a:effectLst/>
                <a:latin typeface="Calibri" panose="020F0502020204030204" pitchFamily="34" charset="0"/>
              </a:rPr>
              <a:t>cyclically adjusted </a:t>
            </a:r>
            <a:r>
              <a:rPr lang="en-US" altLang="en-US" dirty="0" smtClean="0">
                <a:effectLst/>
                <a:latin typeface="Calibri" panose="020F0502020204030204" pitchFamily="34" charset="0"/>
              </a:rPr>
              <a:t>budgets?</a:t>
            </a:r>
          </a:p>
          <a:p>
            <a:pPr lvl="2"/>
            <a:r>
              <a:rPr lang="en-US" altLang="en-US" dirty="0" smtClean="0">
                <a:effectLst/>
                <a:latin typeface="Calibri" panose="020F0502020204030204" pitchFamily="34" charset="0"/>
              </a:rPr>
              <a:t>Countries can more likely stick with them.  But…</a:t>
            </a:r>
            <a:r>
              <a:rPr lang="en-US" altLang="en-US" sz="800" dirty="0" smtClean="0">
                <a:effectLst/>
                <a:latin typeface="Calibri" panose="020F0502020204030204" pitchFamily="34" charset="0"/>
              </a:rPr>
              <a:t/>
            </a:r>
            <a:br>
              <a:rPr lang="en-US" altLang="en-US" sz="800" dirty="0" smtClean="0">
                <a:effectLst/>
                <a:latin typeface="Calibri" panose="020F0502020204030204" pitchFamily="34" charset="0"/>
              </a:rPr>
            </a:br>
            <a:endParaRPr lang="en-US" altLang="en-US" sz="800" dirty="0" smtClean="0">
              <a:effectLst/>
              <a:latin typeface="Calibri" panose="020F0502020204030204" pitchFamily="34" charset="0"/>
            </a:endParaRPr>
          </a:p>
          <a:p>
            <a:r>
              <a:rPr lang="en-US" altLang="en-US" sz="3000" dirty="0" smtClean="0">
                <a:effectLst/>
                <a:latin typeface="Calibri" panose="020F0502020204030204" pitchFamily="34" charset="0"/>
              </a:rPr>
              <a:t>Rules don’t address a major problem:</a:t>
            </a:r>
          </a:p>
          <a:p>
            <a:pPr lvl="1"/>
            <a:r>
              <a:rPr lang="en-US" altLang="en-US" dirty="0" smtClean="0">
                <a:effectLst/>
                <a:latin typeface="Calibri" panose="020F0502020204030204" pitchFamily="34" charset="0"/>
              </a:rPr>
              <a:t>Over-optimism in official forecasts</a:t>
            </a:r>
          </a:p>
          <a:p>
            <a:pPr lvl="2"/>
            <a:r>
              <a:rPr lang="en-US" altLang="en-US" dirty="0" smtClean="0">
                <a:effectLst/>
                <a:latin typeface="Calibri" panose="020F0502020204030204" pitchFamily="34" charset="0"/>
              </a:rPr>
              <a:t>of GDP growth rates, tax receipts &amp; budgets.</a:t>
            </a:r>
          </a:p>
        </p:txBody>
      </p:sp>
      <p:pic>
        <p:nvPicPr>
          <p:cNvPr id="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4932363"/>
            <a:ext cx="1676400" cy="167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867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8676">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8676">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28676">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8676">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8676">
                                            <p:txEl>
                                              <p:pRg st="5" end="5"/>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28676">
                                            <p:txEl>
                                              <p:pRg st="6" end="6"/>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28676">
                                            <p:txEl>
                                              <p:pRg st="7" end="7"/>
                                            </p:txEl>
                                          </p:spTgt>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28676">
                                            <p:txEl>
                                              <p:pRg st="8" end="8"/>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8676">
                                            <p:txEl>
                                              <p:pRg st="9" end="9"/>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8676">
                                            <p:txEl>
                                              <p:pRg st="10" end="10"/>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381000"/>
            <a:ext cx="8640960" cy="1371600"/>
          </a:xfrm>
        </p:spPr>
        <p:txBody>
          <a:bodyPr/>
          <a:lstStyle/>
          <a:p>
            <a:r>
              <a:rPr lang="en-US" sz="3200" dirty="0" smtClean="0">
                <a:effectLst/>
              </a:rPr>
              <a:t>Fiscal policy has two </a:t>
            </a:r>
            <a:r>
              <a:rPr lang="en-US" sz="3200" dirty="0" smtClean="0">
                <a:effectLst/>
              </a:rPr>
              <a:t>jobs (</a:t>
            </a:r>
            <a:r>
              <a:rPr lang="en-US" sz="3200" dirty="0" err="1" smtClean="0">
                <a:effectLst/>
              </a:rPr>
              <a:t>macroeconomicly</a:t>
            </a:r>
            <a:r>
              <a:rPr lang="en-US" sz="3200" dirty="0" smtClean="0">
                <a:effectLst/>
              </a:rPr>
              <a:t>). </a:t>
            </a:r>
            <a:endParaRPr lang="en-US" sz="3200" dirty="0">
              <a:effectLst/>
            </a:endParaRPr>
          </a:p>
        </p:txBody>
      </p:sp>
      <p:sp>
        <p:nvSpPr>
          <p:cNvPr id="3" name="Content Placeholder 2"/>
          <p:cNvSpPr>
            <a:spLocks noGrp="1"/>
          </p:cNvSpPr>
          <p:nvPr>
            <p:ph idx="1"/>
          </p:nvPr>
        </p:nvSpPr>
        <p:spPr>
          <a:xfrm>
            <a:off x="323528" y="2346176"/>
            <a:ext cx="8496944" cy="3819128"/>
          </a:xfrm>
        </p:spPr>
        <p:txBody>
          <a:bodyPr/>
          <a:lstStyle/>
          <a:p>
            <a:r>
              <a:rPr lang="en-US" dirty="0" smtClean="0">
                <a:effectLst/>
              </a:rPr>
              <a:t>Long run:  keep enough budget discipline </a:t>
            </a:r>
          </a:p>
          <a:p>
            <a:pPr marL="0" indent="0">
              <a:buNone/>
            </a:pPr>
            <a:r>
              <a:rPr lang="en-US" dirty="0" smtClean="0">
                <a:effectLst/>
              </a:rPr>
              <a:t>   on average to ensure debt is sustainable.</a:t>
            </a:r>
            <a:endParaRPr lang="en-US" sz="1800" dirty="0" smtClean="0">
              <a:effectLst/>
            </a:endParaRPr>
          </a:p>
          <a:p>
            <a:pPr marL="0" indent="0">
              <a:buNone/>
            </a:pPr>
            <a:endParaRPr lang="en-US" sz="1800" dirty="0">
              <a:effectLst/>
            </a:endParaRPr>
          </a:p>
          <a:p>
            <a:r>
              <a:rPr lang="en-US" dirty="0" smtClean="0">
                <a:effectLst/>
              </a:rPr>
              <a:t>Medium run:  keep fiscal policy counter-cyclical.</a:t>
            </a:r>
          </a:p>
          <a:p>
            <a:pPr lvl="1"/>
            <a:r>
              <a:rPr lang="en-US" dirty="0" smtClean="0">
                <a:effectLst/>
              </a:rPr>
              <a:t>Or, if </a:t>
            </a:r>
            <a:r>
              <a:rPr lang="en-US" dirty="0" smtClean="0">
                <a:effectLst/>
              </a:rPr>
              <a:t>counter-cyclical is too difficult, </a:t>
            </a:r>
            <a:br>
              <a:rPr lang="en-US" dirty="0" smtClean="0">
                <a:effectLst/>
              </a:rPr>
            </a:br>
            <a:r>
              <a:rPr lang="en-US" dirty="0" smtClean="0">
                <a:effectLst/>
              </a:rPr>
              <a:t>at least don’t allow it to be </a:t>
            </a:r>
            <a:r>
              <a:rPr lang="en-US" i="1" dirty="0" smtClean="0">
                <a:effectLst/>
              </a:rPr>
              <a:t>pro</a:t>
            </a:r>
            <a:r>
              <a:rPr lang="en-US" dirty="0" smtClean="0">
                <a:effectLst/>
              </a:rPr>
              <a:t>-cyclical.</a:t>
            </a:r>
          </a:p>
          <a:p>
            <a:pPr marL="0" indent="0">
              <a:buNone/>
            </a:pPr>
            <a:endParaRPr lang="en-US" dirty="0">
              <a:effectLst/>
            </a:endParaRPr>
          </a:p>
        </p:txBody>
      </p:sp>
      <p:sp>
        <p:nvSpPr>
          <p:cNvPr id="4" name="Slide Number Placeholder 3"/>
          <p:cNvSpPr>
            <a:spLocks noGrp="1"/>
          </p:cNvSpPr>
          <p:nvPr>
            <p:ph type="sldNum" sz="quarter" idx="12"/>
          </p:nvPr>
        </p:nvSpPr>
        <p:spPr/>
        <p:txBody>
          <a:bodyPr/>
          <a:lstStyle/>
          <a:p>
            <a:fld id="{7A82F3AB-5446-41BD-9242-90190693905E}" type="slidenum">
              <a:rPr lang="en-US" altLang="en-US" smtClean="0"/>
              <a:pPr/>
              <a:t>2</a:t>
            </a:fld>
            <a:endParaRPr lang="en-US" altLang="en-US"/>
          </a:p>
        </p:txBody>
      </p:sp>
    </p:spTree>
    <p:extLst>
      <p:ext uri="{BB962C8B-B14F-4D97-AF65-F5344CB8AC3E}">
        <p14:creationId xmlns:p14="http://schemas.microsoft.com/office/powerpoint/2010/main" val="580774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0" y="228600"/>
            <a:ext cx="8991600" cy="1143000"/>
          </a:xfrm>
        </p:spPr>
        <p:txBody>
          <a:bodyPr/>
          <a:lstStyle/>
          <a:p>
            <a:r>
              <a:rPr lang="en-US" altLang="en-US" sz="3200" dirty="0" smtClean="0">
                <a:effectLst/>
                <a:latin typeface="Calibri" panose="020F0502020204030204" pitchFamily="34" charset="0"/>
              </a:rPr>
              <a:t>Countries with Balanced Budget Rules </a:t>
            </a:r>
            <a:br>
              <a:rPr lang="en-US" altLang="en-US" sz="3200" dirty="0" smtClean="0">
                <a:effectLst/>
                <a:latin typeface="Calibri" panose="020F0502020204030204" pitchFamily="34" charset="0"/>
              </a:rPr>
            </a:br>
            <a:r>
              <a:rPr lang="en-US" altLang="en-US" sz="3000" dirty="0" smtClean="0">
                <a:effectLst/>
                <a:latin typeface="Calibri" panose="020F0502020204030204" pitchFamily="34" charset="0"/>
              </a:rPr>
              <a:t>frequently violate them.</a:t>
            </a: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600200"/>
            <a:ext cx="6400800" cy="4527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2528" y="6290604"/>
            <a:ext cx="3124200" cy="48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221" name="Subtitle 2"/>
          <p:cNvSpPr txBox="1">
            <a:spLocks/>
          </p:cNvSpPr>
          <p:nvPr/>
        </p:nvSpPr>
        <p:spPr bwMode="auto">
          <a:xfrm>
            <a:off x="2438400" y="6356350"/>
            <a:ext cx="2941638"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eaLnBrk="1" hangingPunct="1">
              <a:buClrTx/>
              <a:buSzTx/>
              <a:buFont typeface="Arial" pitchFamily="34" charset="0"/>
              <a:buNone/>
            </a:pPr>
            <a:r>
              <a:rPr lang="en-US" altLang="en-US" sz="1400">
                <a:latin typeface="Calibri" panose="020F0502020204030204" pitchFamily="34" charset="0"/>
              </a:rPr>
              <a:t>International Monetary Fund, 2014</a:t>
            </a:r>
          </a:p>
        </p:txBody>
      </p:sp>
      <p:pic>
        <p:nvPicPr>
          <p:cNvPr id="92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4935" y="6262468"/>
            <a:ext cx="1140733" cy="5245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32038" y="1600200"/>
            <a:ext cx="3535362"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224" name="TextBox 2"/>
          <p:cNvSpPr txBox="1">
            <a:spLocks noChangeArrowheads="1"/>
          </p:cNvSpPr>
          <p:nvPr/>
        </p:nvSpPr>
        <p:spPr bwMode="auto">
          <a:xfrm>
            <a:off x="7086600" y="1676400"/>
            <a:ext cx="1563248" cy="646331"/>
          </a:xfrm>
          <a:prstGeom prst="rect">
            <a:avLst/>
          </a:prstGeom>
          <a:solidFill>
            <a:srgbClr val="0033CC"/>
          </a:solidFill>
          <a:ln w="9525">
            <a:solidFill>
              <a:schemeClr val="tx1"/>
            </a:solidFill>
            <a:miter lim="800000"/>
            <a:headEnd/>
            <a:tailEnd/>
          </a:ln>
        </p:spPr>
        <p:txBody>
          <a:bodyPr wrap="none">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eaLnBrk="1" hangingPunct="1">
              <a:spcBef>
                <a:spcPct val="0"/>
              </a:spcBef>
              <a:buClrTx/>
              <a:buSzTx/>
              <a:buFontTx/>
              <a:buNone/>
            </a:pPr>
            <a:r>
              <a:rPr lang="en-US" altLang="en-US" sz="1800" b="1" dirty="0">
                <a:solidFill>
                  <a:schemeClr val="bg1"/>
                </a:solidFill>
                <a:latin typeface="Calibri" panose="020F0502020204030204" pitchFamily="34" charset="0"/>
              </a:rPr>
              <a:t>BBR: Balanced</a:t>
            </a:r>
            <a:br>
              <a:rPr lang="en-US" altLang="en-US" sz="1800" b="1" dirty="0">
                <a:solidFill>
                  <a:schemeClr val="bg1"/>
                </a:solidFill>
                <a:latin typeface="Calibri" panose="020F0502020204030204" pitchFamily="34" charset="0"/>
              </a:rPr>
            </a:br>
            <a:r>
              <a:rPr lang="en-US" altLang="en-US" sz="1800" b="1" dirty="0">
                <a:solidFill>
                  <a:schemeClr val="bg1"/>
                </a:solidFill>
                <a:latin typeface="Calibri" panose="020F0502020204030204" pitchFamily="34" charset="0"/>
              </a:rPr>
              <a:t>  Budget Rules</a:t>
            </a:r>
          </a:p>
        </p:txBody>
      </p:sp>
      <p:sp>
        <p:nvSpPr>
          <p:cNvPr id="9225" name="TextBox 12"/>
          <p:cNvSpPr txBox="1">
            <a:spLocks noChangeArrowheads="1"/>
          </p:cNvSpPr>
          <p:nvPr/>
        </p:nvSpPr>
        <p:spPr bwMode="auto">
          <a:xfrm>
            <a:off x="7086600" y="2414588"/>
            <a:ext cx="1610441" cy="369332"/>
          </a:xfrm>
          <a:prstGeom prst="rect">
            <a:avLst/>
          </a:prstGeom>
          <a:solidFill>
            <a:srgbClr val="C00000"/>
          </a:solidFill>
          <a:ln w="9525">
            <a:solidFill>
              <a:srgbClr val="00B0F0"/>
            </a:solidFill>
            <a:miter lim="800000"/>
            <a:headEnd/>
            <a:tailEnd/>
          </a:ln>
        </p:spPr>
        <p:txBody>
          <a:bodyPr wrap="none">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eaLnBrk="1" hangingPunct="1">
              <a:spcBef>
                <a:spcPct val="0"/>
              </a:spcBef>
              <a:buClrTx/>
              <a:buSzTx/>
              <a:buFontTx/>
              <a:buNone/>
            </a:pPr>
            <a:r>
              <a:rPr lang="en-US" altLang="en-US" sz="1800" b="1" dirty="0">
                <a:solidFill>
                  <a:schemeClr val="bg1"/>
                </a:solidFill>
                <a:latin typeface="Calibri" panose="020F0502020204030204" pitchFamily="34" charset="0"/>
              </a:rPr>
              <a:t>DR: Debt Rules</a:t>
            </a:r>
          </a:p>
        </p:txBody>
      </p:sp>
      <p:sp>
        <p:nvSpPr>
          <p:cNvPr id="9226" name="TextBox 13"/>
          <p:cNvSpPr txBox="1">
            <a:spLocks noChangeArrowheads="1"/>
          </p:cNvSpPr>
          <p:nvPr/>
        </p:nvSpPr>
        <p:spPr bwMode="auto">
          <a:xfrm>
            <a:off x="7086600" y="2895600"/>
            <a:ext cx="1941513" cy="646113"/>
          </a:xfrm>
          <a:prstGeom prst="rect">
            <a:avLst/>
          </a:prstGeom>
          <a:solidFill>
            <a:srgbClr val="FFDF79"/>
          </a:solidFill>
          <a:ln w="9525">
            <a:solidFill>
              <a:srgbClr val="000000"/>
            </a:solidFill>
            <a:miter lim="800000"/>
            <a:headEnd/>
            <a:tailEnd/>
          </a:ln>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eaLnBrk="1" hangingPunct="1">
              <a:spcBef>
                <a:spcPct val="0"/>
              </a:spcBef>
              <a:buClrTx/>
              <a:buSzTx/>
              <a:buFontTx/>
              <a:buNone/>
            </a:pPr>
            <a:r>
              <a:rPr lang="en-US" altLang="en-US" sz="1800" b="1" dirty="0">
                <a:solidFill>
                  <a:srgbClr val="000000"/>
                </a:solidFill>
                <a:latin typeface="Calibri" panose="020F0502020204030204" pitchFamily="34" charset="0"/>
              </a:rPr>
              <a:t>ER:</a:t>
            </a:r>
            <a:r>
              <a:rPr lang="en-US" altLang="en-US" sz="1000" b="1" dirty="0">
                <a:solidFill>
                  <a:srgbClr val="000000"/>
                </a:solidFill>
                <a:latin typeface="Calibri" panose="020F0502020204030204" pitchFamily="34" charset="0"/>
              </a:rPr>
              <a:t> </a:t>
            </a:r>
            <a:r>
              <a:rPr lang="en-US" altLang="en-US" sz="1700" b="1" dirty="0">
                <a:solidFill>
                  <a:srgbClr val="000000"/>
                </a:solidFill>
                <a:latin typeface="Calibri" panose="020F0502020204030204" pitchFamily="34" charset="0"/>
              </a:rPr>
              <a:t>Expenditure</a:t>
            </a:r>
            <a:r>
              <a:rPr lang="en-US" altLang="en-US" sz="1800" b="1" dirty="0">
                <a:solidFill>
                  <a:srgbClr val="000000"/>
                </a:solidFill>
                <a:latin typeface="Calibri" panose="020F0502020204030204" pitchFamily="34" charset="0"/>
              </a:rPr>
              <a:t>                 Rules</a:t>
            </a:r>
          </a:p>
        </p:txBody>
      </p:sp>
      <p:cxnSp>
        <p:nvCxnSpPr>
          <p:cNvPr id="11" name="Straight Arrow Connector 10"/>
          <p:cNvCxnSpPr/>
          <p:nvPr/>
        </p:nvCxnSpPr>
        <p:spPr>
          <a:xfrm>
            <a:off x="1497013" y="4289425"/>
            <a:ext cx="5706432" cy="0"/>
          </a:xfrm>
          <a:prstGeom prst="straightConnector1">
            <a:avLst/>
          </a:prstGeom>
          <a:ln w="762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7203445" y="3962400"/>
            <a:ext cx="1409360" cy="707886"/>
          </a:xfrm>
          <a:prstGeom prst="rect">
            <a:avLst/>
          </a:prstGeom>
          <a:solidFill>
            <a:schemeClr val="bg1"/>
          </a:solidFill>
          <a:ln w="57150">
            <a:solidFill>
              <a:srgbClr val="006386"/>
            </a:solidFill>
          </a:ln>
        </p:spPr>
        <p:txBody>
          <a:bodyPr wrap="none" rtlCol="0">
            <a:spAutoFit/>
          </a:bodyPr>
          <a:lstStyle/>
          <a:p>
            <a:r>
              <a:rPr lang="en-US" sz="2000" dirty="0" smtClean="0">
                <a:solidFill>
                  <a:schemeClr val="tx1">
                    <a:lumMod val="75000"/>
                  </a:schemeClr>
                </a:solidFill>
                <a:latin typeface="Calibri" panose="020F0502020204030204" pitchFamily="34" charset="0"/>
              </a:rPr>
              <a:t>Compliance</a:t>
            </a:r>
          </a:p>
          <a:p>
            <a:r>
              <a:rPr lang="en-US" sz="2000" dirty="0" smtClean="0">
                <a:solidFill>
                  <a:schemeClr val="tx1">
                    <a:lumMod val="75000"/>
                  </a:schemeClr>
                </a:solidFill>
                <a:latin typeface="Calibri" panose="020F0502020204030204" pitchFamily="34" charset="0"/>
              </a:rPr>
              <a:t>&lt; 50%</a:t>
            </a:r>
            <a:endParaRPr lang="en-US" sz="2000" dirty="0">
              <a:solidFill>
                <a:schemeClr val="tx1">
                  <a:lumMod val="75000"/>
                </a:schemeClr>
              </a:solidFill>
              <a:latin typeface="Calibri" panose="020F0502020204030204" pitchFamily="34" charset="0"/>
            </a:endParaRPr>
          </a:p>
        </p:txBody>
      </p:sp>
      <p:sp>
        <p:nvSpPr>
          <p:cNvPr id="14" name="Rounded Rectangle 13"/>
          <p:cNvSpPr/>
          <p:nvPr/>
        </p:nvSpPr>
        <p:spPr>
          <a:xfrm>
            <a:off x="2332038" y="1676400"/>
            <a:ext cx="868362" cy="15716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p:txBody>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eaLnBrk="1" hangingPunct="1">
              <a:spcBef>
                <a:spcPct val="0"/>
              </a:spcBef>
              <a:buClrTx/>
              <a:buSzTx/>
              <a:buFontTx/>
              <a:buNone/>
            </a:pPr>
            <a:fld id="{763F6858-4B0C-4FFA-B50B-FAE11CBB3279}" type="slidenum">
              <a:rPr lang="en-US" altLang="en-US" sz="1400">
                <a:latin typeface="Calibri" panose="020F0502020204030204" pitchFamily="34" charset="0"/>
              </a:rPr>
              <a:pPr eaLnBrk="1" hangingPunct="1">
                <a:spcBef>
                  <a:spcPct val="0"/>
                </a:spcBef>
                <a:buClrTx/>
                <a:buSzTx/>
                <a:buFontTx/>
                <a:buNone/>
              </a:pPr>
              <a:t>21</a:t>
            </a:fld>
            <a:endParaRPr lang="en-US" altLang="en-US" sz="1400">
              <a:latin typeface="Calibri" panose="020F0502020204030204" pitchFamily="34" charset="0"/>
            </a:endParaRPr>
          </a:p>
        </p:txBody>
      </p:sp>
      <p:sp>
        <p:nvSpPr>
          <p:cNvPr id="11267" name="Rectangle 2"/>
          <p:cNvSpPr>
            <a:spLocks noGrp="1" noChangeArrowheads="1"/>
          </p:cNvSpPr>
          <p:nvPr>
            <p:ph type="title"/>
          </p:nvPr>
        </p:nvSpPr>
        <p:spPr>
          <a:xfrm>
            <a:off x="457200" y="26963"/>
            <a:ext cx="8229600" cy="1371600"/>
          </a:xfrm>
          <a:noFill/>
          <a:extLst>
            <a:ext uri="{909E8E84-426E-40DD-AFC4-6F175D3DCCD1}">
              <a14:hiddenFill xmlns:a14="http://schemas.microsoft.com/office/drawing/2010/main">
                <a:solidFill>
                  <a:srgbClr val="FFFFFF"/>
                </a:solidFill>
              </a14:hiddenFill>
            </a:ext>
          </a:extLst>
        </p:spPr>
        <p:txBody>
          <a:bodyPr/>
          <a:lstStyle/>
          <a:p>
            <a:r>
              <a:rPr lang="en-US" altLang="en-US" sz="4000" dirty="0" smtClean="0">
                <a:effectLst/>
                <a:latin typeface="Calibri" panose="020F0502020204030204" pitchFamily="34" charset="0"/>
              </a:rPr>
              <a:t>Over-optimism in official forecasts</a:t>
            </a:r>
          </a:p>
        </p:txBody>
      </p:sp>
      <p:sp>
        <p:nvSpPr>
          <p:cNvPr id="29700" name="Rectangle 3"/>
          <p:cNvSpPr>
            <a:spLocks noGrp="1" noChangeArrowheads="1"/>
          </p:cNvSpPr>
          <p:nvPr>
            <p:ph type="body" idx="1"/>
          </p:nvPr>
        </p:nvSpPr>
        <p:spPr>
          <a:xfrm>
            <a:off x="228600" y="1447800"/>
            <a:ext cx="9144000" cy="838200"/>
          </a:xfrm>
          <a:noFill/>
          <a:extLst>
            <a:ext uri="{909E8E84-426E-40DD-AFC4-6F175D3DCCD1}">
              <a14:hiddenFill xmlns:a14="http://schemas.microsoft.com/office/drawing/2010/main">
                <a:solidFill>
                  <a:srgbClr val="FFFFFF"/>
                </a:solidFill>
              </a14:hiddenFill>
            </a:ext>
          </a:extLst>
        </p:spPr>
        <p:txBody>
          <a:bodyPr/>
          <a:lstStyle/>
          <a:p>
            <a:pPr>
              <a:lnSpc>
                <a:spcPct val="80000"/>
              </a:lnSpc>
            </a:pPr>
            <a:r>
              <a:rPr lang="en-US" altLang="en-US" sz="3000" dirty="0" smtClean="0">
                <a:effectLst/>
                <a:latin typeface="Calibri" panose="020F0502020204030204" pitchFamily="34" charset="0"/>
              </a:rPr>
              <a:t>Statistically significant findings among 33 countries</a:t>
            </a:r>
          </a:p>
          <a:p>
            <a:pPr lvl="1">
              <a:lnSpc>
                <a:spcPct val="80000"/>
              </a:lnSpc>
            </a:pPr>
            <a:r>
              <a:rPr lang="en-US" altLang="en-US" sz="2000" dirty="0" smtClean="0">
                <a:effectLst/>
                <a:latin typeface="Calibri" panose="020F0502020204030204" pitchFamily="34" charset="0"/>
              </a:rPr>
              <a:t>Frankel </a:t>
            </a:r>
            <a:r>
              <a:rPr lang="en-US" altLang="en-US" sz="1600" dirty="0" smtClean="0">
                <a:effectLst/>
                <a:latin typeface="Calibri" panose="020F0502020204030204" pitchFamily="34" charset="0"/>
              </a:rPr>
              <a:t>(2011, 2012).</a:t>
            </a:r>
            <a:endParaRPr lang="en-US" altLang="en-US" sz="2800" dirty="0" smtClean="0">
              <a:effectLst/>
              <a:latin typeface="Calibri" panose="020F0502020204030204" pitchFamily="34" charset="0"/>
            </a:endParaRPr>
          </a:p>
        </p:txBody>
      </p:sp>
      <p:pic>
        <p:nvPicPr>
          <p:cNvPr id="1126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2160" y="2206025"/>
            <a:ext cx="2316675" cy="2306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
          <p:cNvSpPr txBox="1">
            <a:spLocks noChangeArrowheads="1"/>
          </p:cNvSpPr>
          <p:nvPr/>
        </p:nvSpPr>
        <p:spPr bwMode="auto">
          <a:xfrm>
            <a:off x="372616" y="2362200"/>
            <a:ext cx="6359624" cy="510540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itchFamily="2" charset="2"/>
              <a:buChar char="n"/>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hlink"/>
              </a:buClr>
              <a:buSzPct val="65000"/>
              <a:buFont typeface="Wingdings"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9pPr>
          </a:lstStyle>
          <a:p>
            <a:pPr marL="609600" indent="-609600"/>
            <a:r>
              <a:rPr lang="en-US" altLang="en-US" sz="3000" kern="0" dirty="0" smtClean="0">
                <a:effectLst/>
                <a:latin typeface="Calibri" panose="020F0502020204030204" pitchFamily="34" charset="0"/>
              </a:rPr>
              <a:t>Official forecasts on average </a:t>
            </a:r>
            <a:br>
              <a:rPr lang="en-US" altLang="en-US" sz="3000" kern="0" dirty="0" smtClean="0">
                <a:effectLst/>
                <a:latin typeface="Calibri" panose="020F0502020204030204" pitchFamily="34" charset="0"/>
              </a:rPr>
            </a:br>
            <a:r>
              <a:rPr lang="en-US" altLang="en-US" sz="3000" kern="0" dirty="0" smtClean="0">
                <a:effectLst/>
                <a:latin typeface="Calibri" panose="020F0502020204030204" pitchFamily="34" charset="0"/>
              </a:rPr>
              <a:t>are overly optimistic, for:</a:t>
            </a:r>
          </a:p>
          <a:p>
            <a:pPr marL="990600" lvl="1" indent="-533400"/>
            <a:r>
              <a:rPr lang="en-US" altLang="en-US" kern="0" dirty="0" smtClean="0">
                <a:effectLst/>
                <a:latin typeface="Calibri" panose="020F0502020204030204" pitchFamily="34" charset="0"/>
              </a:rPr>
              <a:t>(1) budgets  &amp;   </a:t>
            </a:r>
          </a:p>
          <a:p>
            <a:pPr marL="990600" lvl="1" indent="-533400"/>
            <a:r>
              <a:rPr lang="en-US" altLang="en-US" kern="0" dirty="0" smtClean="0">
                <a:effectLst/>
                <a:latin typeface="Calibri" panose="020F0502020204030204" pitchFamily="34" charset="0"/>
              </a:rPr>
              <a:t>(2) GDP .</a:t>
            </a:r>
            <a:r>
              <a:rPr lang="en-US" altLang="en-US" sz="3000" kern="0" dirty="0" smtClean="0">
                <a:effectLst/>
                <a:latin typeface="Calibri" panose="020F0502020204030204" pitchFamily="34" charset="0"/>
              </a:rPr>
              <a:t/>
            </a:r>
            <a:br>
              <a:rPr lang="en-US" altLang="en-US" sz="3000" kern="0" dirty="0" smtClean="0">
                <a:effectLst/>
                <a:latin typeface="Calibri" panose="020F0502020204030204" pitchFamily="34" charset="0"/>
              </a:rPr>
            </a:br>
            <a:endParaRPr lang="en-US" altLang="en-US" sz="800" kern="0" dirty="0" smtClean="0">
              <a:effectLst/>
              <a:latin typeface="Calibri" panose="020F0502020204030204" pitchFamily="34" charset="0"/>
            </a:endParaRPr>
          </a:p>
          <a:p>
            <a:pPr marL="609600" indent="-609600"/>
            <a:r>
              <a:rPr lang="en-US" altLang="en-US" sz="3000" kern="0" dirty="0" smtClean="0">
                <a:effectLst/>
                <a:latin typeface="Calibri" panose="020F0502020204030204" pitchFamily="34" charset="0"/>
              </a:rPr>
              <a:t>The bias toward optimism is:</a:t>
            </a:r>
          </a:p>
          <a:p>
            <a:pPr marL="990600" lvl="1" indent="-533400"/>
            <a:r>
              <a:rPr lang="en-US" altLang="en-US" kern="0" dirty="0" smtClean="0">
                <a:effectLst/>
                <a:latin typeface="Calibri" panose="020F0502020204030204" pitchFamily="34" charset="0"/>
              </a:rPr>
              <a:t>(3) stronger the longer </a:t>
            </a:r>
            <a:r>
              <a:rPr lang="en-US" altLang="en-US" kern="0" dirty="0" smtClean="0">
                <a:effectLst/>
                <a:latin typeface="Calibri" panose="020F0502020204030204" pitchFamily="34" charset="0"/>
              </a:rPr>
              <a:t/>
            </a:r>
            <a:br>
              <a:rPr lang="en-US" altLang="en-US" kern="0" dirty="0" smtClean="0">
                <a:effectLst/>
                <a:latin typeface="Calibri" panose="020F0502020204030204" pitchFamily="34" charset="0"/>
              </a:rPr>
            </a:br>
            <a:r>
              <a:rPr lang="en-US" altLang="en-US" kern="0" dirty="0" smtClean="0">
                <a:effectLst/>
                <a:latin typeface="Calibri" panose="020F0502020204030204" pitchFamily="34" charset="0"/>
              </a:rPr>
              <a:t>     the </a:t>
            </a:r>
            <a:r>
              <a:rPr lang="en-US" altLang="en-US" kern="0" dirty="0" smtClean="0">
                <a:effectLst/>
                <a:latin typeface="Calibri" panose="020F0502020204030204" pitchFamily="34" charset="0"/>
              </a:rPr>
              <a:t>forecast horizon;</a:t>
            </a:r>
          </a:p>
          <a:p>
            <a:pPr marL="990600" lvl="1" indent="-533400"/>
            <a:r>
              <a:rPr lang="en-US" altLang="en-US" kern="0" dirty="0" smtClean="0">
                <a:effectLst/>
                <a:latin typeface="Calibri" panose="020F0502020204030204" pitchFamily="34" charset="0"/>
              </a:rPr>
              <a:t>(4) greater in booms. </a:t>
            </a:r>
          </a:p>
        </p:txBody>
      </p:sp>
      <p:pic>
        <p:nvPicPr>
          <p:cNvPr id="7" name="Picture 4" descr="bs01606_"/>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64152" y="4862058"/>
            <a:ext cx="1611043" cy="1491382"/>
          </a:xfrm>
          <a:prstGeom prst="rect">
            <a:avLst/>
          </a:prstGeom>
          <a:solidFill>
            <a:srgbClr val="FF9999"/>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70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9700">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
                                            <p:txEl>
                                              <p:pRg st="5" end="5"/>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p:txBody>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eaLnBrk="1" hangingPunct="1">
              <a:spcBef>
                <a:spcPct val="0"/>
              </a:spcBef>
              <a:buClrTx/>
              <a:buSzTx/>
              <a:buFontTx/>
              <a:buNone/>
            </a:pPr>
            <a:fld id="{763F6858-4B0C-4FFA-B50B-FAE11CBB3279}" type="slidenum">
              <a:rPr lang="en-US" altLang="en-US" sz="1400">
                <a:latin typeface="Calibri" panose="020F0502020204030204" pitchFamily="34" charset="0"/>
              </a:rPr>
              <a:pPr eaLnBrk="1" hangingPunct="1">
                <a:spcBef>
                  <a:spcPct val="0"/>
                </a:spcBef>
                <a:buClrTx/>
                <a:buSzTx/>
                <a:buFontTx/>
                <a:buNone/>
              </a:pPr>
              <a:t>22</a:t>
            </a:fld>
            <a:endParaRPr lang="en-US" altLang="en-US" sz="1400">
              <a:latin typeface="Calibri" panose="020F0502020204030204" pitchFamily="34" charset="0"/>
            </a:endParaRPr>
          </a:p>
        </p:txBody>
      </p:sp>
      <p:sp>
        <p:nvSpPr>
          <p:cNvPr id="11267" name="Rectangle 2"/>
          <p:cNvSpPr>
            <a:spLocks noGrp="1" noChangeArrowheads="1"/>
          </p:cNvSpPr>
          <p:nvPr>
            <p:ph type="title"/>
          </p:nvPr>
        </p:nvSpPr>
        <p:spPr>
          <a:xfrm>
            <a:off x="457200" y="617240"/>
            <a:ext cx="8229600" cy="1371600"/>
          </a:xfrm>
          <a:noFill/>
          <a:extLst>
            <a:ext uri="{909E8E84-426E-40DD-AFC4-6F175D3DCCD1}">
              <a14:hiddenFill xmlns:a14="http://schemas.microsoft.com/office/drawing/2010/main">
                <a:solidFill>
                  <a:srgbClr val="FFFFFF"/>
                </a:solidFill>
              </a14:hiddenFill>
            </a:ext>
          </a:extLst>
        </p:spPr>
        <p:txBody>
          <a:bodyPr/>
          <a:lstStyle/>
          <a:p>
            <a:r>
              <a:rPr lang="en-US" altLang="en-US" sz="3200" dirty="0" smtClean="0">
                <a:effectLst/>
                <a:latin typeface="Calibri" panose="020F0502020204030204" pitchFamily="34" charset="0"/>
              </a:rPr>
              <a:t>Implication of forecast bias for actual budgets</a:t>
            </a:r>
          </a:p>
        </p:txBody>
      </p:sp>
      <p:sp>
        <p:nvSpPr>
          <p:cNvPr id="29700" name="Rectangle 3"/>
          <p:cNvSpPr>
            <a:spLocks noGrp="1" noChangeArrowheads="1"/>
          </p:cNvSpPr>
          <p:nvPr>
            <p:ph type="body" idx="1"/>
          </p:nvPr>
        </p:nvSpPr>
        <p:spPr>
          <a:xfrm>
            <a:off x="304800" y="1916832"/>
            <a:ext cx="7543800" cy="5029200"/>
          </a:xfrm>
          <a:noFill/>
          <a:extLst>
            <a:ext uri="{909E8E84-426E-40DD-AFC4-6F175D3DCCD1}">
              <a14:hiddenFill xmlns:a14="http://schemas.microsoft.com/office/drawing/2010/main">
                <a:solidFill>
                  <a:srgbClr val="FFFFFF"/>
                </a:solidFill>
              </a14:hiddenFill>
            </a:ext>
          </a:extLst>
        </p:spPr>
        <p:txBody>
          <a:bodyPr/>
          <a:lstStyle/>
          <a:p>
            <a:pPr marL="0" indent="0">
              <a:lnSpc>
                <a:spcPct val="80000"/>
              </a:lnSpc>
              <a:buNone/>
            </a:pPr>
            <a:endParaRPr lang="en-US" altLang="en-US" sz="2400" dirty="0" smtClean="0">
              <a:effectLst/>
              <a:latin typeface="Calibri" panose="020F0502020204030204" pitchFamily="34" charset="0"/>
            </a:endParaRPr>
          </a:p>
          <a:p>
            <a:pPr>
              <a:lnSpc>
                <a:spcPct val="80000"/>
              </a:lnSpc>
            </a:pPr>
            <a:r>
              <a:rPr lang="en-US" altLang="en-US" dirty="0" smtClean="0">
                <a:effectLst/>
                <a:latin typeface="Calibri" panose="020F0502020204030204" pitchFamily="34" charset="0"/>
              </a:rPr>
              <a:t>Can lead to pro-cyclical fiscal policy:</a:t>
            </a:r>
          </a:p>
          <a:p>
            <a:pPr lvl="1">
              <a:lnSpc>
                <a:spcPct val="80000"/>
              </a:lnSpc>
            </a:pPr>
            <a:r>
              <a:rPr lang="en-US" altLang="en-US" dirty="0" smtClean="0">
                <a:effectLst/>
                <a:latin typeface="Calibri" panose="020F0502020204030204" pitchFamily="34" charset="0"/>
              </a:rPr>
              <a:t>If the boom is forecast to last indefinitely, </a:t>
            </a:r>
            <a:br>
              <a:rPr lang="en-US" altLang="en-US" dirty="0" smtClean="0">
                <a:effectLst/>
                <a:latin typeface="Calibri" panose="020F0502020204030204" pitchFamily="34" charset="0"/>
              </a:rPr>
            </a:br>
            <a:r>
              <a:rPr lang="en-US" altLang="en-US" dirty="0" smtClean="0">
                <a:effectLst/>
                <a:latin typeface="Calibri" panose="020F0502020204030204" pitchFamily="34" charset="0"/>
              </a:rPr>
              <a:t>there is no apparent need to retrench.</a:t>
            </a:r>
            <a:r>
              <a:rPr lang="en-US" altLang="en-US" sz="1600" dirty="0" smtClean="0">
                <a:effectLst/>
                <a:latin typeface="Calibri" panose="020F0502020204030204" pitchFamily="34" charset="0"/>
              </a:rPr>
              <a:t/>
            </a:r>
            <a:br>
              <a:rPr lang="en-US" altLang="en-US" sz="1600" dirty="0" smtClean="0">
                <a:effectLst/>
                <a:latin typeface="Calibri" panose="020F0502020204030204" pitchFamily="34" charset="0"/>
              </a:rPr>
            </a:br>
            <a:endParaRPr lang="en-US" altLang="en-US" sz="1600" dirty="0" smtClean="0">
              <a:effectLst/>
              <a:latin typeface="Calibri" panose="020F0502020204030204" pitchFamily="34" charset="0"/>
            </a:endParaRPr>
          </a:p>
          <a:p>
            <a:pPr lvl="1">
              <a:lnSpc>
                <a:spcPct val="80000"/>
              </a:lnSpc>
            </a:pPr>
            <a:endParaRPr lang="en-US" altLang="en-US" sz="2400" dirty="0" smtClean="0">
              <a:effectLst/>
              <a:latin typeface="Calibri" panose="020F0502020204030204" pitchFamily="34" charset="0"/>
            </a:endParaRPr>
          </a:p>
          <a:p>
            <a:pPr>
              <a:lnSpc>
                <a:spcPct val="80000"/>
              </a:lnSpc>
            </a:pPr>
            <a:r>
              <a:rPr lang="en-US" altLang="en-US" dirty="0" smtClean="0">
                <a:effectLst/>
                <a:latin typeface="Calibri" panose="020F0502020204030204" pitchFamily="34" charset="0"/>
              </a:rPr>
              <a:t>BD rules don’t help</a:t>
            </a:r>
            <a:r>
              <a:rPr lang="en-US" altLang="en-US" sz="2800" dirty="0" smtClean="0">
                <a:effectLst/>
                <a:latin typeface="Calibri" panose="020F0502020204030204" pitchFamily="34" charset="0"/>
              </a:rPr>
              <a:t>. </a:t>
            </a:r>
            <a:endParaRPr lang="en-US" altLang="en-US" sz="2800" dirty="0">
              <a:effectLst/>
              <a:latin typeface="Calibri" panose="020F0502020204030204" pitchFamily="34" charset="0"/>
            </a:endParaRPr>
          </a:p>
          <a:p>
            <a:pPr lvl="1">
              <a:lnSpc>
                <a:spcPct val="80000"/>
              </a:lnSpc>
            </a:pPr>
            <a:r>
              <a:rPr lang="en-US" altLang="en-US" dirty="0" smtClean="0">
                <a:effectLst/>
                <a:latin typeface="Calibri" panose="020F0502020204030204" pitchFamily="34" charset="0"/>
              </a:rPr>
              <a:t>The SGP </a:t>
            </a:r>
            <a:r>
              <a:rPr lang="en-US" altLang="en-US" i="1" dirty="0" smtClean="0">
                <a:effectLst/>
                <a:latin typeface="Calibri" panose="020F0502020204030204" pitchFamily="34" charset="0"/>
              </a:rPr>
              <a:t>worsens</a:t>
            </a:r>
            <a:r>
              <a:rPr lang="en-US" altLang="en-US" dirty="0" smtClean="0">
                <a:effectLst/>
                <a:latin typeface="Calibri" panose="020F0502020204030204" pitchFamily="34" charset="0"/>
              </a:rPr>
              <a:t> forecast bias </a:t>
            </a:r>
            <a:br>
              <a:rPr lang="en-US" altLang="en-US" dirty="0" smtClean="0">
                <a:effectLst/>
                <a:latin typeface="Calibri" panose="020F0502020204030204" pitchFamily="34" charset="0"/>
              </a:rPr>
            </a:br>
            <a:r>
              <a:rPr lang="en-US" altLang="en-US" dirty="0" smtClean="0">
                <a:effectLst/>
                <a:latin typeface="Calibri" panose="020F0502020204030204" pitchFamily="34" charset="0"/>
              </a:rPr>
              <a:t>for euro countries.</a:t>
            </a:r>
          </a:p>
          <a:p>
            <a:pPr lvl="2">
              <a:lnSpc>
                <a:spcPct val="80000"/>
              </a:lnSpc>
            </a:pPr>
            <a:r>
              <a:rPr lang="en-US" altLang="en-US" sz="1800" dirty="0">
                <a:effectLst/>
                <a:latin typeface="Calibri" panose="020F0502020204030204" pitchFamily="34" charset="0"/>
              </a:rPr>
              <a:t>Frankel &amp; </a:t>
            </a:r>
            <a:r>
              <a:rPr lang="en-US" altLang="en-US" sz="1800" dirty="0" err="1">
                <a:effectLst/>
                <a:latin typeface="Calibri" panose="020F0502020204030204" pitchFamily="34" charset="0"/>
              </a:rPr>
              <a:t>Schreger</a:t>
            </a:r>
            <a:r>
              <a:rPr lang="en-US" altLang="en-US" sz="1800" dirty="0">
                <a:effectLst/>
                <a:latin typeface="Calibri" panose="020F0502020204030204" pitchFamily="34" charset="0"/>
              </a:rPr>
              <a:t> (2013</a:t>
            </a:r>
            <a:r>
              <a:rPr lang="en-US" altLang="en-US" sz="1800" dirty="0" smtClean="0">
                <a:effectLst/>
                <a:latin typeface="Calibri" panose="020F0502020204030204" pitchFamily="34" charset="0"/>
              </a:rPr>
              <a:t>)</a:t>
            </a:r>
          </a:p>
        </p:txBody>
      </p:sp>
      <p:pic>
        <p:nvPicPr>
          <p:cNvPr id="1126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43875" y="0"/>
            <a:ext cx="1000125" cy="995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bs01606_"/>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25933" y="2420888"/>
            <a:ext cx="1136658" cy="1052232"/>
          </a:xfrm>
          <a:prstGeom prst="rect">
            <a:avLst/>
          </a:prstGeom>
          <a:solidFill>
            <a:srgbClr val="FF9999"/>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8" name="Picture 4" descr="http://www.mapsofworld.com/images/world-countries-flags/european-union-flag.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04603" y="4615668"/>
            <a:ext cx="1213131" cy="8243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7556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70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700">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9700">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9700">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9700">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eaLnBrk="1" hangingPunct="1">
              <a:spcBef>
                <a:spcPct val="0"/>
              </a:spcBef>
              <a:buClrTx/>
              <a:buSzTx/>
              <a:buFontTx/>
              <a:buNone/>
            </a:pPr>
            <a:fld id="{6CF37151-8A47-4473-9E64-868B227FD0BE}" type="slidenum">
              <a:rPr lang="en-US" altLang="en-US" sz="1400">
                <a:latin typeface="Calibri" panose="020F0502020204030204" pitchFamily="34" charset="0"/>
              </a:rPr>
              <a:pPr eaLnBrk="1" hangingPunct="1">
                <a:spcBef>
                  <a:spcPct val="0"/>
                </a:spcBef>
                <a:buClrTx/>
                <a:buSzTx/>
                <a:buFontTx/>
                <a:buNone/>
              </a:pPr>
              <a:t>23</a:t>
            </a:fld>
            <a:endParaRPr lang="en-US" altLang="en-US" sz="1400" dirty="0">
              <a:latin typeface="Calibri" panose="020F050202020403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147075316"/>
              </p:ext>
            </p:extLst>
          </p:nvPr>
        </p:nvGraphicFramePr>
        <p:xfrm>
          <a:off x="615752" y="1889125"/>
          <a:ext cx="8077200" cy="3293102"/>
        </p:xfrm>
        <a:graphic>
          <a:graphicData uri="http://schemas.openxmlformats.org/drawingml/2006/table">
            <a:tbl>
              <a:tblPr/>
              <a:tblGrid>
                <a:gridCol w="2019300"/>
                <a:gridCol w="2019300"/>
                <a:gridCol w="2019300"/>
                <a:gridCol w="2019300"/>
              </a:tblGrid>
              <a:tr h="457200">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chemeClr val="tx1"/>
                          </a:solidFill>
                          <a:effectLst/>
                          <a:latin typeface="Tahoma" pitchFamily="34" charset="0"/>
                          <a:cs typeface="Arial" pitchFamily="34" charset="0"/>
                        </a:rPr>
                        <a:t>Variables</a:t>
                      </a:r>
                    </a:p>
                  </a:txBody>
                  <a:tcPr marT="45719" marB="45719"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200" b="0" i="0" u="none" strike="noStrike" cap="none" normalizeH="0" baseline="0" smtClean="0">
                          <a:ln>
                            <a:noFill/>
                          </a:ln>
                          <a:solidFill>
                            <a:schemeClr val="tx1"/>
                          </a:solidFill>
                          <a:effectLst/>
                          <a:latin typeface="Tahoma" pitchFamily="34" charset="0"/>
                          <a:cs typeface="Arial" pitchFamily="34" charset="0"/>
                        </a:rPr>
                        <a:t>1 year ahead</a:t>
                      </a:r>
                    </a:p>
                  </a:txBody>
                  <a:tcPr marT="45719" marB="45719"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200" b="0" i="0" u="none" strike="noStrike" cap="none" normalizeH="0" baseline="0" smtClean="0">
                          <a:ln>
                            <a:noFill/>
                          </a:ln>
                          <a:solidFill>
                            <a:schemeClr val="tx1"/>
                          </a:solidFill>
                          <a:effectLst/>
                          <a:latin typeface="Tahoma" pitchFamily="34" charset="0"/>
                          <a:cs typeface="Arial" pitchFamily="34" charset="0"/>
                        </a:rPr>
                        <a:t>2 years ahead</a:t>
                      </a:r>
                    </a:p>
                  </a:txBody>
                  <a:tcPr marT="45719" marB="45719"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200" b="0" i="0" u="none" strike="noStrike" cap="none" normalizeH="0" baseline="0" smtClean="0">
                          <a:ln>
                            <a:noFill/>
                          </a:ln>
                          <a:solidFill>
                            <a:schemeClr val="tx1"/>
                          </a:solidFill>
                          <a:effectLst/>
                          <a:latin typeface="Tahoma" pitchFamily="34" charset="0"/>
                          <a:cs typeface="Arial" pitchFamily="34" charset="0"/>
                        </a:rPr>
                        <a:t>3 years ahead</a:t>
                      </a:r>
                    </a:p>
                  </a:txBody>
                  <a:tcPr marT="45719" marB="45719" anchor="ctr" horzOverflow="overflow">
                    <a:lnL>
                      <a:noFill/>
                    </a:lnL>
                    <a:lnR>
                      <a:noFill/>
                    </a:lnR>
                    <a:lnT>
                      <a:noFill/>
                    </a:lnT>
                    <a:lnB>
                      <a:noFill/>
                    </a:lnB>
                    <a:lnTlToBr>
                      <a:noFill/>
                    </a:lnTlToBr>
                    <a:lnBlToTr>
                      <a:noFill/>
                    </a:lnBlToTr>
                    <a:noFill/>
                  </a:tcPr>
                </a:tc>
              </a:tr>
              <a:tr h="487363">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600" b="0" i="0" u="none" strike="noStrike" cap="none" normalizeH="0" baseline="0" smtClean="0">
                          <a:ln>
                            <a:noFill/>
                          </a:ln>
                          <a:solidFill>
                            <a:schemeClr val="tx1"/>
                          </a:solidFill>
                          <a:effectLst/>
                          <a:latin typeface="Tahoma" pitchFamily="34" charset="0"/>
                          <a:cs typeface="Arial" pitchFamily="34" charset="0"/>
                        </a:rPr>
                        <a:t>GDP </a:t>
                      </a:r>
                      <a:r>
                        <a:rPr kumimoji="0" lang="en-US" altLang="en-US" sz="2000" b="0" i="0" u="none" strike="noStrike" cap="none" normalizeH="0" baseline="0" smtClean="0">
                          <a:ln>
                            <a:noFill/>
                          </a:ln>
                          <a:solidFill>
                            <a:schemeClr val="tx1"/>
                          </a:solidFill>
                          <a:effectLst/>
                          <a:latin typeface="Tahoma" pitchFamily="34" charset="0"/>
                          <a:cs typeface="Arial" pitchFamily="34" charset="0"/>
                        </a:rPr>
                        <a:t>gap</a:t>
                      </a:r>
                    </a:p>
                  </a:txBody>
                  <a:tcPr marT="45719" marB="45719"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600" b="0" i="0" u="none" strike="noStrike" cap="none" normalizeH="0" baseline="0" smtClean="0">
                          <a:ln>
                            <a:noFill/>
                          </a:ln>
                          <a:solidFill>
                            <a:schemeClr val="tx1"/>
                          </a:solidFill>
                          <a:effectLst/>
                          <a:latin typeface="Tahoma" pitchFamily="34" charset="0"/>
                          <a:cs typeface="Arial" pitchFamily="34" charset="0"/>
                        </a:rPr>
                        <a:t>0.093***</a:t>
                      </a:r>
                    </a:p>
                  </a:txBody>
                  <a:tcPr marT="45719" marB="45719"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600" b="0" i="0" u="none" strike="noStrike" cap="none" normalizeH="0" baseline="0" smtClean="0">
                          <a:ln>
                            <a:noFill/>
                          </a:ln>
                          <a:solidFill>
                            <a:schemeClr val="tx1"/>
                          </a:solidFill>
                          <a:effectLst/>
                          <a:latin typeface="Tahoma" pitchFamily="34" charset="0"/>
                          <a:cs typeface="Arial" pitchFamily="34" charset="0"/>
                        </a:rPr>
                        <a:t>0.258***</a:t>
                      </a:r>
                    </a:p>
                  </a:txBody>
                  <a:tcPr marT="45719" marB="45719"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600" b="0" i="0" u="none" strike="noStrike" cap="none" normalizeH="0" baseline="0" smtClean="0">
                          <a:ln>
                            <a:noFill/>
                          </a:ln>
                          <a:solidFill>
                            <a:schemeClr val="tx1"/>
                          </a:solidFill>
                          <a:effectLst/>
                          <a:latin typeface="Tahoma" pitchFamily="34" charset="0"/>
                          <a:cs typeface="Arial" pitchFamily="34" charset="0"/>
                        </a:rPr>
                        <a:t>0.289***</a:t>
                      </a:r>
                    </a:p>
                  </a:txBody>
                  <a:tcPr marT="45719" marB="45719" anchor="ctr" horzOverflow="overflow">
                    <a:lnL>
                      <a:noFill/>
                    </a:lnL>
                    <a:lnR>
                      <a:noFill/>
                    </a:lnR>
                    <a:lnT>
                      <a:noFill/>
                    </a:lnT>
                    <a:lnB>
                      <a:noFill/>
                    </a:lnB>
                    <a:lnTlToBr>
                      <a:noFill/>
                    </a:lnTlToBr>
                    <a:lnBlToTr>
                      <a:noFill/>
                    </a:lnBlToTr>
                    <a:noFill/>
                  </a:tcPr>
                </a:tc>
              </a:tr>
              <a:tr h="365125">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Tahoma" pitchFamily="34" charset="0"/>
                        <a:cs typeface="Arial" pitchFamily="34" charset="0"/>
                      </a:endParaRPr>
                    </a:p>
                  </a:txBody>
                  <a:tcPr marT="45719" marB="45719"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Tahoma" pitchFamily="34" charset="0"/>
                          <a:cs typeface="Arial" pitchFamily="34" charset="0"/>
                        </a:rPr>
                        <a:t>(0.019)</a:t>
                      </a:r>
                    </a:p>
                  </a:txBody>
                  <a:tcPr marT="45719" marB="45719"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Tahoma" pitchFamily="34" charset="0"/>
                          <a:cs typeface="Arial" pitchFamily="34" charset="0"/>
                        </a:rPr>
                        <a:t>(0.040)</a:t>
                      </a:r>
                    </a:p>
                  </a:txBody>
                  <a:tcPr marT="45719" marB="45719"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Tahoma" pitchFamily="34" charset="0"/>
                          <a:cs typeface="Arial" pitchFamily="34" charset="0"/>
                        </a:rPr>
                        <a:t>(0.063)</a:t>
                      </a:r>
                    </a:p>
                  </a:txBody>
                  <a:tcPr marT="45719" marB="45719" anchor="ctr" horzOverflow="overflow">
                    <a:lnL>
                      <a:noFill/>
                    </a:lnL>
                    <a:lnR>
                      <a:noFill/>
                    </a:lnR>
                    <a:lnT>
                      <a:noFill/>
                    </a:lnT>
                    <a:lnB>
                      <a:noFill/>
                    </a:lnB>
                    <a:lnTlToBr>
                      <a:noFill/>
                    </a:lnTlToBr>
                    <a:lnBlToTr>
                      <a:noFill/>
                    </a:lnBlToTr>
                    <a:noFill/>
                  </a:tcPr>
                </a:tc>
              </a:tr>
              <a:tr h="457200">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chemeClr val="tx1"/>
                          </a:solidFill>
                          <a:effectLst/>
                          <a:latin typeface="Tahoma" pitchFamily="34" charset="0"/>
                          <a:cs typeface="Arial" pitchFamily="34" charset="0"/>
                        </a:rPr>
                        <a:t>Constant</a:t>
                      </a:r>
                    </a:p>
                  </a:txBody>
                  <a:tcPr marT="45719" marB="45719"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chemeClr val="tx1"/>
                          </a:solidFill>
                          <a:effectLst/>
                          <a:latin typeface="Tahoma" pitchFamily="34" charset="0"/>
                          <a:cs typeface="Arial" pitchFamily="34" charset="0"/>
                        </a:rPr>
                        <a:t>0.201</a:t>
                      </a:r>
                    </a:p>
                  </a:txBody>
                  <a:tcPr marT="45719" marB="45719"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chemeClr val="tx1"/>
                          </a:solidFill>
                          <a:effectLst/>
                          <a:latin typeface="Tahoma" pitchFamily="34" charset="0"/>
                          <a:cs typeface="Arial" pitchFamily="34" charset="0"/>
                        </a:rPr>
                        <a:t>0.649***</a:t>
                      </a:r>
                    </a:p>
                  </a:txBody>
                  <a:tcPr marT="45719" marB="45719"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chemeClr val="tx1"/>
                          </a:solidFill>
                          <a:effectLst/>
                          <a:latin typeface="Tahoma" pitchFamily="34" charset="0"/>
                          <a:cs typeface="Arial" pitchFamily="34" charset="0"/>
                        </a:rPr>
                        <a:t>1.364***</a:t>
                      </a:r>
                    </a:p>
                  </a:txBody>
                  <a:tcPr marT="45719" marB="45719" anchor="ctr" horzOverflow="overflow">
                    <a:lnL>
                      <a:noFill/>
                    </a:lnL>
                    <a:lnR>
                      <a:noFill/>
                    </a:lnR>
                    <a:lnT>
                      <a:noFill/>
                    </a:lnT>
                    <a:lnB>
                      <a:noFill/>
                    </a:lnB>
                    <a:lnTlToBr>
                      <a:noFill/>
                    </a:lnTlToBr>
                    <a:lnBlToTr>
                      <a:noFill/>
                    </a:lnBlToTr>
                    <a:noFill/>
                  </a:tcPr>
                </a:tc>
              </a:tr>
              <a:tr h="365125">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Tahoma" pitchFamily="34" charset="0"/>
                        <a:cs typeface="Arial" pitchFamily="34" charset="0"/>
                      </a:endParaRPr>
                    </a:p>
                  </a:txBody>
                  <a:tcPr marT="45719" marB="45719"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Tahoma" pitchFamily="34" charset="0"/>
                          <a:cs typeface="Arial" pitchFamily="34" charset="0"/>
                        </a:rPr>
                        <a:t>(0.197)</a:t>
                      </a:r>
                    </a:p>
                  </a:txBody>
                  <a:tcPr marT="45719" marB="45719"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Tahoma" pitchFamily="34" charset="0"/>
                          <a:cs typeface="Arial" pitchFamily="34" charset="0"/>
                        </a:rPr>
                        <a:t>(0.231)</a:t>
                      </a:r>
                    </a:p>
                  </a:txBody>
                  <a:tcPr marT="45719" marB="45719"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Tahoma" pitchFamily="34" charset="0"/>
                          <a:cs typeface="Arial" pitchFamily="34" charset="0"/>
                        </a:rPr>
                        <a:t>(0.348)</a:t>
                      </a:r>
                    </a:p>
                  </a:txBody>
                  <a:tcPr marT="45719" marB="45719" anchor="ctr" horzOverflow="overflow">
                    <a:lnL>
                      <a:noFill/>
                    </a:lnL>
                    <a:lnR>
                      <a:noFill/>
                    </a:lnR>
                    <a:lnT>
                      <a:noFill/>
                    </a:lnT>
                    <a:lnB>
                      <a:noFill/>
                    </a:lnB>
                    <a:lnTlToBr>
                      <a:noFill/>
                    </a:lnTlToBr>
                    <a:lnBlToTr>
                      <a:noFill/>
                    </a:lnBlToTr>
                    <a:noFill/>
                  </a:tcPr>
                </a:tc>
              </a:tr>
              <a:tr h="396875">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chemeClr val="tx1"/>
                          </a:solidFill>
                          <a:effectLst/>
                          <a:latin typeface="Tahoma" pitchFamily="34" charset="0"/>
                          <a:cs typeface="Arial" pitchFamily="34" charset="0"/>
                        </a:rPr>
                        <a:t>Observations</a:t>
                      </a:r>
                    </a:p>
                  </a:txBody>
                  <a:tcPr marT="45719" marB="45719"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chemeClr val="tx1"/>
                          </a:solidFill>
                          <a:effectLst/>
                          <a:latin typeface="Tahoma" pitchFamily="34" charset="0"/>
                          <a:cs typeface="Arial" pitchFamily="34" charset="0"/>
                        </a:rPr>
                        <a:t>398</a:t>
                      </a:r>
                    </a:p>
                  </a:txBody>
                  <a:tcPr marT="45719" marB="45719"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chemeClr val="tx1"/>
                          </a:solidFill>
                          <a:effectLst/>
                          <a:latin typeface="Tahoma" pitchFamily="34" charset="0"/>
                          <a:cs typeface="Arial" pitchFamily="34" charset="0"/>
                        </a:rPr>
                        <a:t>300</a:t>
                      </a:r>
                    </a:p>
                  </a:txBody>
                  <a:tcPr marT="45719" marB="45719"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chemeClr val="tx1"/>
                          </a:solidFill>
                          <a:effectLst/>
                          <a:latin typeface="Tahoma" pitchFamily="34" charset="0"/>
                          <a:cs typeface="Arial" pitchFamily="34" charset="0"/>
                        </a:rPr>
                        <a:t>179</a:t>
                      </a:r>
                    </a:p>
                  </a:txBody>
                  <a:tcPr marT="45719" marB="45719" anchor="ctr" horzOverflow="overflow">
                    <a:lnL>
                      <a:noFill/>
                    </a:lnL>
                    <a:lnR>
                      <a:noFill/>
                    </a:lnR>
                    <a:lnT>
                      <a:noFill/>
                    </a:lnT>
                    <a:lnB>
                      <a:noFill/>
                    </a:lnB>
                    <a:lnTlToBr>
                      <a:noFill/>
                    </a:lnTlToBr>
                    <a:lnBlToTr>
                      <a:noFill/>
                    </a:lnBlToTr>
                    <a:noFill/>
                  </a:tcPr>
                </a:tc>
              </a:tr>
              <a:tr h="396875">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chemeClr val="tx1"/>
                          </a:solidFill>
                          <a:effectLst/>
                          <a:latin typeface="Tahoma" pitchFamily="34" charset="0"/>
                          <a:cs typeface="Arial" pitchFamily="34" charset="0"/>
                        </a:rPr>
                        <a:t>R</a:t>
                      </a:r>
                      <a:r>
                        <a:rPr kumimoji="0" lang="en-US" altLang="en-US" sz="2000" b="0" i="0" u="none" strike="noStrike" cap="none" normalizeH="0" baseline="30000" smtClean="0">
                          <a:ln>
                            <a:noFill/>
                          </a:ln>
                          <a:solidFill>
                            <a:schemeClr val="tx1"/>
                          </a:solidFill>
                          <a:effectLst/>
                          <a:latin typeface="Tahoma" pitchFamily="34" charset="0"/>
                          <a:cs typeface="Arial" pitchFamily="34" charset="0"/>
                        </a:rPr>
                        <a:t>2</a:t>
                      </a:r>
                      <a:endParaRPr kumimoji="0" lang="en-US" altLang="en-US" sz="2000" b="0" i="0" u="none" strike="noStrike" cap="none" normalizeH="0" baseline="0" smtClean="0">
                        <a:ln>
                          <a:noFill/>
                        </a:ln>
                        <a:solidFill>
                          <a:schemeClr val="tx1"/>
                        </a:solidFill>
                        <a:effectLst/>
                        <a:latin typeface="Tahoma" pitchFamily="34" charset="0"/>
                        <a:cs typeface="Arial" pitchFamily="34" charset="0"/>
                      </a:endParaRPr>
                    </a:p>
                  </a:txBody>
                  <a:tcPr marT="45719" marB="45719"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chemeClr val="tx1"/>
                          </a:solidFill>
                          <a:effectLst/>
                          <a:latin typeface="Tahoma" pitchFamily="34" charset="0"/>
                          <a:cs typeface="Arial" pitchFamily="34" charset="0"/>
                        </a:rPr>
                        <a:t>0.033</a:t>
                      </a:r>
                    </a:p>
                  </a:txBody>
                  <a:tcPr marT="45719" marB="45719"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chemeClr val="tx1"/>
                          </a:solidFill>
                          <a:effectLst/>
                          <a:latin typeface="Tahoma" pitchFamily="34" charset="0"/>
                          <a:cs typeface="Arial" pitchFamily="34" charset="0"/>
                        </a:rPr>
                        <a:t>0.113</a:t>
                      </a:r>
                    </a:p>
                  </a:txBody>
                  <a:tcPr marT="45719" marB="45719"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Tahoma" pitchFamily="34" charset="0"/>
                          <a:cs typeface="Arial" pitchFamily="34" charset="0"/>
                        </a:rPr>
                        <a:t>0.092</a:t>
                      </a:r>
                    </a:p>
                  </a:txBody>
                  <a:tcPr marT="45719" marB="45719" anchor="ctr" horzOverflow="overflow">
                    <a:lnL>
                      <a:noFill/>
                    </a:lnL>
                    <a:lnR>
                      <a:noFill/>
                    </a:lnR>
                    <a:lnT>
                      <a:noFill/>
                    </a:lnT>
                    <a:lnB>
                      <a:noFill/>
                    </a:lnB>
                    <a:lnTlToBr>
                      <a:noFill/>
                    </a:lnTlToBr>
                    <a:lnBlToTr>
                      <a:noFill/>
                    </a:lnBlToTr>
                    <a:noFill/>
                  </a:tcPr>
                </a:tc>
              </a:tr>
              <a:tr h="365125">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Tahoma" pitchFamily="34" charset="0"/>
                          <a:cs typeface="Arial" pitchFamily="34" charset="0"/>
                        </a:rPr>
                        <a:t>RMSE</a:t>
                      </a:r>
                    </a:p>
                  </a:txBody>
                  <a:tcPr marT="45719" marB="45719"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Tahoma" pitchFamily="34" charset="0"/>
                          <a:cs typeface="Arial" pitchFamily="34" charset="0"/>
                        </a:rPr>
                        <a:t>2.25</a:t>
                      </a:r>
                    </a:p>
                  </a:txBody>
                  <a:tcPr marT="45719" marB="45719"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Tahoma" pitchFamily="34" charset="0"/>
                          <a:cs typeface="Arial" pitchFamily="34" charset="0"/>
                        </a:rPr>
                        <a:t>2.73</a:t>
                      </a:r>
                    </a:p>
                  </a:txBody>
                  <a:tcPr marT="45719" marB="45719"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Tahoma" pitchFamily="34" charset="0"/>
                          <a:cs typeface="Arial" pitchFamily="34" charset="0"/>
                        </a:rPr>
                        <a:t>3.10</a:t>
                      </a:r>
                    </a:p>
                  </a:txBody>
                  <a:tcPr marT="45719" marB="45719" anchor="ctr" horzOverflow="overflow">
                    <a:lnL>
                      <a:noFill/>
                    </a:lnL>
                    <a:lnR>
                      <a:noFill/>
                    </a:lnR>
                    <a:lnT>
                      <a:noFill/>
                    </a:lnT>
                    <a:lnB>
                      <a:noFill/>
                    </a:lnB>
                    <a:lnTlToBr>
                      <a:noFill/>
                    </a:lnTlToBr>
                    <a:lnBlToTr>
                      <a:noFill/>
                    </a:lnBlToTr>
                    <a:noFill/>
                  </a:tcPr>
                </a:tc>
              </a:tr>
            </a:tbl>
          </a:graphicData>
        </a:graphic>
      </p:graphicFrame>
      <p:sp>
        <p:nvSpPr>
          <p:cNvPr id="14372" name="Rectangle 4"/>
          <p:cNvSpPr>
            <a:spLocks noChangeArrowheads="1"/>
          </p:cNvSpPr>
          <p:nvPr/>
        </p:nvSpPr>
        <p:spPr bwMode="auto">
          <a:xfrm>
            <a:off x="1645840" y="1456262"/>
            <a:ext cx="6022504" cy="388562"/>
          </a:xfrm>
          <a:prstGeom prst="rect">
            <a:avLst/>
          </a:prstGeom>
          <a:solidFill>
            <a:srgbClr val="EEEEEE"/>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522" tIns="9522" rIns="9522" bIns="9522" anchor="ct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a:spcBef>
                <a:spcPct val="0"/>
              </a:spcBef>
              <a:buClrTx/>
              <a:buSzTx/>
              <a:buFontTx/>
              <a:buNone/>
            </a:pPr>
            <a:r>
              <a:rPr lang="en-US" altLang="en-US" sz="2400" dirty="0" smtClean="0">
                <a:latin typeface="Calibri" panose="020F0502020204030204" pitchFamily="34" charset="0"/>
              </a:rPr>
              <a:t>Budget </a:t>
            </a:r>
            <a:r>
              <a:rPr lang="en-US" altLang="en-US" sz="2400" dirty="0">
                <a:latin typeface="Calibri" panose="020F0502020204030204" pitchFamily="34" charset="0"/>
              </a:rPr>
              <a:t>balance forecast error as % of </a:t>
            </a:r>
            <a:r>
              <a:rPr lang="en-US" altLang="en-US" sz="2400" dirty="0" smtClean="0">
                <a:latin typeface="Calibri" panose="020F0502020204030204" pitchFamily="34" charset="0"/>
              </a:rPr>
              <a:t>GDP</a:t>
            </a:r>
            <a:endParaRPr lang="en-US" altLang="en-US" sz="1800" dirty="0">
              <a:latin typeface="Calibri" panose="020F0502020204030204" pitchFamily="34" charset="0"/>
            </a:endParaRPr>
          </a:p>
        </p:txBody>
      </p:sp>
      <p:sp>
        <p:nvSpPr>
          <p:cNvPr id="14373" name="Rectangle 4"/>
          <p:cNvSpPr>
            <a:spLocks noChangeArrowheads="1"/>
          </p:cNvSpPr>
          <p:nvPr/>
        </p:nvSpPr>
        <p:spPr bwMode="auto">
          <a:xfrm>
            <a:off x="539552" y="5455701"/>
            <a:ext cx="5616624" cy="1096448"/>
          </a:xfrm>
          <a:prstGeom prst="rect">
            <a:avLst/>
          </a:prstGeom>
          <a:solidFill>
            <a:srgbClr val="EEEEEE"/>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522" tIns="9522" rIns="9522" bIns="9522" anchor="ct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a:spcBef>
                <a:spcPct val="0"/>
              </a:spcBef>
              <a:buClrTx/>
              <a:buSzTx/>
              <a:buFontTx/>
              <a:buNone/>
            </a:pPr>
            <a:r>
              <a:rPr lang="en-US" altLang="en-US" sz="1900" dirty="0">
                <a:latin typeface="Calibri" panose="020F0502020204030204" pitchFamily="34" charset="0"/>
              </a:rPr>
              <a:t>*** </a:t>
            </a:r>
            <a:r>
              <a:rPr lang="en-US" altLang="en-US" sz="1900" dirty="0" smtClean="0">
                <a:latin typeface="Calibri" panose="020F0502020204030204" pitchFamily="34" charset="0"/>
              </a:rPr>
              <a:t>p&lt;0.01</a:t>
            </a:r>
            <a:br>
              <a:rPr lang="en-US" altLang="en-US" sz="1900" dirty="0" smtClean="0">
                <a:latin typeface="Calibri" panose="020F0502020204030204" pitchFamily="34" charset="0"/>
              </a:rPr>
            </a:br>
            <a:r>
              <a:rPr lang="en-US" altLang="en-US" sz="1600" dirty="0" smtClean="0">
                <a:latin typeface="Calibri" panose="020F0502020204030204" pitchFamily="34" charset="0"/>
              </a:rPr>
              <a:t>(</a:t>
            </a:r>
            <a:r>
              <a:rPr lang="en-US" altLang="en-US" sz="1600" dirty="0">
                <a:latin typeface="Calibri" panose="020F0502020204030204" pitchFamily="34" charset="0"/>
              </a:rPr>
              <a:t>Robust standard errors in </a:t>
            </a:r>
            <a:r>
              <a:rPr lang="en-US" altLang="en-US" sz="1600" dirty="0" smtClean="0">
                <a:latin typeface="Calibri" panose="020F0502020204030204" pitchFamily="34" charset="0"/>
              </a:rPr>
              <a:t>parentheses, clustered </a:t>
            </a:r>
            <a:r>
              <a:rPr lang="en-US" altLang="en-US" sz="1600" dirty="0">
                <a:latin typeface="Calibri" panose="020F0502020204030204" pitchFamily="34" charset="0"/>
              </a:rPr>
              <a:t>by country</a:t>
            </a:r>
            <a:r>
              <a:rPr lang="en-US" altLang="en-US" sz="1600" dirty="0" smtClean="0">
                <a:latin typeface="Calibri" panose="020F0502020204030204" pitchFamily="34" charset="0"/>
              </a:rPr>
              <a:t>.)</a:t>
            </a:r>
            <a:r>
              <a:rPr lang="en-US" altLang="en-US" sz="1900" dirty="0">
                <a:latin typeface="Calibri" panose="020F0502020204030204" pitchFamily="34" charset="0"/>
              </a:rPr>
              <a:t/>
            </a:r>
            <a:br>
              <a:rPr lang="en-US" altLang="en-US" sz="1900" dirty="0">
                <a:latin typeface="Calibri" panose="020F0502020204030204" pitchFamily="34" charset="0"/>
              </a:rPr>
            </a:br>
            <a:r>
              <a:rPr lang="en-US" altLang="en-US" sz="1900" dirty="0">
                <a:latin typeface="Calibri" panose="020F0502020204030204" pitchFamily="34" charset="0"/>
              </a:rPr>
              <a:t> </a:t>
            </a:r>
            <a:r>
              <a:rPr lang="en-US" altLang="en-US" sz="1600" dirty="0" smtClean="0">
                <a:latin typeface="Calibri" panose="020F0502020204030204" pitchFamily="34" charset="0"/>
              </a:rPr>
              <a:t>GDP </a:t>
            </a:r>
            <a:r>
              <a:rPr lang="en-US" altLang="en-US" sz="1600" dirty="0">
                <a:latin typeface="Calibri" panose="020F0502020204030204" pitchFamily="34" charset="0"/>
              </a:rPr>
              <a:t>gap is lagged so that it lines up with the year </a:t>
            </a:r>
            <a:br>
              <a:rPr lang="en-US" altLang="en-US" sz="1600" dirty="0">
                <a:latin typeface="Calibri" panose="020F0502020204030204" pitchFamily="34" charset="0"/>
              </a:rPr>
            </a:br>
            <a:r>
              <a:rPr lang="en-US" altLang="en-US" sz="1600" dirty="0">
                <a:latin typeface="Calibri" panose="020F0502020204030204" pitchFamily="34" charset="0"/>
              </a:rPr>
              <a:t>in which </a:t>
            </a:r>
            <a:r>
              <a:rPr lang="en-US" altLang="en-US" sz="1600" dirty="0" smtClean="0">
                <a:latin typeface="Calibri" panose="020F0502020204030204" pitchFamily="34" charset="0"/>
              </a:rPr>
              <a:t>forecast </a:t>
            </a:r>
            <a:r>
              <a:rPr lang="en-US" altLang="en-US" sz="1600" dirty="0">
                <a:latin typeface="Calibri" panose="020F0502020204030204" pitchFamily="34" charset="0"/>
              </a:rPr>
              <a:t>was made, not the year being forecast. </a:t>
            </a:r>
          </a:p>
        </p:txBody>
      </p:sp>
      <p:sp>
        <p:nvSpPr>
          <p:cNvPr id="3" name="Rounded Rectangle 2"/>
          <p:cNvSpPr/>
          <p:nvPr/>
        </p:nvSpPr>
        <p:spPr>
          <a:xfrm>
            <a:off x="539552" y="3200400"/>
            <a:ext cx="7772400" cy="4572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ndParaRPr>
          </a:p>
        </p:txBody>
      </p:sp>
      <p:sp>
        <p:nvSpPr>
          <p:cNvPr id="9" name="Rounded Rectangle 8"/>
          <p:cNvSpPr/>
          <p:nvPr/>
        </p:nvSpPr>
        <p:spPr>
          <a:xfrm>
            <a:off x="539552" y="2356340"/>
            <a:ext cx="7772400" cy="45720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ndParaRPr>
          </a:p>
        </p:txBody>
      </p:sp>
      <p:sp>
        <p:nvSpPr>
          <p:cNvPr id="4" name="TextBox 3"/>
          <p:cNvSpPr txBox="1"/>
          <p:nvPr/>
        </p:nvSpPr>
        <p:spPr>
          <a:xfrm>
            <a:off x="715031" y="313492"/>
            <a:ext cx="2848857" cy="523220"/>
          </a:xfrm>
          <a:prstGeom prst="rect">
            <a:avLst/>
          </a:prstGeom>
          <a:noFill/>
        </p:spPr>
        <p:txBody>
          <a:bodyPr wrap="none" rtlCol="0">
            <a:spAutoFit/>
          </a:bodyPr>
          <a:lstStyle/>
          <a:p>
            <a:pPr algn="ctr"/>
            <a:r>
              <a:rPr lang="en-US" sz="2800" dirty="0" smtClean="0">
                <a:latin typeface="+mn-lt"/>
              </a:rPr>
              <a:t>The optimism bias</a:t>
            </a:r>
            <a:endParaRPr lang="en-US" sz="2800" dirty="0">
              <a:latin typeface="+mn-lt"/>
            </a:endParaRPr>
          </a:p>
        </p:txBody>
      </p:sp>
      <p:sp>
        <p:nvSpPr>
          <p:cNvPr id="5" name="Rectangle 4"/>
          <p:cNvSpPr/>
          <p:nvPr/>
        </p:nvSpPr>
        <p:spPr>
          <a:xfrm>
            <a:off x="6156176" y="5445224"/>
            <a:ext cx="2552269" cy="369332"/>
          </a:xfrm>
          <a:prstGeom prst="rect">
            <a:avLst/>
          </a:prstGeom>
        </p:spPr>
        <p:txBody>
          <a:bodyPr wrap="square">
            <a:spAutoFit/>
          </a:bodyPr>
          <a:lstStyle/>
          <a:p>
            <a:r>
              <a:rPr lang="en-US" altLang="en-US" dirty="0">
                <a:latin typeface="Calibri" panose="020F0502020204030204" pitchFamily="34" charset="0"/>
              </a:rPr>
              <a:t>Frankel (2011) , Table 2                                                    </a:t>
            </a:r>
          </a:p>
        </p:txBody>
      </p:sp>
      <p:sp>
        <p:nvSpPr>
          <p:cNvPr id="10" name="TextBox 9"/>
          <p:cNvSpPr txBox="1"/>
          <p:nvPr/>
        </p:nvSpPr>
        <p:spPr>
          <a:xfrm>
            <a:off x="2880983" y="764704"/>
            <a:ext cx="3434209" cy="523220"/>
          </a:xfrm>
          <a:prstGeom prst="rect">
            <a:avLst/>
          </a:prstGeom>
          <a:noFill/>
        </p:spPr>
        <p:txBody>
          <a:bodyPr wrap="none" rtlCol="0">
            <a:spAutoFit/>
          </a:bodyPr>
          <a:lstStyle/>
          <a:p>
            <a:pPr algn="ctr"/>
            <a:r>
              <a:rPr lang="en-US" sz="2800" dirty="0" smtClean="0">
                <a:latin typeface="+mn-lt"/>
              </a:rPr>
              <a:t>and at longer horizons</a:t>
            </a:r>
            <a:endParaRPr lang="en-US" sz="2800" dirty="0">
              <a:latin typeface="+mn-lt"/>
            </a:endParaRPr>
          </a:p>
        </p:txBody>
      </p:sp>
      <p:sp>
        <p:nvSpPr>
          <p:cNvPr id="11" name="TextBox 10"/>
          <p:cNvSpPr txBox="1"/>
          <p:nvPr/>
        </p:nvSpPr>
        <p:spPr>
          <a:xfrm>
            <a:off x="3486750" y="313492"/>
            <a:ext cx="4778296" cy="523220"/>
          </a:xfrm>
          <a:prstGeom prst="rect">
            <a:avLst/>
          </a:prstGeom>
          <a:noFill/>
        </p:spPr>
        <p:txBody>
          <a:bodyPr wrap="none" rtlCol="0">
            <a:spAutoFit/>
          </a:bodyPr>
          <a:lstStyle/>
          <a:p>
            <a:pPr algn="ctr"/>
            <a:r>
              <a:rPr lang="en-US" sz="2800" dirty="0" smtClean="0">
                <a:latin typeface="+mn-lt"/>
              </a:rPr>
              <a:t>is significantly greater in booms</a:t>
            </a:r>
          </a:p>
        </p:txBody>
      </p:sp>
      <p:sp>
        <p:nvSpPr>
          <p:cNvPr id="13" name="Rounded Rectangle 12"/>
          <p:cNvSpPr/>
          <p:nvPr/>
        </p:nvSpPr>
        <p:spPr>
          <a:xfrm>
            <a:off x="539552" y="2348880"/>
            <a:ext cx="3654460" cy="4572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ndParaRPr>
          </a:p>
        </p:txBody>
      </p:sp>
      <p:sp>
        <p:nvSpPr>
          <p:cNvPr id="14" name="Rounded Rectangle 13"/>
          <p:cNvSpPr/>
          <p:nvPr/>
        </p:nvSpPr>
        <p:spPr>
          <a:xfrm>
            <a:off x="539552" y="3212976"/>
            <a:ext cx="7772400" cy="45720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ndParaRPr>
          </a:p>
        </p:txBody>
      </p:sp>
      <p:pic>
        <p:nvPicPr>
          <p:cNvPr id="1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16209" y="598670"/>
            <a:ext cx="1000125" cy="995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10" grpId="0"/>
      <p:bldP spid="11" grpId="0"/>
      <p:bldP spid="13" grpId="0" animBg="1"/>
      <p:bldP spid="1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7544" y="404664"/>
            <a:ext cx="8229600" cy="1371600"/>
          </a:xfrm>
        </p:spPr>
        <p:txBody>
          <a:bodyPr/>
          <a:lstStyle/>
          <a:p>
            <a:r>
              <a:rPr lang="en-US" sz="3200" dirty="0" smtClean="0">
                <a:effectLst/>
                <a:latin typeface="Calibri" panose="020F0502020204030204" pitchFamily="34" charset="0"/>
              </a:rPr>
              <a:t>What institutions might help address </a:t>
            </a:r>
            <a:br>
              <a:rPr lang="en-US" sz="3200" dirty="0" smtClean="0">
                <a:effectLst/>
                <a:latin typeface="Calibri" panose="020F0502020204030204" pitchFamily="34" charset="0"/>
              </a:rPr>
            </a:br>
            <a:r>
              <a:rPr lang="en-US" sz="3200" dirty="0" smtClean="0">
                <a:effectLst/>
                <a:latin typeface="Calibri" panose="020F0502020204030204" pitchFamily="34" charset="0"/>
              </a:rPr>
              <a:t>the problem of bias in fiscal forecasts?</a:t>
            </a:r>
            <a:endParaRPr lang="en-US" sz="3200" dirty="0">
              <a:effectLst/>
              <a:latin typeface="Calibri" panose="020F0502020204030204" pitchFamily="34" charset="0"/>
            </a:endParaRPr>
          </a:p>
        </p:txBody>
      </p:sp>
      <p:sp>
        <p:nvSpPr>
          <p:cNvPr id="4" name="Content Placeholder 3"/>
          <p:cNvSpPr>
            <a:spLocks noGrp="1"/>
          </p:cNvSpPr>
          <p:nvPr>
            <p:ph idx="1"/>
          </p:nvPr>
        </p:nvSpPr>
        <p:spPr>
          <a:xfrm>
            <a:off x="539552" y="2204864"/>
            <a:ext cx="7704856" cy="4114800"/>
          </a:xfrm>
        </p:spPr>
        <p:txBody>
          <a:bodyPr/>
          <a:lstStyle/>
          <a:p>
            <a:r>
              <a:rPr lang="en-US" sz="2800" dirty="0" smtClean="0">
                <a:effectLst/>
              </a:rPr>
              <a:t>Evidence, e.g. from Europe, suggests that </a:t>
            </a:r>
            <a:br>
              <a:rPr lang="en-US" sz="2800" dirty="0" smtClean="0">
                <a:effectLst/>
              </a:rPr>
            </a:br>
            <a:r>
              <a:rPr lang="en-US" sz="2800" dirty="0" smtClean="0">
                <a:effectLst/>
              </a:rPr>
              <a:t>fiscal rules are not the solution to the problem.</a:t>
            </a:r>
            <a:br>
              <a:rPr lang="en-US" sz="2800" dirty="0" smtClean="0">
                <a:effectLst/>
              </a:rPr>
            </a:br>
            <a:endParaRPr lang="en-US" sz="2800" dirty="0" smtClean="0">
              <a:effectLst/>
            </a:endParaRPr>
          </a:p>
          <a:p>
            <a:r>
              <a:rPr lang="en-US" sz="2800" dirty="0" smtClean="0">
                <a:effectLst/>
              </a:rPr>
              <a:t>Evidence suggesting possible solutions</a:t>
            </a:r>
            <a:r>
              <a:rPr lang="en-US" sz="2800" dirty="0" smtClean="0">
                <a:effectLst/>
              </a:rPr>
              <a:t>:</a:t>
            </a:r>
            <a:r>
              <a:rPr lang="en-US" sz="1100" dirty="0" smtClean="0">
                <a:effectLst/>
              </a:rPr>
              <a:t/>
            </a:r>
            <a:br>
              <a:rPr lang="en-US" sz="1100" dirty="0" smtClean="0">
                <a:effectLst/>
              </a:rPr>
            </a:br>
            <a:endParaRPr lang="en-US" sz="1100" dirty="0" smtClean="0">
              <a:effectLst/>
            </a:endParaRPr>
          </a:p>
          <a:p>
            <a:pPr lvl="1"/>
            <a:r>
              <a:rPr lang="en-US" sz="2600" dirty="0" smtClean="0">
                <a:effectLst/>
              </a:rPr>
              <a:t>(1) </a:t>
            </a:r>
            <a:r>
              <a:rPr lang="en-US" sz="2600" dirty="0">
                <a:effectLst/>
              </a:rPr>
              <a:t>P</a:t>
            </a:r>
            <a:r>
              <a:rPr lang="en-US" sz="2600" dirty="0" smtClean="0">
                <a:effectLst/>
              </a:rPr>
              <a:t>rivate sector forecasts can help</a:t>
            </a:r>
            <a:r>
              <a:rPr lang="en-US" sz="2600" dirty="0" smtClean="0">
                <a:effectLst/>
              </a:rPr>
              <a:t>.</a:t>
            </a:r>
            <a:r>
              <a:rPr lang="en-US" sz="1400" dirty="0" smtClean="0">
                <a:effectLst/>
              </a:rPr>
              <a:t/>
            </a:r>
            <a:br>
              <a:rPr lang="en-US" sz="1400" dirty="0" smtClean="0">
                <a:effectLst/>
              </a:rPr>
            </a:br>
            <a:endParaRPr lang="en-US" sz="1400" dirty="0" smtClean="0">
              <a:effectLst/>
            </a:endParaRPr>
          </a:p>
          <a:p>
            <a:pPr lvl="1"/>
            <a:r>
              <a:rPr lang="en-US" sz="2600" dirty="0" smtClean="0">
                <a:effectLst/>
              </a:rPr>
              <a:t>(2) The case of Chile’s fiscal institutions.</a:t>
            </a:r>
          </a:p>
          <a:p>
            <a:pPr lvl="1"/>
            <a:endParaRPr lang="en-US" sz="2400" dirty="0" smtClean="0">
              <a:effectLst/>
            </a:endParaRPr>
          </a:p>
          <a:p>
            <a:endParaRPr lang="en-US" sz="2800" dirty="0">
              <a:effectLst/>
            </a:endParaRPr>
          </a:p>
        </p:txBody>
      </p:sp>
      <p:sp>
        <p:nvSpPr>
          <p:cNvPr id="2" name="Slide Number Placeholder 1"/>
          <p:cNvSpPr>
            <a:spLocks noGrp="1"/>
          </p:cNvSpPr>
          <p:nvPr>
            <p:ph type="sldNum" sz="quarter" idx="12"/>
          </p:nvPr>
        </p:nvSpPr>
        <p:spPr/>
        <p:txBody>
          <a:bodyPr/>
          <a:lstStyle/>
          <a:p>
            <a:fld id="{78F34F03-0286-4502-B514-BDC91C5EF89A}" type="slidenum">
              <a:rPr lang="en-US" altLang="en-US" smtClean="0"/>
              <a:pPr/>
              <a:t>24</a:t>
            </a:fld>
            <a:endParaRPr lang="en-US" altLang="en-US"/>
          </a:p>
        </p:txBody>
      </p:sp>
      <p:pic>
        <p:nvPicPr>
          <p:cNvPr id="5" name="Picture 8" descr="C:\Users\Evan\AppData\Local\Microsoft\Windows\Temporary Internet Files\Content.IE5\YY9R19J1\MC900434826[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3879" y="3501008"/>
            <a:ext cx="1270198" cy="1270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chile-fla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50892" y="4880183"/>
            <a:ext cx="975605" cy="78106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4" descr="http://www.mapsofworld.com/images/world-countries-flags/european-union-flag.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50892" y="1988840"/>
            <a:ext cx="1016172" cy="690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9546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fld id="{1B55364D-4C4D-4D42-9DD7-0063EE09A7F3}" type="slidenum">
              <a:rPr lang="en-US" altLang="en-US">
                <a:latin typeface="Arial" pitchFamily="34" charset="0"/>
              </a:rPr>
              <a:pPr eaLnBrk="1" hangingPunct="1"/>
              <a:t>25</a:t>
            </a:fld>
            <a:endParaRPr lang="en-US" altLang="en-US">
              <a:latin typeface="Arial" pitchFamily="34" charset="0"/>
            </a:endParaRPr>
          </a:p>
        </p:txBody>
      </p:sp>
      <p:pic>
        <p:nvPicPr>
          <p:cNvPr id="39939" name="Picture 2" descr="C:\Users\Evan\Downloads\gdp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1175" y="1916832"/>
            <a:ext cx="8121650" cy="4968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0" name="TextBox 2"/>
          <p:cNvSpPr txBox="1">
            <a:spLocks noChangeArrowheads="1"/>
          </p:cNvSpPr>
          <p:nvPr/>
        </p:nvSpPr>
        <p:spPr bwMode="auto">
          <a:xfrm>
            <a:off x="467544" y="1168860"/>
            <a:ext cx="836524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algn="ctr" eaLnBrk="1" hangingPunct="1"/>
            <a:r>
              <a:rPr lang="en-US" altLang="en-US" sz="2400" dirty="0">
                <a:latin typeface="+mn-lt"/>
              </a:rPr>
              <a:t>When official forecasts of GDP are more optimistic</a:t>
            </a:r>
            <a:br>
              <a:rPr lang="en-US" altLang="en-US" sz="2400" dirty="0">
                <a:latin typeface="+mn-lt"/>
              </a:rPr>
            </a:br>
            <a:r>
              <a:rPr lang="en-US" altLang="en-US" sz="2400" dirty="0">
                <a:latin typeface="+mn-lt"/>
              </a:rPr>
              <a:t>than private forecasts, </a:t>
            </a:r>
            <a:r>
              <a:rPr lang="en-US" altLang="en-US" sz="2400" dirty="0" smtClean="0">
                <a:latin typeface="+mn-lt"/>
              </a:rPr>
              <a:t>on average they </a:t>
            </a:r>
            <a:r>
              <a:rPr lang="en-US" altLang="en-US" sz="2400" dirty="0">
                <a:latin typeface="+mn-lt"/>
              </a:rPr>
              <a:t>are too optimistic.</a:t>
            </a:r>
          </a:p>
        </p:txBody>
      </p:sp>
      <p:cxnSp>
        <p:nvCxnSpPr>
          <p:cNvPr id="5" name="Straight Arrow Connector 4"/>
          <p:cNvCxnSpPr/>
          <p:nvPr/>
        </p:nvCxnSpPr>
        <p:spPr>
          <a:xfrm flipV="1">
            <a:off x="1404938" y="3356992"/>
            <a:ext cx="6900862" cy="2592288"/>
          </a:xfrm>
          <a:prstGeom prst="straightConnector1">
            <a:avLst/>
          </a:prstGeom>
          <a:ln w="76200">
            <a:solidFill>
              <a:srgbClr val="7A3D93"/>
            </a:solidFill>
            <a:tailEnd type="arrow"/>
          </a:ln>
        </p:spPr>
        <p:style>
          <a:lnRef idx="1">
            <a:schemeClr val="accent1"/>
          </a:lnRef>
          <a:fillRef idx="0">
            <a:schemeClr val="accent1"/>
          </a:fillRef>
          <a:effectRef idx="0">
            <a:schemeClr val="accent1"/>
          </a:effectRef>
          <a:fontRef idx="minor">
            <a:schemeClr val="tx1"/>
          </a:fontRef>
        </p:style>
      </p:cxnSp>
      <p:sp>
        <p:nvSpPr>
          <p:cNvPr id="8" name="TextBox 4"/>
          <p:cNvSpPr txBox="1">
            <a:spLocks noChangeArrowheads="1"/>
          </p:cNvSpPr>
          <p:nvPr/>
        </p:nvSpPr>
        <p:spPr bwMode="auto">
          <a:xfrm>
            <a:off x="1403648" y="181089"/>
            <a:ext cx="640871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algn="ctr" eaLnBrk="1" hangingPunct="1">
              <a:spcBef>
                <a:spcPct val="0"/>
              </a:spcBef>
              <a:buClrTx/>
              <a:buSzTx/>
              <a:buFontTx/>
              <a:buNone/>
            </a:pPr>
            <a:r>
              <a:rPr lang="en-US" altLang="en-US" sz="3000" b="1" dirty="0" smtClean="0">
                <a:solidFill>
                  <a:srgbClr val="7030A0"/>
                </a:solidFill>
                <a:latin typeface="Calibri" panose="020F0502020204030204" pitchFamily="34" charset="0"/>
              </a:rPr>
              <a:t>(1) Private forecasts </a:t>
            </a:r>
            <a:r>
              <a:rPr lang="en-US" altLang="en-US" sz="3000" b="1" dirty="0">
                <a:solidFill>
                  <a:srgbClr val="7030A0"/>
                </a:solidFill>
                <a:latin typeface="Calibri" panose="020F0502020204030204" pitchFamily="34" charset="0"/>
              </a:rPr>
              <a:t>can </a:t>
            </a:r>
            <a:r>
              <a:rPr lang="en-US" altLang="en-US" sz="3000" b="1" dirty="0" smtClean="0">
                <a:solidFill>
                  <a:srgbClr val="7030A0"/>
                </a:solidFill>
                <a:latin typeface="Calibri" panose="020F0502020204030204" pitchFamily="34" charset="0"/>
              </a:rPr>
              <a:t>help</a:t>
            </a:r>
            <a:br>
              <a:rPr lang="en-US" altLang="en-US" sz="3000" b="1" dirty="0" smtClean="0">
                <a:solidFill>
                  <a:srgbClr val="7030A0"/>
                </a:solidFill>
                <a:latin typeface="Calibri" panose="020F0502020204030204" pitchFamily="34" charset="0"/>
              </a:rPr>
            </a:br>
            <a:r>
              <a:rPr lang="en-US" altLang="en-US" sz="2800" dirty="0" smtClean="0">
                <a:solidFill>
                  <a:srgbClr val="7030A0"/>
                </a:solidFill>
                <a:latin typeface="Calibri" panose="020F0502020204030204" pitchFamily="34" charset="0"/>
              </a:rPr>
              <a:t>Frankel </a:t>
            </a:r>
            <a:r>
              <a:rPr lang="en-US" altLang="en-US" sz="2800" dirty="0">
                <a:solidFill>
                  <a:srgbClr val="7030A0"/>
                </a:solidFill>
                <a:latin typeface="Calibri" panose="020F0502020204030204" pitchFamily="34" charset="0"/>
              </a:rPr>
              <a:t>&amp; Schreger (2016</a:t>
            </a:r>
            <a:r>
              <a:rPr lang="en-US" altLang="en-US" sz="2800" dirty="0" smtClean="0">
                <a:solidFill>
                  <a:srgbClr val="7030A0"/>
                </a:solidFill>
                <a:latin typeface="Calibri" panose="020F0502020204030204" pitchFamily="34" charset="0"/>
              </a:rPr>
              <a:t>)</a:t>
            </a:r>
            <a:endParaRPr lang="en-US" altLang="en-US" sz="2800" dirty="0">
              <a:solidFill>
                <a:srgbClr val="7030A0"/>
              </a:solidFill>
              <a:latin typeface="Calibri" panose="020F0502020204030204" pitchFamily="34" charset="0"/>
            </a:endParaRPr>
          </a:p>
        </p:txBody>
      </p:sp>
      <p:pic>
        <p:nvPicPr>
          <p:cNvPr id="7" name="Picture 8" descr="C:\Users\Evan\AppData\Local\Microsoft\Windows\Temporary Internet Files\Content.IE5\YY9R19J1\MC900434826[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97726" y="29568"/>
            <a:ext cx="1270198" cy="1270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673536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fld id="{833584EA-891B-42BB-8F3A-E06C5553857D}" type="slidenum">
              <a:rPr lang="en-US" altLang="en-US">
                <a:latin typeface="Arial" pitchFamily="34" charset="0"/>
              </a:rPr>
              <a:pPr eaLnBrk="1" hangingPunct="1"/>
              <a:t>26</a:t>
            </a:fld>
            <a:endParaRPr lang="en-US" altLang="en-US">
              <a:latin typeface="Arial" pitchFamily="34" charset="0"/>
            </a:endParaRPr>
          </a:p>
        </p:txBody>
      </p:sp>
      <p:pic>
        <p:nvPicPr>
          <p:cNvPr id="37891" name="Picture 2" descr="C:\Users\Evan\Downloads\BB1 (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1175" y="1294978"/>
            <a:ext cx="8121650" cy="508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2" name="TextBox 3"/>
          <p:cNvSpPr txBox="1">
            <a:spLocks noChangeArrowheads="1"/>
          </p:cNvSpPr>
          <p:nvPr/>
        </p:nvSpPr>
        <p:spPr bwMode="auto">
          <a:xfrm>
            <a:off x="728980" y="430882"/>
            <a:ext cx="785843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algn="ctr" eaLnBrk="1" hangingPunct="1"/>
            <a:r>
              <a:rPr lang="en-US" altLang="en-US" sz="2400" dirty="0">
                <a:latin typeface="+mn-lt"/>
              </a:rPr>
              <a:t>When official forecasts of budget balance are more optimistic</a:t>
            </a:r>
            <a:br>
              <a:rPr lang="en-US" altLang="en-US" sz="2400" dirty="0">
                <a:latin typeface="+mn-lt"/>
              </a:rPr>
            </a:br>
            <a:r>
              <a:rPr lang="en-US" altLang="en-US" sz="2400" dirty="0">
                <a:latin typeface="+mn-lt"/>
              </a:rPr>
              <a:t>than private forecasts, </a:t>
            </a:r>
            <a:r>
              <a:rPr lang="en-US" altLang="en-US" sz="2400" dirty="0" smtClean="0">
                <a:latin typeface="+mn-lt"/>
              </a:rPr>
              <a:t>on average they </a:t>
            </a:r>
            <a:r>
              <a:rPr lang="en-US" altLang="en-US" sz="2400" dirty="0">
                <a:latin typeface="+mn-lt"/>
              </a:rPr>
              <a:t>are too optimistic.</a:t>
            </a:r>
          </a:p>
        </p:txBody>
      </p:sp>
      <p:cxnSp>
        <p:nvCxnSpPr>
          <p:cNvPr id="5" name="Straight Arrow Connector 4"/>
          <p:cNvCxnSpPr/>
          <p:nvPr/>
        </p:nvCxnSpPr>
        <p:spPr>
          <a:xfrm flipV="1">
            <a:off x="1404938" y="2147242"/>
            <a:ext cx="6900862" cy="3036888"/>
          </a:xfrm>
          <a:prstGeom prst="straightConnector1">
            <a:avLst/>
          </a:prstGeom>
          <a:ln w="76200">
            <a:solidFill>
              <a:srgbClr val="7A3D93"/>
            </a:solidFill>
            <a:tailEnd type="arrow"/>
          </a:ln>
        </p:spPr>
        <p:style>
          <a:lnRef idx="1">
            <a:schemeClr val="accent1"/>
          </a:lnRef>
          <a:fillRef idx="0">
            <a:schemeClr val="accent1"/>
          </a:fillRef>
          <a:effectRef idx="0">
            <a:schemeClr val="accent1"/>
          </a:effectRef>
          <a:fontRef idx="minor">
            <a:schemeClr val="tx1"/>
          </a:fontRef>
        </p:style>
      </p:cxnSp>
      <p:sp>
        <p:nvSpPr>
          <p:cNvPr id="6" name="TextBox 4"/>
          <p:cNvSpPr txBox="1">
            <a:spLocks noChangeArrowheads="1"/>
          </p:cNvSpPr>
          <p:nvPr/>
        </p:nvSpPr>
        <p:spPr bwMode="auto">
          <a:xfrm>
            <a:off x="3563888" y="6330806"/>
            <a:ext cx="259228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eaLnBrk="1" hangingPunct="1">
              <a:spcBef>
                <a:spcPct val="0"/>
              </a:spcBef>
              <a:buClrTx/>
              <a:buSzTx/>
              <a:buFontTx/>
              <a:buNone/>
            </a:pPr>
            <a:r>
              <a:rPr lang="en-US" altLang="en-US" sz="1600" dirty="0" smtClean="0">
                <a:latin typeface="Calibri" panose="020F0502020204030204" pitchFamily="34" charset="0"/>
              </a:rPr>
              <a:t>Frankel &amp; Schreger (2016) </a:t>
            </a:r>
            <a:endParaRPr lang="en-US" altLang="en-US" sz="1600" dirty="0">
              <a:latin typeface="Calibri" panose="020F0502020204030204" pitchFamily="34" charset="0"/>
            </a:endParaRPr>
          </a:p>
        </p:txBody>
      </p:sp>
    </p:spTree>
    <p:extLst>
      <p:ext uri="{BB962C8B-B14F-4D97-AF65-F5344CB8AC3E}">
        <p14:creationId xmlns:p14="http://schemas.microsoft.com/office/powerpoint/2010/main" val="11177817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eaLnBrk="1" hangingPunct="1">
              <a:spcBef>
                <a:spcPct val="0"/>
              </a:spcBef>
              <a:buClrTx/>
              <a:buSzTx/>
              <a:buFontTx/>
              <a:buNone/>
            </a:pPr>
            <a:fld id="{6EB5C303-ACD7-47A1-A14D-A9406CF3E6A4}" type="slidenum">
              <a:rPr lang="en-US" altLang="en-US" sz="1400">
                <a:latin typeface="Calibri" panose="020F0502020204030204" pitchFamily="34" charset="0"/>
              </a:rPr>
              <a:pPr eaLnBrk="1" hangingPunct="1">
                <a:spcBef>
                  <a:spcPct val="0"/>
                </a:spcBef>
                <a:buClrTx/>
                <a:buSzTx/>
                <a:buFontTx/>
                <a:buNone/>
              </a:pPr>
              <a:t>27</a:t>
            </a:fld>
            <a:endParaRPr lang="en-US" altLang="en-US" sz="1400">
              <a:latin typeface="Calibri" panose="020F0502020204030204" pitchFamily="34" charset="0"/>
            </a:endParaRPr>
          </a:p>
        </p:txBody>
      </p:sp>
      <p:sp>
        <p:nvSpPr>
          <p:cNvPr id="3" name="Rectangle 2"/>
          <p:cNvSpPr>
            <a:spLocks noChangeArrowheads="1"/>
          </p:cNvSpPr>
          <p:nvPr/>
        </p:nvSpPr>
        <p:spPr bwMode="auto">
          <a:xfrm>
            <a:off x="296416" y="522288"/>
            <a:ext cx="8668072" cy="5847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algn="ctr" eaLnBrk="1" hangingPunct="1">
              <a:spcBef>
                <a:spcPct val="0"/>
              </a:spcBef>
              <a:buClrTx/>
              <a:buSzTx/>
              <a:buFontTx/>
              <a:buNone/>
            </a:pPr>
            <a:r>
              <a:rPr lang="en-US" altLang="en-US" sz="2800" dirty="0" smtClean="0">
                <a:latin typeface="Calibri" panose="020F0502020204030204" pitchFamily="34" charset="0"/>
              </a:rPr>
              <a:t>Frankel &amp; Schreger (2016) </a:t>
            </a:r>
          </a:p>
          <a:p>
            <a:pPr algn="ctr" eaLnBrk="1" hangingPunct="1">
              <a:spcBef>
                <a:spcPct val="0"/>
              </a:spcBef>
              <a:buClrTx/>
              <a:buSzTx/>
              <a:buFontTx/>
              <a:buNone/>
            </a:pPr>
            <a:r>
              <a:rPr lang="en-US" altLang="en-US" sz="2800" dirty="0">
                <a:latin typeface="Calibri" panose="020F0502020204030204" pitchFamily="34" charset="0"/>
              </a:rPr>
              <a:t>c</a:t>
            </a:r>
            <a:r>
              <a:rPr lang="en-US" altLang="en-US" sz="2800" dirty="0" smtClean="0">
                <a:latin typeface="Calibri" panose="020F0502020204030204" pitchFamily="34" charset="0"/>
              </a:rPr>
              <a:t>onclusions regarding private forecasts:</a:t>
            </a:r>
            <a:r>
              <a:rPr lang="en-US" altLang="en-US" sz="2400" dirty="0">
                <a:latin typeface="Calibri" panose="020F0502020204030204" pitchFamily="34" charset="0"/>
              </a:rPr>
              <a:t/>
            </a:r>
            <a:br>
              <a:rPr lang="en-US" altLang="en-US" sz="2400" dirty="0">
                <a:latin typeface="Calibri" panose="020F0502020204030204" pitchFamily="34" charset="0"/>
              </a:rPr>
            </a:br>
            <a:r>
              <a:rPr lang="en-US" altLang="en-US" sz="2000" dirty="0">
                <a:latin typeface="Calibri" panose="020F0502020204030204" pitchFamily="34" charset="0"/>
              </a:rPr>
              <a:t> </a:t>
            </a:r>
            <a:br>
              <a:rPr lang="en-US" altLang="en-US" sz="2000" dirty="0">
                <a:latin typeface="Calibri" panose="020F0502020204030204" pitchFamily="34" charset="0"/>
              </a:rPr>
            </a:br>
            <a:r>
              <a:rPr lang="en-US" altLang="en-US" sz="2800" dirty="0">
                <a:latin typeface="Calibri" panose="020F0502020204030204" pitchFamily="34" charset="0"/>
              </a:rPr>
              <a:t>Incorporating private sector forecasts into the budget process could help countries stick to fiscal </a:t>
            </a:r>
            <a:r>
              <a:rPr lang="en-US" altLang="en-US" sz="2800" dirty="0" smtClean="0">
                <a:latin typeface="Calibri" panose="020F0502020204030204" pitchFamily="34" charset="0"/>
              </a:rPr>
              <a:t>rules</a:t>
            </a:r>
            <a:r>
              <a:rPr lang="en-US" altLang="en-US" sz="2800" dirty="0">
                <a:latin typeface="Calibri" panose="020F0502020204030204" pitchFamily="34" charset="0"/>
              </a:rPr>
              <a:t>.</a:t>
            </a:r>
            <a:br>
              <a:rPr lang="en-US" altLang="en-US" sz="2800" dirty="0">
                <a:latin typeface="Calibri" panose="020F0502020204030204" pitchFamily="34" charset="0"/>
              </a:rPr>
            </a:br>
            <a:endParaRPr lang="en-US" altLang="en-US" sz="2800" dirty="0">
              <a:latin typeface="Calibri" panose="020F0502020204030204" pitchFamily="34" charset="0"/>
            </a:endParaRPr>
          </a:p>
          <a:p>
            <a:pPr eaLnBrk="1" hangingPunct="1">
              <a:spcBef>
                <a:spcPct val="0"/>
              </a:spcBef>
              <a:buClrTx/>
              <a:buSzTx/>
              <a:buFont typeface="Tahoma" pitchFamily="34" charset="0"/>
              <a:buAutoNum type="arabicPeriod"/>
            </a:pPr>
            <a:r>
              <a:rPr lang="en-US" altLang="en-US" sz="2300" dirty="0">
                <a:latin typeface="Calibri" panose="020F0502020204030204" pitchFamily="34" charset="0"/>
              </a:rPr>
              <a:t> Official forecasters are more over-optimistic than private forecasters judged by </a:t>
            </a:r>
            <a:r>
              <a:rPr lang="en-US" altLang="en-US" sz="2300" dirty="0" smtClean="0">
                <a:latin typeface="Calibri" panose="020F0502020204030204" pitchFamily="34" charset="0"/>
              </a:rPr>
              <a:t>average outcomes </a:t>
            </a:r>
            <a:r>
              <a:rPr lang="en-US" altLang="en-US" sz="2300" dirty="0">
                <a:latin typeface="Calibri" panose="020F0502020204030204" pitchFamily="34" charset="0"/>
              </a:rPr>
              <a:t>for budget balances &amp; real GDP. </a:t>
            </a:r>
            <a:r>
              <a:rPr lang="en-US" altLang="en-US" sz="1400" dirty="0">
                <a:latin typeface="Calibri" panose="020F0502020204030204" pitchFamily="34" charset="0"/>
              </a:rPr>
              <a:t/>
            </a:r>
            <a:br>
              <a:rPr lang="en-US" altLang="en-US" sz="1400" dirty="0">
                <a:latin typeface="Calibri" panose="020F0502020204030204" pitchFamily="34" charset="0"/>
              </a:rPr>
            </a:br>
            <a:endParaRPr lang="en-US" altLang="en-US" sz="1400" dirty="0">
              <a:latin typeface="Calibri" panose="020F0502020204030204" pitchFamily="34" charset="0"/>
            </a:endParaRPr>
          </a:p>
          <a:p>
            <a:pPr eaLnBrk="1" hangingPunct="1">
              <a:spcBef>
                <a:spcPct val="0"/>
              </a:spcBef>
              <a:buClrTx/>
              <a:buSzTx/>
              <a:buFont typeface="Tahoma" pitchFamily="34" charset="0"/>
              <a:buAutoNum type="arabicPeriod"/>
            </a:pPr>
            <a:r>
              <a:rPr lang="en-US" altLang="en-US" sz="2300" dirty="0">
                <a:latin typeface="Calibri" panose="020F0502020204030204" pitchFamily="34" charset="0"/>
              </a:rPr>
              <a:t> While euro area governments </a:t>
            </a:r>
            <a:r>
              <a:rPr lang="en-US" altLang="en-US" sz="2300" smtClean="0">
                <a:latin typeface="Calibri" panose="020F0502020204030204" pitchFamily="34" charset="0"/>
              </a:rPr>
              <a:t>would </a:t>
            </a:r>
            <a:r>
              <a:rPr lang="en-US" altLang="en-US" sz="2300" smtClean="0">
                <a:latin typeface="Calibri" panose="020F0502020204030204" pitchFamily="34" charset="0"/>
              </a:rPr>
              <a:t>never </a:t>
            </a:r>
            <a:r>
              <a:rPr lang="en-US" altLang="en-US" sz="2300" dirty="0" smtClean="0">
                <a:latin typeface="Calibri" panose="020F0502020204030204" pitchFamily="34" charset="0"/>
              </a:rPr>
              <a:t>forecast </a:t>
            </a:r>
            <a:r>
              <a:rPr lang="en-US" altLang="en-US" sz="2300" dirty="0">
                <a:latin typeface="Calibri" panose="020F0502020204030204" pitchFamily="34" charset="0"/>
              </a:rPr>
              <a:t>violations </a:t>
            </a:r>
            <a:r>
              <a:rPr lang="en-US" altLang="en-US" sz="2300" dirty="0" smtClean="0">
                <a:latin typeface="Calibri" panose="020F0502020204030204" pitchFamily="34" charset="0"/>
              </a:rPr>
              <a:t/>
            </a:r>
            <a:br>
              <a:rPr lang="en-US" altLang="en-US" sz="2300" dirty="0" smtClean="0">
                <a:latin typeface="Calibri" panose="020F0502020204030204" pitchFamily="34" charset="0"/>
              </a:rPr>
            </a:br>
            <a:r>
              <a:rPr lang="en-US" altLang="en-US" sz="2300" dirty="0" smtClean="0">
                <a:latin typeface="Calibri" panose="020F0502020204030204" pitchFamily="34" charset="0"/>
              </a:rPr>
              <a:t>of </a:t>
            </a:r>
            <a:r>
              <a:rPr lang="en-US" altLang="en-US" sz="2300" dirty="0">
                <a:latin typeface="Calibri" panose="020F0502020204030204" pitchFamily="34" charset="0"/>
              </a:rPr>
              <a:t>the 3% deficit/GDP cap in the SGP during the period 1999-2009, private sector forecasters </a:t>
            </a:r>
            <a:r>
              <a:rPr lang="en-US" altLang="en-US" sz="2300" dirty="0" smtClean="0">
                <a:latin typeface="Calibri" panose="020F0502020204030204" pitchFamily="34" charset="0"/>
              </a:rPr>
              <a:t>would. </a:t>
            </a:r>
            <a:r>
              <a:rPr lang="en-US" altLang="en-US" sz="1600" dirty="0">
                <a:latin typeface="Calibri" panose="020F0502020204030204" pitchFamily="34" charset="0"/>
              </a:rPr>
              <a:t/>
            </a:r>
            <a:br>
              <a:rPr lang="en-US" altLang="en-US" sz="1600" dirty="0">
                <a:latin typeface="Calibri" panose="020F0502020204030204" pitchFamily="34" charset="0"/>
              </a:rPr>
            </a:br>
            <a:endParaRPr lang="en-US" altLang="en-US" sz="1600" dirty="0">
              <a:latin typeface="Calibri" panose="020F0502020204030204" pitchFamily="34" charset="0"/>
            </a:endParaRPr>
          </a:p>
          <a:p>
            <a:pPr eaLnBrk="1" hangingPunct="1">
              <a:spcBef>
                <a:spcPct val="0"/>
              </a:spcBef>
              <a:buClrTx/>
              <a:buSzTx/>
              <a:buFont typeface="Tahoma" pitchFamily="34" charset="0"/>
              <a:buAutoNum type="arabicPeriod"/>
            </a:pPr>
            <a:r>
              <a:rPr lang="en-US" altLang="en-US" sz="2300" dirty="0">
                <a:latin typeface="Calibri" panose="020F0502020204030204" pitchFamily="34" charset="0"/>
              </a:rPr>
              <a:t> </a:t>
            </a:r>
            <a:r>
              <a:rPr lang="en-US" altLang="en-US" sz="2300" dirty="0" smtClean="0">
                <a:latin typeface="Calibri" panose="020F0502020204030204" pitchFamily="34" charset="0"/>
              </a:rPr>
              <a:t>O</a:t>
            </a:r>
            <a:r>
              <a:rPr lang="en-US" altLang="en-US" sz="2300" dirty="0" smtClean="0">
                <a:latin typeface="Calibri" panose="020F0502020204030204" pitchFamily="34" charset="0"/>
              </a:rPr>
              <a:t>fficial forecasts could do better over time </a:t>
            </a:r>
            <a:br>
              <a:rPr lang="en-US" altLang="en-US" sz="2300" dirty="0" smtClean="0">
                <a:latin typeface="Calibri" panose="020F0502020204030204" pitchFamily="34" charset="0"/>
              </a:rPr>
            </a:br>
            <a:r>
              <a:rPr lang="en-US" altLang="en-US" sz="2300" dirty="0" smtClean="0">
                <a:latin typeface="Calibri" panose="020F0502020204030204" pitchFamily="34" charset="0"/>
              </a:rPr>
              <a:t>by putting some weight on private forecasts.  </a:t>
            </a:r>
            <a:r>
              <a:rPr lang="en-US" altLang="en-US" sz="2300" dirty="0">
                <a:latin typeface="Calibri" panose="020F0502020204030204" pitchFamily="34" charset="0"/>
              </a:rPr>
              <a:t/>
            </a:r>
            <a:br>
              <a:rPr lang="en-US" altLang="en-US" sz="2300" dirty="0">
                <a:latin typeface="Calibri" panose="020F0502020204030204" pitchFamily="34" charset="0"/>
              </a:rPr>
            </a:br>
            <a:endParaRPr lang="en-US" altLang="en-US" sz="2300" dirty="0">
              <a:latin typeface="Calibri" panose="020F0502020204030204" pitchFamily="34" charset="0"/>
            </a:endParaRPr>
          </a:p>
        </p:txBody>
      </p:sp>
    </p:spTree>
    <p:extLst>
      <p:ext uri="{BB962C8B-B14F-4D97-AF65-F5344CB8AC3E}">
        <p14:creationId xmlns:p14="http://schemas.microsoft.com/office/powerpoint/2010/main" val="27432471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sldNum" sz="quarter" idx="12"/>
          </p:nvPr>
        </p:nvSpPr>
        <p:spPr/>
        <p:txBody>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eaLnBrk="1" hangingPunct="1">
              <a:spcBef>
                <a:spcPct val="0"/>
              </a:spcBef>
              <a:buClrTx/>
              <a:buSzTx/>
              <a:buFontTx/>
              <a:buNone/>
            </a:pPr>
            <a:fld id="{BDD8994F-7A88-4858-86EF-6DECD18FAC4E}" type="slidenum">
              <a:rPr lang="en-US" altLang="en-US" sz="1400">
                <a:latin typeface="Calibri" panose="020F0502020204030204" pitchFamily="34" charset="0"/>
              </a:rPr>
              <a:pPr eaLnBrk="1" hangingPunct="1">
                <a:spcBef>
                  <a:spcPct val="0"/>
                </a:spcBef>
                <a:buClrTx/>
                <a:buSzTx/>
                <a:buFontTx/>
                <a:buNone/>
              </a:pPr>
              <a:t>28</a:t>
            </a:fld>
            <a:endParaRPr lang="en-US" altLang="en-US" sz="1400">
              <a:latin typeface="Calibri" panose="020F0502020204030204" pitchFamily="34" charset="0"/>
            </a:endParaRPr>
          </a:p>
        </p:txBody>
      </p:sp>
      <p:sp>
        <p:nvSpPr>
          <p:cNvPr id="309251" name="Rectangle 3"/>
          <p:cNvSpPr>
            <a:spLocks noGrp="1" noChangeArrowheads="1"/>
          </p:cNvSpPr>
          <p:nvPr>
            <p:ph type="body" idx="4294967295"/>
          </p:nvPr>
        </p:nvSpPr>
        <p:spPr>
          <a:xfrm>
            <a:off x="379040" y="2148408"/>
            <a:ext cx="8153400" cy="495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3000" dirty="0" smtClean="0">
                <a:effectLst/>
                <a:latin typeface="Calibri" panose="020F0502020204030204" pitchFamily="34" charset="0"/>
              </a:rPr>
              <a:t>In 2000 Chile instituted its structural budget rule.</a:t>
            </a:r>
            <a:r>
              <a:rPr lang="en-US" altLang="en-US" sz="300" dirty="0" smtClean="0">
                <a:effectLst/>
                <a:latin typeface="Calibri" panose="020F0502020204030204" pitchFamily="34" charset="0"/>
              </a:rPr>
              <a:t/>
            </a:r>
            <a:br>
              <a:rPr lang="en-US" altLang="en-US" sz="300" dirty="0" smtClean="0">
                <a:effectLst/>
                <a:latin typeface="Calibri" panose="020F0502020204030204" pitchFamily="34" charset="0"/>
              </a:rPr>
            </a:br>
            <a:r>
              <a:rPr lang="en-US" altLang="en-US" sz="300" dirty="0" smtClean="0">
                <a:effectLst/>
                <a:latin typeface="Calibri" panose="020F0502020204030204" pitchFamily="34" charset="0"/>
              </a:rPr>
              <a:t> </a:t>
            </a:r>
          </a:p>
          <a:p>
            <a:r>
              <a:rPr lang="en-US" altLang="en-US" sz="3000" dirty="0" smtClean="0">
                <a:effectLst/>
                <a:latin typeface="Calibri" panose="020F0502020204030204" pitchFamily="34" charset="0"/>
              </a:rPr>
              <a:t>The institution was formalized in law in 2006.</a:t>
            </a:r>
            <a:r>
              <a:rPr lang="en-US" altLang="en-US" sz="300" dirty="0" smtClean="0">
                <a:effectLst/>
                <a:latin typeface="Calibri" panose="020F0502020204030204" pitchFamily="34" charset="0"/>
              </a:rPr>
              <a:t/>
            </a:r>
            <a:br>
              <a:rPr lang="en-US" altLang="en-US" sz="300" dirty="0" smtClean="0">
                <a:effectLst/>
                <a:latin typeface="Calibri" panose="020F0502020204030204" pitchFamily="34" charset="0"/>
              </a:rPr>
            </a:br>
            <a:endParaRPr lang="en-US" altLang="en-US" sz="300" dirty="0" smtClean="0">
              <a:effectLst/>
              <a:latin typeface="Calibri" panose="020F0502020204030204" pitchFamily="34" charset="0"/>
            </a:endParaRPr>
          </a:p>
          <a:p>
            <a:r>
              <a:rPr lang="en-US" altLang="en-US" sz="3000" dirty="0" smtClean="0">
                <a:effectLst/>
                <a:latin typeface="Calibri" panose="020F0502020204030204" pitchFamily="34" charset="0"/>
              </a:rPr>
              <a:t>The structural budget surplus must…</a:t>
            </a:r>
          </a:p>
          <a:p>
            <a:pPr lvl="1"/>
            <a:r>
              <a:rPr lang="en-US" altLang="en-US" sz="2600" dirty="0">
                <a:effectLst/>
                <a:latin typeface="Calibri" panose="020F0502020204030204" pitchFamily="34" charset="0"/>
              </a:rPr>
              <a:t>b</a:t>
            </a:r>
            <a:r>
              <a:rPr lang="en-US" altLang="en-US" sz="2600" dirty="0" smtClean="0">
                <a:effectLst/>
                <a:latin typeface="Calibri" panose="020F0502020204030204" pitchFamily="34" charset="0"/>
              </a:rPr>
              <a:t>e targeted, at 0 as of 2008,</a:t>
            </a:r>
            <a:endParaRPr lang="en-US" altLang="en-US" sz="2200" dirty="0" smtClean="0">
              <a:effectLst/>
              <a:latin typeface="Calibri" panose="020F0502020204030204" pitchFamily="34" charset="0"/>
            </a:endParaRPr>
          </a:p>
          <a:p>
            <a:pPr lvl="1"/>
            <a:r>
              <a:rPr lang="en-US" altLang="en-US" sz="2400" dirty="0" smtClean="0">
                <a:effectLst/>
                <a:latin typeface="Calibri" panose="020F0502020204030204" pitchFamily="34" charset="0"/>
              </a:rPr>
              <a:t>where structural is defined by output &amp; </a:t>
            </a:r>
            <a:r>
              <a:rPr lang="en-US" altLang="en-US" sz="2400" dirty="0" smtClean="0">
                <a:effectLst/>
                <a:latin typeface="Calibri" panose="020F0502020204030204" pitchFamily="34" charset="0"/>
              </a:rPr>
              <a:t/>
            </a:r>
            <a:br>
              <a:rPr lang="en-US" altLang="en-US" sz="2400" dirty="0" smtClean="0">
                <a:effectLst/>
                <a:latin typeface="Calibri" panose="020F0502020204030204" pitchFamily="34" charset="0"/>
              </a:rPr>
            </a:br>
            <a:r>
              <a:rPr lang="en-US" altLang="en-US" sz="2400" dirty="0" smtClean="0">
                <a:effectLst/>
                <a:latin typeface="Calibri" panose="020F0502020204030204" pitchFamily="34" charset="0"/>
              </a:rPr>
              <a:t>copper </a:t>
            </a:r>
            <a:r>
              <a:rPr lang="en-US" altLang="en-US" sz="2400" dirty="0" smtClean="0">
                <a:effectLst/>
                <a:latin typeface="Calibri" panose="020F0502020204030204" pitchFamily="34" charset="0"/>
              </a:rPr>
              <a:t>price </a:t>
            </a:r>
            <a:r>
              <a:rPr lang="en-US" altLang="en-US" sz="2400" dirty="0" smtClean="0">
                <a:effectLst/>
                <a:latin typeface="Calibri" panose="020F0502020204030204" pitchFamily="34" charset="0"/>
              </a:rPr>
              <a:t>equal </a:t>
            </a:r>
            <a:r>
              <a:rPr lang="en-US" altLang="en-US" sz="2400" dirty="0" smtClean="0">
                <a:effectLst/>
                <a:latin typeface="Calibri" panose="020F0502020204030204" pitchFamily="34" charset="0"/>
              </a:rPr>
              <a:t>to their long-run trend values.</a:t>
            </a:r>
            <a:r>
              <a:rPr lang="en-US" altLang="en-US" sz="300" dirty="0" smtClean="0">
                <a:effectLst/>
                <a:latin typeface="Calibri" panose="020F0502020204030204" pitchFamily="34" charset="0"/>
              </a:rPr>
              <a:t/>
            </a:r>
            <a:br>
              <a:rPr lang="en-US" altLang="en-US" sz="300" dirty="0" smtClean="0">
                <a:effectLst/>
                <a:latin typeface="Calibri" panose="020F0502020204030204" pitchFamily="34" charset="0"/>
              </a:rPr>
            </a:br>
            <a:endParaRPr lang="en-US" altLang="en-US" sz="300" dirty="0" smtClean="0">
              <a:effectLst/>
              <a:latin typeface="Calibri" panose="020F0502020204030204" pitchFamily="34" charset="0"/>
            </a:endParaRPr>
          </a:p>
          <a:p>
            <a:r>
              <a:rPr lang="en-US" altLang="en-US" sz="2800" dirty="0" smtClean="0">
                <a:effectLst/>
                <a:latin typeface="Calibri" panose="020F0502020204030204" pitchFamily="34" charset="0"/>
              </a:rPr>
              <a:t>I.e., in a boom the government can only spend increased revenues that are deemed permanent; </a:t>
            </a:r>
            <a:br>
              <a:rPr lang="en-US" altLang="en-US" sz="2800" dirty="0" smtClean="0">
                <a:effectLst/>
                <a:latin typeface="Calibri" panose="020F0502020204030204" pitchFamily="34" charset="0"/>
              </a:rPr>
            </a:br>
            <a:r>
              <a:rPr lang="en-US" altLang="en-US" sz="2800" dirty="0" smtClean="0">
                <a:effectLst/>
                <a:latin typeface="Calibri" panose="020F0502020204030204" pitchFamily="34" charset="0"/>
              </a:rPr>
              <a:t>any temporary copper bonanzas must be saved.</a:t>
            </a:r>
          </a:p>
        </p:txBody>
      </p:sp>
      <p:pic>
        <p:nvPicPr>
          <p:cNvPr id="52229" name="Picture 4" descr="chile-fla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68344" y="287817"/>
            <a:ext cx="1042593" cy="80861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 name="Rectangle 2"/>
          <p:cNvSpPr txBox="1">
            <a:spLocks noChangeArrowheads="1"/>
          </p:cNvSpPr>
          <p:nvPr/>
        </p:nvSpPr>
        <p:spPr bwMode="auto">
          <a:xfrm>
            <a:off x="539552" y="1124744"/>
            <a:ext cx="8095592" cy="91440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9pPr>
          </a:lstStyle>
          <a:p>
            <a:r>
              <a:rPr lang="en-US" altLang="en-US" sz="2900" kern="0" dirty="0" smtClean="0">
                <a:effectLst/>
                <a:latin typeface="Calibri" panose="020F0502020204030204" pitchFamily="34" charset="0"/>
              </a:rPr>
              <a:t>Chile’s fiscal institutions appear to have overcome the problem of over-optimism </a:t>
            </a:r>
            <a:r>
              <a:rPr lang="en-US" altLang="en-US" sz="2900" kern="0" dirty="0" smtClean="0">
                <a:solidFill>
                  <a:srgbClr val="7A3D93"/>
                </a:solidFill>
                <a:effectLst/>
                <a:latin typeface="Calibri" panose="020F0502020204030204" pitchFamily="34" charset="0"/>
              </a:rPr>
              <a:t>- </a:t>
            </a:r>
            <a:r>
              <a:rPr lang="en-US" altLang="en-US" sz="2900" kern="0" dirty="0" smtClean="0">
                <a:solidFill>
                  <a:schemeClr val="tx1"/>
                </a:solidFill>
                <a:effectLst/>
                <a:latin typeface="Calibri" panose="020F0502020204030204" pitchFamily="34" charset="0"/>
              </a:rPr>
              <a:t>Frankel (2013)</a:t>
            </a:r>
            <a:endParaRPr lang="en-US" altLang="en-US" sz="3200" kern="0" dirty="0" smtClean="0">
              <a:effectLst/>
              <a:latin typeface="Calibri" panose="020F0502020204030204" pitchFamily="34" charset="0"/>
            </a:endParaRPr>
          </a:p>
        </p:txBody>
      </p:sp>
      <p:sp>
        <p:nvSpPr>
          <p:cNvPr id="7" name="Rectangle 2"/>
          <p:cNvSpPr>
            <a:spLocks noChangeArrowheads="1"/>
          </p:cNvSpPr>
          <p:nvPr/>
        </p:nvSpPr>
        <p:spPr bwMode="auto">
          <a:xfrm>
            <a:off x="0" y="-27384"/>
            <a:ext cx="9067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algn="ctr" eaLnBrk="1" hangingPunct="1">
              <a:spcBef>
                <a:spcPct val="0"/>
              </a:spcBef>
              <a:buClrTx/>
              <a:buSzTx/>
              <a:buFontTx/>
              <a:buNone/>
            </a:pPr>
            <a:r>
              <a:rPr lang="en-US" altLang="en-US" b="1" dirty="0" smtClean="0">
                <a:solidFill>
                  <a:srgbClr val="7A3D93"/>
                </a:solidFill>
                <a:latin typeface="Calibri" panose="020F0502020204030204" pitchFamily="34" charset="0"/>
              </a:rPr>
              <a:t>(2) The case of Chile</a:t>
            </a:r>
            <a:endParaRPr lang="ru-RU" altLang="en-US" dirty="0">
              <a:solidFill>
                <a:srgbClr val="7A3D93"/>
              </a:solidFill>
              <a:latin typeface="Calibri" panose="020F0502020204030204" pitchFamily="34" charset="0"/>
            </a:endParaRPr>
          </a:p>
        </p:txBody>
      </p:sp>
      <p:pic>
        <p:nvPicPr>
          <p:cNvPr id="9" name="Picture 4" descr="j02899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68344" y="3645024"/>
            <a:ext cx="1152128" cy="1117215"/>
          </a:xfrm>
          <a:prstGeom prst="rect">
            <a:avLst/>
          </a:prstGeom>
          <a:noFill/>
          <a:ln w="9525">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0925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0925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0925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09251">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09251">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0925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p:txBody>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eaLnBrk="1" hangingPunct="1">
              <a:spcBef>
                <a:spcPct val="0"/>
              </a:spcBef>
              <a:buClrTx/>
              <a:buSzTx/>
              <a:buFontTx/>
              <a:buNone/>
            </a:pPr>
            <a:fld id="{9DDEFBF3-96F2-473C-BF7D-E8D0D283833D}" type="slidenum">
              <a:rPr lang="en-US" altLang="en-US" sz="1400">
                <a:latin typeface="Calibri" panose="020F0502020204030204" pitchFamily="34" charset="0"/>
              </a:rPr>
              <a:pPr eaLnBrk="1" hangingPunct="1">
                <a:spcBef>
                  <a:spcPct val="0"/>
                </a:spcBef>
                <a:buClrTx/>
                <a:buSzTx/>
                <a:buFontTx/>
                <a:buNone/>
              </a:pPr>
              <a:t>29</a:t>
            </a:fld>
            <a:endParaRPr lang="en-US" altLang="en-US" sz="1400">
              <a:latin typeface="Calibri" panose="020F0502020204030204" pitchFamily="34" charset="0"/>
            </a:endParaRPr>
          </a:p>
        </p:txBody>
      </p:sp>
      <p:sp>
        <p:nvSpPr>
          <p:cNvPr id="360451" name="Rectangle 3"/>
          <p:cNvSpPr>
            <a:spLocks noGrp="1" noChangeArrowheads="1"/>
          </p:cNvSpPr>
          <p:nvPr>
            <p:ph type="body" idx="4294967295"/>
          </p:nvPr>
        </p:nvSpPr>
        <p:spPr>
          <a:xfrm>
            <a:off x="288032" y="1628800"/>
            <a:ext cx="8244408" cy="486916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 typeface="Wingdings" pitchFamily="2" charset="2"/>
              <a:buNone/>
            </a:pPr>
            <a:r>
              <a:rPr lang="en-US" altLang="en-US" sz="1800" dirty="0" smtClean="0">
                <a:effectLst/>
                <a:latin typeface="Calibri" panose="020F0502020204030204" pitchFamily="34" charset="0"/>
                <a:cs typeface="Times New Roman" pitchFamily="18" charset="0"/>
              </a:rPr>
              <a:t>  </a:t>
            </a:r>
          </a:p>
          <a:p>
            <a:r>
              <a:rPr lang="en-US" altLang="en-US" sz="2800" dirty="0" smtClean="0">
                <a:effectLst/>
                <a:latin typeface="Calibri" panose="020F0502020204030204" pitchFamily="34" charset="0"/>
                <a:cs typeface="Times New Roman" pitchFamily="18" charset="0"/>
              </a:rPr>
              <a:t>Chile did not show bias toward optimism </a:t>
            </a:r>
            <a:br>
              <a:rPr lang="en-US" altLang="en-US" sz="2800" dirty="0" smtClean="0">
                <a:effectLst/>
                <a:latin typeface="Calibri" panose="020F0502020204030204" pitchFamily="34" charset="0"/>
                <a:cs typeface="Times New Roman" pitchFamily="18" charset="0"/>
              </a:rPr>
            </a:br>
            <a:r>
              <a:rPr lang="en-US" altLang="en-US" sz="2800" dirty="0" smtClean="0">
                <a:effectLst/>
                <a:latin typeface="Calibri" panose="020F0502020204030204" pitchFamily="34" charset="0"/>
                <a:cs typeface="Times New Roman" pitchFamily="18" charset="0"/>
              </a:rPr>
              <a:t>in forecasts of the budget, growth or copper price. </a:t>
            </a:r>
            <a:r>
              <a:rPr lang="en-US" altLang="en-US" sz="800" dirty="0" smtClean="0">
                <a:effectLst/>
                <a:latin typeface="Calibri" panose="020F0502020204030204" pitchFamily="34" charset="0"/>
                <a:cs typeface="Times New Roman" pitchFamily="18" charset="0"/>
              </a:rPr>
              <a:t/>
            </a:r>
            <a:br>
              <a:rPr lang="en-US" altLang="en-US" sz="800" dirty="0" smtClean="0">
                <a:effectLst/>
                <a:latin typeface="Calibri" panose="020F0502020204030204" pitchFamily="34" charset="0"/>
                <a:cs typeface="Times New Roman" pitchFamily="18" charset="0"/>
              </a:rPr>
            </a:br>
            <a:r>
              <a:rPr lang="en-US" altLang="en-US" sz="800" dirty="0" smtClean="0">
                <a:effectLst/>
                <a:latin typeface="Calibri" panose="020F0502020204030204" pitchFamily="34" charset="0"/>
                <a:cs typeface="Times New Roman" pitchFamily="18" charset="0"/>
              </a:rPr>
              <a:t>   </a:t>
            </a:r>
          </a:p>
          <a:p>
            <a:r>
              <a:rPr lang="en-US" altLang="en-US" sz="2800" dirty="0" smtClean="0">
                <a:effectLst/>
                <a:latin typeface="Calibri" panose="020F0502020204030204" pitchFamily="34" charset="0"/>
                <a:cs typeface="Times New Roman" pitchFamily="18" charset="0"/>
              </a:rPr>
              <a:t>The key innovation that allowed Chile </a:t>
            </a:r>
            <a:br>
              <a:rPr lang="en-US" altLang="en-US" sz="2800" dirty="0" smtClean="0">
                <a:effectLst/>
                <a:latin typeface="Calibri" panose="020F0502020204030204" pitchFamily="34" charset="0"/>
                <a:cs typeface="Times New Roman" pitchFamily="18" charset="0"/>
              </a:rPr>
            </a:br>
            <a:r>
              <a:rPr lang="en-US" altLang="en-US" sz="2800" dirty="0" smtClean="0">
                <a:effectLst/>
                <a:latin typeface="Calibri" panose="020F0502020204030204" pitchFamily="34" charset="0"/>
                <a:cs typeface="Times New Roman" pitchFamily="18" charset="0"/>
              </a:rPr>
              <a:t>to achieve countercyclical fiscal policy:</a:t>
            </a:r>
          </a:p>
          <a:p>
            <a:pPr lvl="1"/>
            <a:r>
              <a:rPr lang="en-US" altLang="en-US" sz="2600" dirty="0" smtClean="0">
                <a:effectLst/>
                <a:latin typeface="Calibri" panose="020F0502020204030204" pitchFamily="34" charset="0"/>
                <a:cs typeface="Times New Roman" pitchFamily="18" charset="0"/>
              </a:rPr>
              <a:t>not just a structural budget rule in itself, </a:t>
            </a:r>
          </a:p>
          <a:p>
            <a:pPr lvl="1">
              <a:spcBef>
                <a:spcPts val="0"/>
              </a:spcBef>
            </a:pPr>
            <a:r>
              <a:rPr lang="en-US" altLang="en-US" sz="2600" dirty="0" smtClean="0">
                <a:effectLst/>
                <a:latin typeface="Calibri" panose="020F0502020204030204" pitchFamily="34" charset="0"/>
                <a:cs typeface="Times New Roman" pitchFamily="18" charset="0"/>
              </a:rPr>
              <a:t>but rather </a:t>
            </a:r>
            <a:r>
              <a:rPr lang="en-US" altLang="en-US" sz="2600" dirty="0">
                <a:effectLst/>
                <a:latin typeface="Calibri" panose="020F0502020204030204" pitchFamily="34" charset="0"/>
                <a:cs typeface="Times New Roman" pitchFamily="18" charset="0"/>
              </a:rPr>
              <a:t>a</a:t>
            </a:r>
            <a:r>
              <a:rPr lang="en-US" altLang="en-US" sz="2600" dirty="0" smtClean="0">
                <a:effectLst/>
                <a:latin typeface="Calibri" panose="020F0502020204030204" pitchFamily="34" charset="0"/>
                <a:cs typeface="Times New Roman" pitchFamily="18" charset="0"/>
              </a:rPr>
              <a:t> regime that entrusts to two panels </a:t>
            </a:r>
            <a:br>
              <a:rPr lang="en-US" altLang="en-US" sz="2600" dirty="0" smtClean="0">
                <a:effectLst/>
                <a:latin typeface="Calibri" panose="020F0502020204030204" pitchFamily="34" charset="0"/>
                <a:cs typeface="Times New Roman" pitchFamily="18" charset="0"/>
              </a:rPr>
            </a:br>
            <a:r>
              <a:rPr lang="en-US" altLang="en-US" sz="2600" dirty="0" smtClean="0">
                <a:effectLst/>
                <a:latin typeface="Calibri" panose="020F0502020204030204" pitchFamily="34" charset="0"/>
                <a:cs typeface="Times New Roman" pitchFamily="18" charset="0"/>
              </a:rPr>
              <a:t>of independent experts estimation of </a:t>
            </a:r>
            <a:br>
              <a:rPr lang="en-US" altLang="en-US" sz="2600" dirty="0" smtClean="0">
                <a:effectLst/>
                <a:latin typeface="Calibri" panose="020F0502020204030204" pitchFamily="34" charset="0"/>
                <a:cs typeface="Times New Roman" pitchFamily="18" charset="0"/>
              </a:rPr>
            </a:br>
            <a:r>
              <a:rPr lang="en-US" altLang="en-US" sz="2600" dirty="0" smtClean="0">
                <a:effectLst/>
                <a:latin typeface="Calibri" panose="020F0502020204030204" pitchFamily="34" charset="0"/>
                <a:cs typeface="Times New Roman" pitchFamily="18" charset="0"/>
              </a:rPr>
              <a:t>the long-run trends of copper prices &amp; GDP.</a:t>
            </a:r>
          </a:p>
        </p:txBody>
      </p:sp>
      <p:pic>
        <p:nvPicPr>
          <p:cNvPr id="8" name="Picture 8" descr="C:\Users\Evan\AppData\Local\Microsoft\Windows\Temporary Internet Files\Content.IE5\YY9R19J1\MC900434826[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02487" y="3068960"/>
            <a:ext cx="1483657" cy="1483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descr="chile-fla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84368" y="321615"/>
            <a:ext cx="886914" cy="71005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0" name="Rectangle 2"/>
          <p:cNvSpPr txBox="1">
            <a:spLocks noChangeArrowheads="1"/>
          </p:cNvSpPr>
          <p:nvPr/>
        </p:nvSpPr>
        <p:spPr bwMode="auto">
          <a:xfrm>
            <a:off x="1763688" y="260648"/>
            <a:ext cx="5638800" cy="114300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9pPr>
          </a:lstStyle>
          <a:p>
            <a:r>
              <a:rPr lang="en-US" altLang="en-US" sz="3200" kern="0" smtClean="0">
                <a:effectLst/>
                <a:latin typeface="Calibri" panose="020F0502020204030204" pitchFamily="34" charset="0"/>
              </a:rPr>
              <a:t>Chilean fiscal institutions</a:t>
            </a:r>
            <a:endParaRPr lang="en-US" altLang="en-US" sz="3200" kern="0" dirty="0" smtClean="0">
              <a:effectLst/>
              <a:latin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6045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045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60451">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60451">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sldNum" sz="quarter" idx="12"/>
          </p:nvPr>
        </p:nvSpPr>
        <p:spPr>
          <a:xfrm>
            <a:off x="6553200" y="6245225"/>
            <a:ext cx="2133600" cy="476250"/>
          </a:xfrm>
        </p:spPr>
        <p:txBody>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eaLnBrk="1" hangingPunct="1">
              <a:spcBef>
                <a:spcPct val="0"/>
              </a:spcBef>
              <a:buClrTx/>
              <a:buSzTx/>
              <a:buFontTx/>
              <a:buNone/>
            </a:pPr>
            <a:fld id="{8A0DB08F-8C65-414D-A1B3-6691E0B66CA7}" type="slidenum">
              <a:rPr lang="en-US" altLang="en-US" sz="1400">
                <a:latin typeface="Calibri" panose="020F0502020204030204" pitchFamily="34" charset="0"/>
              </a:rPr>
              <a:pPr eaLnBrk="1" hangingPunct="1">
                <a:spcBef>
                  <a:spcPct val="0"/>
                </a:spcBef>
                <a:buClrTx/>
                <a:buSzTx/>
                <a:buFontTx/>
                <a:buNone/>
              </a:pPr>
              <a:t>3</a:t>
            </a:fld>
            <a:endParaRPr lang="en-US" altLang="en-US" sz="1400">
              <a:latin typeface="Calibri" panose="020F0502020204030204" pitchFamily="34" charset="0"/>
            </a:endParaRPr>
          </a:p>
        </p:txBody>
      </p:sp>
      <p:sp>
        <p:nvSpPr>
          <p:cNvPr id="47107" name="Rectangle 2"/>
          <p:cNvSpPr>
            <a:spLocks noGrp="1" noChangeArrowheads="1"/>
          </p:cNvSpPr>
          <p:nvPr>
            <p:ph type="title"/>
          </p:nvPr>
        </p:nvSpPr>
        <p:spPr>
          <a:xfrm>
            <a:off x="1143000" y="188640"/>
            <a:ext cx="6324600" cy="1371600"/>
          </a:xfrm>
          <a:noFill/>
          <a:extLst>
            <a:ext uri="{909E8E84-426E-40DD-AFC4-6F175D3DCCD1}">
              <a14:hiddenFill xmlns:a14="http://schemas.microsoft.com/office/drawing/2010/main">
                <a:solidFill>
                  <a:srgbClr val="FFFFFF"/>
                </a:solidFill>
              </a14:hiddenFill>
            </a:ext>
          </a:extLst>
        </p:spPr>
        <p:txBody>
          <a:bodyPr/>
          <a:lstStyle/>
          <a:p>
            <a:r>
              <a:rPr lang="en-US" altLang="en-US" sz="3200" dirty="0" smtClean="0">
                <a:effectLst/>
                <a:latin typeface="Calibri" panose="020F0502020204030204" pitchFamily="34" charset="0"/>
              </a:rPr>
              <a:t>Pro-cyclicality</a:t>
            </a:r>
          </a:p>
        </p:txBody>
      </p:sp>
      <p:sp>
        <p:nvSpPr>
          <p:cNvPr id="157699" name="Rectangle 3"/>
          <p:cNvSpPr>
            <a:spLocks noGrp="1" noChangeArrowheads="1"/>
          </p:cNvSpPr>
          <p:nvPr>
            <p:ph type="body" idx="1"/>
          </p:nvPr>
        </p:nvSpPr>
        <p:spPr>
          <a:xfrm>
            <a:off x="381000" y="1844824"/>
            <a:ext cx="8458200" cy="4343400"/>
          </a:xfrm>
        </p:spPr>
        <p:txBody>
          <a:bodyPr/>
          <a:lstStyle/>
          <a:p>
            <a:pPr marL="0" indent="0" eaLnBrk="1" hangingPunct="1">
              <a:buNone/>
            </a:pPr>
            <a:r>
              <a:rPr lang="en-US" altLang="en-US" sz="3000" dirty="0" smtClean="0">
                <a:effectLst/>
                <a:latin typeface="Calibri" panose="020F0502020204030204" pitchFamily="34" charset="0"/>
              </a:rPr>
              <a:t>Fiscal policy has historically tended </a:t>
            </a:r>
            <a:br>
              <a:rPr lang="en-US" altLang="en-US" sz="3000" dirty="0" smtClean="0">
                <a:effectLst/>
                <a:latin typeface="Calibri" panose="020F0502020204030204" pitchFamily="34" charset="0"/>
              </a:rPr>
            </a:br>
            <a:r>
              <a:rPr lang="en-US" altLang="en-US" sz="3000" dirty="0" smtClean="0">
                <a:effectLst/>
                <a:latin typeface="Calibri" panose="020F0502020204030204" pitchFamily="34" charset="0"/>
              </a:rPr>
              <a:t>to be pro-cyclical in most developing countries,			</a:t>
            </a:r>
            <a:r>
              <a:rPr lang="en-US" altLang="en-US" sz="2400" dirty="0" smtClean="0">
                <a:effectLst/>
                <a:latin typeface="Calibri" panose="020F0502020204030204" pitchFamily="34" charset="0"/>
              </a:rPr>
              <a:t>thereby worsening ups &amp; downs in the economic cycle.</a:t>
            </a:r>
          </a:p>
          <a:p>
            <a:pPr eaLnBrk="1" hangingPunct="1"/>
            <a:r>
              <a:rPr lang="en-US" altLang="en-US" sz="2800" dirty="0" smtClean="0">
                <a:effectLst/>
                <a:latin typeface="Calibri" panose="020F0502020204030204" pitchFamily="34" charset="0"/>
              </a:rPr>
              <a:t>Correlation </a:t>
            </a:r>
            <a:r>
              <a:rPr lang="en-US" altLang="en-US" sz="2800" dirty="0">
                <a:effectLst/>
                <a:latin typeface="Calibri" panose="020F0502020204030204" pitchFamily="34" charset="0"/>
              </a:rPr>
              <a:t>of income &amp; spending mostly </a:t>
            </a:r>
            <a:r>
              <a:rPr lang="en-US" altLang="en-US" sz="2800" dirty="0" smtClean="0">
                <a:effectLst/>
                <a:latin typeface="Calibri" panose="020F0502020204030204" pitchFamily="34" charset="0"/>
              </a:rPr>
              <a:t>positive: </a:t>
            </a:r>
          </a:p>
          <a:p>
            <a:pPr lvl="1" eaLnBrk="1" hangingPunct="1"/>
            <a:r>
              <a:rPr lang="en-US" altLang="en-US" sz="2000" dirty="0" err="1" smtClean="0">
                <a:effectLst/>
                <a:latin typeface="Calibri" panose="020F0502020204030204" pitchFamily="34" charset="0"/>
              </a:rPr>
              <a:t>Cuddington</a:t>
            </a:r>
            <a:r>
              <a:rPr lang="en-US" altLang="en-US" sz="2000" dirty="0" smtClean="0">
                <a:effectLst/>
                <a:latin typeface="Calibri" panose="020F0502020204030204" pitchFamily="34" charset="0"/>
              </a:rPr>
              <a:t> (1989</a:t>
            </a:r>
            <a:r>
              <a:rPr lang="en-US" altLang="en-US" sz="2000" dirty="0">
                <a:effectLst/>
                <a:latin typeface="Calibri" panose="020F0502020204030204" pitchFamily="34" charset="0"/>
              </a:rPr>
              <a:t>), Gavin &amp; Perotti (1997), </a:t>
            </a:r>
            <a:r>
              <a:rPr lang="en-US" altLang="en-US" sz="2000" dirty="0" err="1" smtClean="0">
                <a:effectLst/>
                <a:latin typeface="Calibri" panose="020F0502020204030204" pitchFamily="34" charset="0"/>
              </a:rPr>
              <a:t>Tornell</a:t>
            </a:r>
            <a:r>
              <a:rPr lang="en-US" altLang="en-US" sz="2000" dirty="0" smtClean="0">
                <a:effectLst/>
                <a:latin typeface="Calibri" panose="020F0502020204030204" pitchFamily="34" charset="0"/>
              </a:rPr>
              <a:t> &amp; Lane (1999), Kaminsky, Reinhart &amp; </a:t>
            </a:r>
            <a:r>
              <a:rPr lang="en-US" altLang="en-US" sz="2000" dirty="0">
                <a:effectLst/>
                <a:latin typeface="Calibri" panose="020F0502020204030204" pitchFamily="34" charset="0"/>
              </a:rPr>
              <a:t>Végh </a:t>
            </a:r>
            <a:r>
              <a:rPr lang="en-US" altLang="en-US" sz="2000" dirty="0" smtClean="0">
                <a:effectLst/>
                <a:latin typeface="Calibri" panose="020F0502020204030204" pitchFamily="34" charset="0"/>
              </a:rPr>
              <a:t>(2004), </a:t>
            </a:r>
            <a:r>
              <a:rPr lang="en-US" altLang="en-US" sz="2000" dirty="0" err="1" smtClean="0">
                <a:effectLst/>
                <a:latin typeface="Calibri" panose="020F0502020204030204" pitchFamily="34" charset="0"/>
              </a:rPr>
              <a:t>Talvi</a:t>
            </a:r>
            <a:r>
              <a:rPr lang="en-US" altLang="en-US" sz="2000" dirty="0" smtClean="0">
                <a:effectLst/>
                <a:latin typeface="Calibri" panose="020F0502020204030204" pitchFamily="34" charset="0"/>
              </a:rPr>
              <a:t> &amp; Végh (2005), Alesina, Mendoza &amp; Oviedo (2006</a:t>
            </a:r>
            <a:r>
              <a:rPr lang="en-US" altLang="en-US" sz="2000" dirty="0">
                <a:effectLst/>
                <a:latin typeface="Calibri" panose="020F0502020204030204" pitchFamily="34" charset="0"/>
              </a:rPr>
              <a:t>), Campante &amp; Tabellini</a:t>
            </a:r>
            <a:r>
              <a:rPr lang="en-US" altLang="en-US" sz="2000" b="1" dirty="0">
                <a:effectLst/>
                <a:latin typeface="Calibri" panose="020F0502020204030204" pitchFamily="34" charset="0"/>
              </a:rPr>
              <a:t> </a:t>
            </a:r>
            <a:r>
              <a:rPr lang="en-US" altLang="en-US" sz="2000" dirty="0">
                <a:effectLst/>
                <a:latin typeface="Calibri" panose="020F0502020204030204" pitchFamily="34" charset="0"/>
              </a:rPr>
              <a:t>(2008), </a:t>
            </a:r>
            <a:r>
              <a:rPr lang="en-US" altLang="en-US" sz="2000" dirty="0" smtClean="0">
                <a:effectLst/>
                <a:latin typeface="Calibri" panose="020F0502020204030204" pitchFamily="34" charset="0"/>
              </a:rPr>
              <a:t>Ilzetski &amp; </a:t>
            </a:r>
            <a:r>
              <a:rPr lang="en-US" altLang="en-US" sz="2000" dirty="0">
                <a:effectLst/>
                <a:latin typeface="Calibri" panose="020F0502020204030204" pitchFamily="34" charset="0"/>
              </a:rPr>
              <a:t>Végh </a:t>
            </a:r>
            <a:r>
              <a:rPr lang="en-US" altLang="en-US" sz="2000" dirty="0" smtClean="0">
                <a:effectLst/>
                <a:latin typeface="Calibri" panose="020F0502020204030204" pitchFamily="34" charset="0"/>
              </a:rPr>
              <a:t>(2008), </a:t>
            </a:r>
            <a:r>
              <a:rPr lang="en-US" altLang="en-US" sz="2000" dirty="0" err="1" smtClean="0">
                <a:effectLst/>
                <a:latin typeface="Calibri" panose="020F0502020204030204" pitchFamily="34" charset="0"/>
              </a:rPr>
              <a:t>Medas</a:t>
            </a:r>
            <a:r>
              <a:rPr lang="en-US" altLang="en-US" sz="2000" dirty="0" smtClean="0">
                <a:effectLst/>
                <a:latin typeface="Calibri" panose="020F0502020204030204" pitchFamily="34" charset="0"/>
              </a:rPr>
              <a:t> &amp; </a:t>
            </a:r>
            <a:r>
              <a:rPr lang="en-US" altLang="en-US" sz="2000" dirty="0" err="1" smtClean="0">
                <a:effectLst/>
                <a:latin typeface="Calibri" panose="020F0502020204030204" pitchFamily="34" charset="0"/>
              </a:rPr>
              <a:t>Zakharova</a:t>
            </a:r>
            <a:r>
              <a:rPr lang="en-US" altLang="en-US" sz="2000" dirty="0" smtClean="0">
                <a:effectLst/>
                <a:latin typeface="Calibri" panose="020F0502020204030204" pitchFamily="34" charset="0"/>
              </a:rPr>
              <a:t> (2009), Erbil (2011),</a:t>
            </a:r>
            <a:r>
              <a:rPr lang="en-US" sz="2000" dirty="0">
                <a:effectLst/>
              </a:rPr>
              <a:t> </a:t>
            </a:r>
            <a:r>
              <a:rPr lang="en-US" sz="2000" dirty="0" smtClean="0">
                <a:effectLst/>
                <a:latin typeface="Calibri" panose="020F0502020204030204" pitchFamily="34" charset="0"/>
              </a:rPr>
              <a:t>Céspedes &amp; Velasco</a:t>
            </a:r>
            <a:r>
              <a:rPr lang="en-US" altLang="en-US" sz="2000" dirty="0" smtClean="0">
                <a:effectLst/>
                <a:latin typeface="Calibri" panose="020F0502020204030204" pitchFamily="34" charset="0"/>
              </a:rPr>
              <a:t> (2014), </a:t>
            </a:r>
            <a:r>
              <a:rPr lang="en-US" sz="2000" dirty="0" err="1" smtClean="0">
                <a:effectLst/>
                <a:latin typeface="Calibri" panose="020F0502020204030204" pitchFamily="34" charset="0"/>
              </a:rPr>
              <a:t>Bova</a:t>
            </a:r>
            <a:r>
              <a:rPr lang="en-US" sz="2000" dirty="0">
                <a:effectLst/>
                <a:latin typeface="Calibri" panose="020F0502020204030204" pitchFamily="34" charset="0"/>
              </a:rPr>
              <a:t>, </a:t>
            </a:r>
            <a:r>
              <a:rPr lang="en-US" sz="2000" dirty="0" err="1" smtClean="0">
                <a:effectLst/>
                <a:latin typeface="Calibri" panose="020F0502020204030204" pitchFamily="34" charset="0"/>
              </a:rPr>
              <a:t>Carcenac</a:t>
            </a:r>
            <a:r>
              <a:rPr lang="en-US" sz="2000" dirty="0" smtClean="0">
                <a:effectLst/>
                <a:latin typeface="Calibri" panose="020F0502020204030204" pitchFamily="34" charset="0"/>
              </a:rPr>
              <a:t> &amp; </a:t>
            </a:r>
            <a:r>
              <a:rPr lang="en-US" sz="2000" dirty="0" err="1" smtClean="0">
                <a:effectLst/>
                <a:latin typeface="Calibri" panose="020F0502020204030204" pitchFamily="34" charset="0"/>
              </a:rPr>
              <a:t>Guerguil</a:t>
            </a:r>
            <a:r>
              <a:rPr lang="en-US" sz="2000" dirty="0" smtClean="0">
                <a:effectLst/>
                <a:latin typeface="Calibri" panose="020F0502020204030204" pitchFamily="34" charset="0"/>
              </a:rPr>
              <a:t> (2014)</a:t>
            </a:r>
            <a:r>
              <a:rPr lang="en-US" altLang="en-US" sz="2000" dirty="0" smtClean="0">
                <a:effectLst/>
                <a:latin typeface="Calibri" panose="020F0502020204030204" pitchFamily="34" charset="0"/>
              </a:rPr>
              <a:t>, </a:t>
            </a:r>
            <a:r>
              <a:rPr lang="en-US" sz="2000" dirty="0" err="1" smtClean="0">
                <a:effectLst/>
                <a:latin typeface="Calibri" panose="020F0502020204030204" pitchFamily="34" charset="0"/>
              </a:rPr>
              <a:t>Avellan</a:t>
            </a:r>
            <a:r>
              <a:rPr lang="en-US" sz="2000" dirty="0" smtClean="0">
                <a:effectLst/>
                <a:latin typeface="Calibri" panose="020F0502020204030204" pitchFamily="34" charset="0"/>
              </a:rPr>
              <a:t> &amp; Vuletin (2015)</a:t>
            </a:r>
            <a:r>
              <a:rPr lang="en-US" altLang="en-US" sz="2000" dirty="0" smtClean="0">
                <a:effectLst/>
                <a:latin typeface="Calibri" panose="020F0502020204030204" pitchFamily="34" charset="0"/>
              </a:rPr>
              <a:t>.</a:t>
            </a:r>
          </a:p>
          <a:p>
            <a:pPr eaLnBrk="1" hangingPunct="1"/>
            <a:r>
              <a:rPr lang="en-US" sz="2800" dirty="0" smtClean="0">
                <a:effectLst/>
                <a:latin typeface="Calibri" panose="020F0502020204030204" pitchFamily="34" charset="0"/>
              </a:rPr>
              <a:t>Tax policy tends to be pro-cyclical as well:</a:t>
            </a:r>
          </a:p>
          <a:p>
            <a:pPr lvl="1" eaLnBrk="1" hangingPunct="1"/>
            <a:r>
              <a:rPr lang="en-US" sz="2000" dirty="0" smtClean="0">
                <a:effectLst/>
                <a:latin typeface="Calibri" panose="020F0502020204030204" pitchFamily="34" charset="0"/>
              </a:rPr>
              <a:t>V</a:t>
            </a:r>
            <a:r>
              <a:rPr lang="en-US" altLang="en-US" sz="2000" dirty="0">
                <a:effectLst/>
                <a:latin typeface="Calibri" panose="020F0502020204030204" pitchFamily="34" charset="0"/>
              </a:rPr>
              <a:t>é</a:t>
            </a:r>
            <a:r>
              <a:rPr lang="en-US" sz="2000" dirty="0" smtClean="0">
                <a:effectLst/>
                <a:latin typeface="Calibri" panose="020F0502020204030204" pitchFamily="34" charset="0"/>
              </a:rPr>
              <a:t>gh </a:t>
            </a:r>
            <a:r>
              <a:rPr lang="en-US" sz="2000" dirty="0">
                <a:effectLst/>
                <a:latin typeface="Calibri" panose="020F0502020204030204" pitchFamily="34" charset="0"/>
              </a:rPr>
              <a:t>&amp; </a:t>
            </a:r>
            <a:r>
              <a:rPr lang="en-US" sz="2000" dirty="0" smtClean="0">
                <a:effectLst/>
                <a:latin typeface="Calibri" panose="020F0502020204030204" pitchFamily="34" charset="0"/>
              </a:rPr>
              <a:t>Vuletin (2015). </a:t>
            </a:r>
            <a:endParaRPr lang="en-US" altLang="en-US" sz="2000" dirty="0">
              <a:effectLst/>
              <a:latin typeface="Calibri" panose="020F0502020204030204" pitchFamily="34" charset="0"/>
            </a:endParaRPr>
          </a:p>
        </p:txBody>
      </p:sp>
      <p:pic>
        <p:nvPicPr>
          <p:cNvPr id="47109" name="Picture 6" descr="rollercoas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6296" y="188640"/>
            <a:ext cx="1524000" cy="20748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81017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76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769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5769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769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769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eaLnBrk="1" hangingPunct="1">
              <a:spcBef>
                <a:spcPct val="0"/>
              </a:spcBef>
              <a:buClrTx/>
              <a:buSzTx/>
              <a:buFontTx/>
              <a:buNone/>
            </a:pPr>
            <a:fld id="{6372AE45-0181-4B0D-9109-E4EA5A77928D}" type="slidenum">
              <a:rPr lang="en-US" altLang="en-US" sz="1400">
                <a:latin typeface="Arial" pitchFamily="34" charset="0"/>
              </a:rPr>
              <a:pPr eaLnBrk="1" hangingPunct="1">
                <a:spcBef>
                  <a:spcPct val="0"/>
                </a:spcBef>
                <a:buClrTx/>
                <a:buSzTx/>
                <a:buFontTx/>
                <a:buNone/>
              </a:pPr>
              <a:t>30</a:t>
            </a:fld>
            <a:endParaRPr lang="en-US" altLang="en-US" sz="1400">
              <a:latin typeface="Arial" pitchFamily="34" charset="0"/>
            </a:endParaRPr>
          </a:p>
        </p:txBody>
      </p:sp>
      <p:pic>
        <p:nvPicPr>
          <p:cNvPr id="58371" name="Picture 2" descr="Chile YFM.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295400"/>
            <a:ext cx="80010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2" name="Rectangle 3"/>
          <p:cNvSpPr>
            <a:spLocks noChangeArrowheads="1"/>
          </p:cNvSpPr>
          <p:nvPr/>
        </p:nvSpPr>
        <p:spPr bwMode="auto">
          <a:xfrm>
            <a:off x="533400" y="188640"/>
            <a:ext cx="81534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algn="ctr" eaLnBrk="1" hangingPunct="1">
              <a:spcBef>
                <a:spcPct val="0"/>
              </a:spcBef>
              <a:buClrTx/>
              <a:buSzTx/>
              <a:buFontTx/>
              <a:buNone/>
            </a:pPr>
            <a:r>
              <a:rPr lang="en-US" altLang="en-US" sz="2800" dirty="0" smtClean="0">
                <a:latin typeface="+mn-lt"/>
              </a:rPr>
              <a:t>Unlike the rest of the panel of 33 countries,</a:t>
            </a:r>
          </a:p>
          <a:p>
            <a:pPr algn="ctr" eaLnBrk="1" hangingPunct="1">
              <a:spcBef>
                <a:spcPct val="0"/>
              </a:spcBef>
              <a:buClrTx/>
              <a:buSzTx/>
              <a:buFontTx/>
              <a:buNone/>
            </a:pPr>
            <a:r>
              <a:rPr lang="en-US" altLang="en-US" sz="2800" dirty="0" smtClean="0">
                <a:latin typeface="+mn-lt"/>
              </a:rPr>
              <a:t>Chile’s </a:t>
            </a:r>
            <a:r>
              <a:rPr lang="en-US" altLang="en-US" sz="2800" dirty="0">
                <a:latin typeface="+mn-lt"/>
              </a:rPr>
              <a:t>official forecasts </a:t>
            </a:r>
            <a:r>
              <a:rPr lang="en-US" altLang="en-US" sz="2800" dirty="0" smtClean="0">
                <a:latin typeface="+mn-lt"/>
              </a:rPr>
              <a:t>were </a:t>
            </a:r>
            <a:r>
              <a:rPr lang="en-US" altLang="en-US" sz="2800" i="1" dirty="0" smtClean="0">
                <a:latin typeface="+mn-lt"/>
              </a:rPr>
              <a:t>not</a:t>
            </a:r>
            <a:r>
              <a:rPr lang="en-US" altLang="en-US" sz="2800" dirty="0" smtClean="0">
                <a:latin typeface="+mn-lt"/>
              </a:rPr>
              <a:t> </a:t>
            </a:r>
            <a:r>
              <a:rPr lang="en-US" altLang="en-US" sz="2800" dirty="0">
                <a:latin typeface="+mn-lt"/>
              </a:rPr>
              <a:t>over-optimistic</a:t>
            </a:r>
            <a:r>
              <a:rPr lang="en-US" altLang="en-US" sz="2600" dirty="0"/>
              <a:t>.</a:t>
            </a:r>
          </a:p>
        </p:txBody>
      </p:sp>
      <p:cxnSp>
        <p:nvCxnSpPr>
          <p:cNvPr id="8" name="Straight Arrow Connector 7"/>
          <p:cNvCxnSpPr/>
          <p:nvPr/>
        </p:nvCxnSpPr>
        <p:spPr>
          <a:xfrm>
            <a:off x="7308304" y="3739066"/>
            <a:ext cx="0" cy="504056"/>
          </a:xfrm>
          <a:prstGeom prst="straightConnector1">
            <a:avLst/>
          </a:prstGeom>
          <a:ln w="38100">
            <a:solidFill>
              <a:srgbClr val="CC0000"/>
            </a:solidFill>
            <a:tailEnd type="arrow"/>
          </a:ln>
        </p:spPr>
        <p:style>
          <a:lnRef idx="1">
            <a:schemeClr val="accent1"/>
          </a:lnRef>
          <a:fillRef idx="0">
            <a:schemeClr val="accent1"/>
          </a:fillRef>
          <a:effectRef idx="0">
            <a:schemeClr val="accent1"/>
          </a:effectRef>
          <a:fontRef idx="minor">
            <a:schemeClr val="tx1"/>
          </a:fontRef>
        </p:style>
      </p:cxnSp>
      <p:pic>
        <p:nvPicPr>
          <p:cNvPr id="58374" name="Picture 7" descr="http://nachodonut.files.wordpress.com/2010/10/chile-fla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5800" y="4572000"/>
            <a:ext cx="979488"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403648" y="1311151"/>
            <a:ext cx="7128792" cy="461665"/>
          </a:xfrm>
          <a:prstGeom prst="rect">
            <a:avLst/>
          </a:prstGeom>
          <a:solidFill>
            <a:schemeClr val="bg1"/>
          </a:solidFill>
        </p:spPr>
        <p:txBody>
          <a:bodyPr wrap="square" rtlCol="0">
            <a:spAutoFit/>
          </a:bodyPr>
          <a:lstStyle/>
          <a:p>
            <a:pPr algn="ctr"/>
            <a:r>
              <a:rPr lang="en-US" sz="2400" dirty="0" smtClean="0">
                <a:latin typeface="+mn-lt"/>
              </a:rPr>
              <a:t>Forecasts of budget balance vs. actual</a:t>
            </a:r>
            <a:endParaRPr lang="en-US" sz="2400" dirty="0">
              <a:latin typeface="+mn-lt"/>
            </a:endParaRPr>
          </a:p>
        </p:txBody>
      </p:sp>
      <p:sp>
        <p:nvSpPr>
          <p:cNvPr id="11" name="Rectangle 10"/>
          <p:cNvSpPr/>
          <p:nvPr/>
        </p:nvSpPr>
        <p:spPr>
          <a:xfrm>
            <a:off x="4610100" y="2099805"/>
            <a:ext cx="865188"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sldNum" sz="quarter" idx="12"/>
          </p:nvPr>
        </p:nvSpPr>
        <p:spPr/>
        <p:txBody>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eaLnBrk="1" hangingPunct="1">
              <a:spcBef>
                <a:spcPct val="0"/>
              </a:spcBef>
              <a:buClrTx/>
              <a:buSzTx/>
              <a:buFontTx/>
              <a:buNone/>
            </a:pPr>
            <a:fld id="{DE3A71EC-806C-4B84-A6BC-3A8AA3E5CDA6}" type="slidenum">
              <a:rPr lang="en-US" altLang="en-US" sz="1400">
                <a:latin typeface="Calibri" panose="020F0502020204030204" pitchFamily="34" charset="0"/>
              </a:rPr>
              <a:pPr eaLnBrk="1" hangingPunct="1">
                <a:spcBef>
                  <a:spcPct val="0"/>
                </a:spcBef>
                <a:buClrTx/>
                <a:buSzTx/>
                <a:buFontTx/>
                <a:buNone/>
              </a:pPr>
              <a:t>31</a:t>
            </a:fld>
            <a:endParaRPr lang="en-US" altLang="en-US" sz="1400">
              <a:latin typeface="Calibri" panose="020F0502020204030204" pitchFamily="34" charset="0"/>
            </a:endParaRPr>
          </a:p>
        </p:txBody>
      </p:sp>
      <p:sp>
        <p:nvSpPr>
          <p:cNvPr id="315394" name="Rectangle 2"/>
          <p:cNvSpPr>
            <a:spLocks noGrp="1" noChangeArrowheads="1"/>
          </p:cNvSpPr>
          <p:nvPr>
            <p:ph type="body" idx="4294967295"/>
          </p:nvPr>
        </p:nvSpPr>
        <p:spPr>
          <a:xfrm>
            <a:off x="0" y="1058863"/>
            <a:ext cx="9144000" cy="5638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en-US" altLang="en-US" sz="2800" dirty="0" smtClean="0">
                <a:effectLst/>
                <a:latin typeface="Calibri" panose="020F0502020204030204" pitchFamily="34" charset="0"/>
              </a:rPr>
              <a:t>Chile’s fiscal position strengthened immediately: </a:t>
            </a:r>
          </a:p>
          <a:p>
            <a:pPr lvl="1">
              <a:lnSpc>
                <a:spcPct val="90000"/>
              </a:lnSpc>
            </a:pPr>
            <a:r>
              <a:rPr lang="en-US" altLang="en-US" sz="2400" dirty="0" smtClean="0">
                <a:effectLst/>
                <a:latin typeface="Calibri" panose="020F0502020204030204" pitchFamily="34" charset="0"/>
              </a:rPr>
              <a:t>Public saving rose from 2.5 % of GDP in 2000 to 7.9 % in 2005</a:t>
            </a:r>
          </a:p>
          <a:p>
            <a:pPr lvl="1">
              <a:lnSpc>
                <a:spcPct val="90000"/>
              </a:lnSpc>
            </a:pPr>
            <a:r>
              <a:rPr lang="en-US" altLang="en-US" sz="2400" dirty="0" smtClean="0">
                <a:effectLst/>
                <a:latin typeface="Calibri" panose="020F0502020204030204" pitchFamily="34" charset="0"/>
              </a:rPr>
              <a:t>allowing national saving to rise from 21 % to 24 %.</a:t>
            </a:r>
            <a:r>
              <a:rPr lang="en-US" altLang="en-US" sz="500" dirty="0" smtClean="0">
                <a:effectLst/>
                <a:latin typeface="Calibri" panose="020F0502020204030204" pitchFamily="34" charset="0"/>
              </a:rPr>
              <a:t/>
            </a:r>
            <a:br>
              <a:rPr lang="en-US" altLang="en-US" sz="500" dirty="0" smtClean="0">
                <a:effectLst/>
                <a:latin typeface="Calibri" panose="020F0502020204030204" pitchFamily="34" charset="0"/>
              </a:rPr>
            </a:br>
            <a:endParaRPr lang="en-US" altLang="en-US" sz="600" dirty="0" smtClean="0">
              <a:effectLst/>
              <a:latin typeface="Calibri" panose="020F0502020204030204" pitchFamily="34" charset="0"/>
            </a:endParaRPr>
          </a:p>
          <a:p>
            <a:pPr>
              <a:lnSpc>
                <a:spcPct val="90000"/>
              </a:lnSpc>
            </a:pPr>
            <a:r>
              <a:rPr lang="en-US" altLang="en-US" sz="2800" dirty="0" smtClean="0">
                <a:effectLst/>
                <a:latin typeface="Calibri" panose="020F0502020204030204" pitchFamily="34" charset="0"/>
              </a:rPr>
              <a:t>Government debt fell sharply as a share of GDP </a:t>
            </a:r>
            <a:br>
              <a:rPr lang="en-US" altLang="en-US" sz="2800" dirty="0" smtClean="0">
                <a:effectLst/>
                <a:latin typeface="Calibri" panose="020F0502020204030204" pitchFamily="34" charset="0"/>
              </a:rPr>
            </a:br>
            <a:r>
              <a:rPr lang="en-US" altLang="en-US" sz="2800" dirty="0" smtClean="0">
                <a:effectLst/>
                <a:latin typeface="Calibri" panose="020F0502020204030204" pitchFamily="34" charset="0"/>
              </a:rPr>
              <a:t>and the sovereign spread gradually declined. </a:t>
            </a:r>
            <a:br>
              <a:rPr lang="en-US" altLang="en-US" sz="2800" dirty="0" smtClean="0">
                <a:effectLst/>
                <a:latin typeface="Calibri" panose="020F0502020204030204" pitchFamily="34" charset="0"/>
              </a:rPr>
            </a:br>
            <a:endParaRPr lang="en-US" altLang="en-US" sz="700" dirty="0" smtClean="0">
              <a:effectLst/>
              <a:latin typeface="Calibri" panose="020F0502020204030204" pitchFamily="34" charset="0"/>
            </a:endParaRPr>
          </a:p>
          <a:p>
            <a:pPr>
              <a:lnSpc>
                <a:spcPct val="90000"/>
              </a:lnSpc>
            </a:pPr>
            <a:r>
              <a:rPr lang="en-US" altLang="en-US" sz="2800" dirty="0" smtClean="0">
                <a:effectLst/>
                <a:latin typeface="Calibri" panose="020F0502020204030204" pitchFamily="34" charset="0"/>
              </a:rPr>
              <a:t>By 2006, Chile achieved a sovereign debt rating of A, </a:t>
            </a:r>
          </a:p>
          <a:p>
            <a:pPr lvl="2">
              <a:lnSpc>
                <a:spcPct val="90000"/>
              </a:lnSpc>
            </a:pPr>
            <a:r>
              <a:rPr lang="en-US" altLang="en-US" sz="1900" dirty="0" smtClean="0">
                <a:effectLst/>
                <a:latin typeface="Calibri" panose="020F0502020204030204" pitchFamily="34" charset="0"/>
              </a:rPr>
              <a:t>several notches ahead of Latin American peers.</a:t>
            </a:r>
            <a:br>
              <a:rPr lang="en-US" altLang="en-US" sz="1900" dirty="0" smtClean="0">
                <a:effectLst/>
                <a:latin typeface="Calibri" panose="020F0502020204030204" pitchFamily="34" charset="0"/>
              </a:rPr>
            </a:br>
            <a:endParaRPr lang="en-US" altLang="en-US" sz="500" dirty="0" smtClean="0">
              <a:effectLst/>
              <a:latin typeface="Calibri" panose="020F0502020204030204" pitchFamily="34" charset="0"/>
            </a:endParaRPr>
          </a:p>
          <a:p>
            <a:pPr>
              <a:lnSpc>
                <a:spcPct val="90000"/>
              </a:lnSpc>
            </a:pPr>
            <a:r>
              <a:rPr lang="en-US" altLang="en-US" sz="2800" dirty="0" smtClean="0">
                <a:effectLst/>
                <a:latin typeface="Calibri" panose="020F0502020204030204" pitchFamily="34" charset="0"/>
              </a:rPr>
              <a:t>By </a:t>
            </a:r>
            <a:r>
              <a:rPr lang="en-US" altLang="en-US" sz="2800" dirty="0" smtClean="0">
                <a:effectLst/>
                <a:latin typeface="Calibri" panose="020F0502020204030204" pitchFamily="34" charset="0"/>
              </a:rPr>
              <a:t>2007, </a:t>
            </a:r>
            <a:r>
              <a:rPr lang="en-US" altLang="en-US" sz="2800" dirty="0" smtClean="0">
                <a:effectLst/>
                <a:latin typeface="Calibri" panose="020F0502020204030204" pitchFamily="34" charset="0"/>
              </a:rPr>
              <a:t>it had become a net creditor.  </a:t>
            </a:r>
            <a:r>
              <a:rPr lang="en-US" altLang="en-US" sz="600" dirty="0" smtClean="0">
                <a:effectLst/>
                <a:latin typeface="Calibri" panose="020F0502020204030204" pitchFamily="34" charset="0"/>
              </a:rPr>
              <a:t/>
            </a:r>
            <a:br>
              <a:rPr lang="en-US" altLang="en-US" sz="600" dirty="0" smtClean="0">
                <a:effectLst/>
                <a:latin typeface="Calibri" panose="020F0502020204030204" pitchFamily="34" charset="0"/>
              </a:rPr>
            </a:br>
            <a:endParaRPr lang="en-US" altLang="en-US" sz="600" dirty="0" smtClean="0">
              <a:effectLst/>
              <a:latin typeface="Calibri" panose="020F0502020204030204" pitchFamily="34" charset="0"/>
            </a:endParaRPr>
          </a:p>
          <a:p>
            <a:pPr>
              <a:lnSpc>
                <a:spcPct val="90000"/>
              </a:lnSpc>
            </a:pPr>
            <a:r>
              <a:rPr lang="en-US" altLang="en-US" sz="2800" dirty="0" smtClean="0">
                <a:effectLst/>
                <a:latin typeface="Calibri" panose="020F0502020204030204" pitchFamily="34" charset="0"/>
              </a:rPr>
              <a:t>By </a:t>
            </a:r>
            <a:r>
              <a:rPr lang="en-US" altLang="en-US" sz="2800" dirty="0" smtClean="0">
                <a:effectLst/>
                <a:latin typeface="Calibri" panose="020F0502020204030204" pitchFamily="34" charset="0"/>
              </a:rPr>
              <a:t>Dec. 2007, </a:t>
            </a:r>
            <a:r>
              <a:rPr lang="en-US" altLang="en-US" sz="2800" dirty="0" smtClean="0">
                <a:effectLst/>
                <a:latin typeface="Calibri" panose="020F0502020204030204" pitchFamily="34" charset="0"/>
              </a:rPr>
              <a:t>Chile’s sovereign rating had climbed to A+, </a:t>
            </a:r>
          </a:p>
          <a:p>
            <a:pPr lvl="2">
              <a:lnSpc>
                <a:spcPct val="90000"/>
              </a:lnSpc>
            </a:pPr>
            <a:r>
              <a:rPr lang="en-US" altLang="en-US" sz="1900" dirty="0" smtClean="0">
                <a:effectLst/>
                <a:latin typeface="Calibri" panose="020F0502020204030204" pitchFamily="34" charset="0"/>
              </a:rPr>
              <a:t>ahead of some advanced countries. </a:t>
            </a:r>
            <a:br>
              <a:rPr lang="en-US" altLang="en-US" sz="1900" dirty="0" smtClean="0">
                <a:effectLst/>
                <a:latin typeface="Calibri" panose="020F0502020204030204" pitchFamily="34" charset="0"/>
              </a:rPr>
            </a:br>
            <a:r>
              <a:rPr lang="en-US" altLang="en-US" sz="800" dirty="0" smtClean="0">
                <a:effectLst/>
                <a:latin typeface="Calibri" panose="020F0502020204030204" pitchFamily="34" charset="0"/>
              </a:rPr>
              <a:t> </a:t>
            </a:r>
          </a:p>
          <a:p>
            <a:pPr>
              <a:lnSpc>
                <a:spcPct val="90000"/>
              </a:lnSpc>
            </a:pPr>
            <a:r>
              <a:rPr lang="en-US" altLang="en-US" sz="2800" dirty="0" smtClean="0">
                <a:effectLst/>
                <a:latin typeface="Calibri" panose="020F0502020204030204" pitchFamily="34" charset="0"/>
              </a:rPr>
              <a:t>=&gt; It was able to respond to the 2008-09 recession</a:t>
            </a:r>
          </a:p>
          <a:p>
            <a:pPr lvl="1">
              <a:lnSpc>
                <a:spcPct val="90000"/>
              </a:lnSpc>
            </a:pPr>
            <a:r>
              <a:rPr lang="en-US" altLang="en-US" sz="2400" dirty="0" smtClean="0">
                <a:effectLst/>
                <a:latin typeface="Calibri" panose="020F0502020204030204" pitchFamily="34" charset="0"/>
              </a:rPr>
              <a:t>via fiscal expansion.</a:t>
            </a:r>
          </a:p>
        </p:txBody>
      </p:sp>
      <p:pic>
        <p:nvPicPr>
          <p:cNvPr id="53252" name="Picture 3" descr="chile-fla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152400"/>
            <a:ext cx="1001713" cy="1066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3253" name="Text Box 4"/>
          <p:cNvSpPr txBox="1">
            <a:spLocks noChangeArrowheads="1"/>
          </p:cNvSpPr>
          <p:nvPr/>
        </p:nvSpPr>
        <p:spPr bwMode="auto">
          <a:xfrm>
            <a:off x="3351213" y="158750"/>
            <a:ext cx="2260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eaLnBrk="1" hangingPunct="1">
              <a:spcBef>
                <a:spcPct val="0"/>
              </a:spcBef>
              <a:buClrTx/>
              <a:buSzTx/>
              <a:buFontTx/>
              <a:buNone/>
            </a:pPr>
            <a:r>
              <a:rPr lang="en-US" altLang="en-US" sz="3400">
                <a:solidFill>
                  <a:schemeClr val="tx2"/>
                </a:solidFill>
                <a:latin typeface="Calibri" panose="020F0502020204030204" pitchFamily="34" charset="0"/>
                <a:cs typeface="Times New Roman" pitchFamily="18" charset="0"/>
              </a:rPr>
              <a:t>The Pay-off</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15394">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15394">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15394">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15394">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15394">
                                            <p:txEl>
                                              <p:pRg st="5" end="5"/>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315394">
                                            <p:txEl>
                                              <p:pRg st="6" end="6"/>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315394">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15394">
                                            <p:txEl>
                                              <p:pRg st="8" end="8"/>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315394">
                                            <p:txEl>
                                              <p:pRg st="8" end="8"/>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15394">
                                            <p:txEl>
                                              <p:pRg st="9" end="9"/>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1539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sldNum" sz="quarter" idx="12"/>
          </p:nvPr>
        </p:nvSpPr>
        <p:spPr/>
        <p:txBody>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eaLnBrk="1" hangingPunct="1">
              <a:spcBef>
                <a:spcPct val="0"/>
              </a:spcBef>
              <a:buClrTx/>
              <a:buSzTx/>
              <a:buFontTx/>
              <a:buNone/>
            </a:pPr>
            <a:fld id="{94A93699-90AA-421D-A40D-A0C54DA3AC31}" type="slidenum">
              <a:rPr lang="en-US" altLang="en-US" sz="1400">
                <a:latin typeface="Calibri" panose="020F0502020204030204" pitchFamily="34" charset="0"/>
              </a:rPr>
              <a:pPr eaLnBrk="1" hangingPunct="1">
                <a:spcBef>
                  <a:spcPct val="0"/>
                </a:spcBef>
                <a:buClrTx/>
                <a:buSzTx/>
                <a:buFontTx/>
                <a:buNone/>
              </a:pPr>
              <a:t>32</a:t>
            </a:fld>
            <a:endParaRPr lang="en-US" altLang="en-US" sz="1400">
              <a:latin typeface="Calibri" panose="020F0502020204030204" pitchFamily="34" charset="0"/>
            </a:endParaRPr>
          </a:p>
        </p:txBody>
      </p:sp>
      <p:sp>
        <p:nvSpPr>
          <p:cNvPr id="45059" name="Rectangle 2"/>
          <p:cNvSpPr>
            <a:spLocks noGrp="1" noChangeArrowheads="1"/>
          </p:cNvSpPr>
          <p:nvPr>
            <p:ph type="title" idx="4294967295"/>
          </p:nvPr>
        </p:nvSpPr>
        <p:spPr>
          <a:xfrm>
            <a:off x="228600" y="109538"/>
            <a:ext cx="8610600" cy="76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2800" dirty="0">
                <a:effectLst/>
                <a:latin typeface="Calibri" panose="020F0502020204030204" pitchFamily="34" charset="0"/>
              </a:rPr>
              <a:t>L</a:t>
            </a:r>
            <a:r>
              <a:rPr lang="en-US" altLang="en-US" sz="2800" dirty="0" smtClean="0">
                <a:effectLst/>
                <a:latin typeface="Calibri" panose="020F0502020204030204" pitchFamily="34" charset="0"/>
              </a:rPr>
              <a:t>ist of relevant references by the author</a:t>
            </a:r>
          </a:p>
        </p:txBody>
      </p:sp>
      <p:sp>
        <p:nvSpPr>
          <p:cNvPr id="381955" name="Rectangle 3"/>
          <p:cNvSpPr>
            <a:spLocks noGrp="1" noChangeArrowheads="1"/>
          </p:cNvSpPr>
          <p:nvPr>
            <p:ph type="body" idx="4294967295"/>
          </p:nvPr>
        </p:nvSpPr>
        <p:spPr>
          <a:xfrm>
            <a:off x="325912" y="1052736"/>
            <a:ext cx="8566568" cy="5832648"/>
          </a:xfrm>
          <a:solidFill>
            <a:schemeClr val="bg1"/>
          </a:solidFill>
        </p:spPr>
        <p:txBody>
          <a:bodyPr/>
          <a:lstStyle/>
          <a:p>
            <a:pPr marL="0" indent="0">
              <a:lnSpc>
                <a:spcPct val="90000"/>
              </a:lnSpc>
              <a:buFont typeface="Wingdings" pitchFamily="2" charset="2"/>
              <a:buNone/>
            </a:pPr>
            <a:endParaRPr lang="en-US" altLang="en-US" sz="800" dirty="0" smtClean="0">
              <a:effectLst/>
              <a:latin typeface="Calibri" panose="020F0502020204030204" pitchFamily="34" charset="0"/>
            </a:endParaRPr>
          </a:p>
          <a:p>
            <a:pPr marL="0" indent="0">
              <a:lnSpc>
                <a:spcPct val="90000"/>
              </a:lnSpc>
            </a:pPr>
            <a:r>
              <a:rPr lang="en-US" altLang="en-US" sz="2000" dirty="0" smtClean="0">
                <a:effectLst/>
                <a:latin typeface="Calibri" panose="020F0502020204030204" pitchFamily="34" charset="0"/>
              </a:rPr>
              <a:t> “Bias in Official Fiscal Forecasts: Can Private Forecasts Help?” </a:t>
            </a:r>
            <a:br>
              <a:rPr lang="en-US" altLang="en-US" sz="2000" dirty="0" smtClean="0">
                <a:effectLst/>
                <a:latin typeface="Calibri" panose="020F0502020204030204" pitchFamily="34" charset="0"/>
              </a:rPr>
            </a:br>
            <a:r>
              <a:rPr lang="en-US" altLang="en-US" sz="2000" dirty="0" smtClean="0">
                <a:effectLst/>
                <a:latin typeface="Calibri" panose="020F0502020204030204" pitchFamily="34" charset="0"/>
              </a:rPr>
              <a:t>with Jesse Schreger, NBER Working Paper 22349, 2016.</a:t>
            </a:r>
            <a:endParaRPr lang="en-US" altLang="en-US" sz="800" dirty="0" smtClean="0">
              <a:effectLst/>
              <a:latin typeface="Calibri" panose="020F0502020204030204" pitchFamily="34" charset="0"/>
            </a:endParaRPr>
          </a:p>
          <a:p>
            <a:pPr marL="0" indent="0">
              <a:lnSpc>
                <a:spcPct val="90000"/>
              </a:lnSpc>
              <a:buNone/>
            </a:pPr>
            <a:endParaRPr lang="en-US" altLang="en-US" sz="800" dirty="0">
              <a:effectLst/>
              <a:latin typeface="Calibri" panose="020F0502020204030204" pitchFamily="34" charset="0"/>
            </a:endParaRPr>
          </a:p>
          <a:p>
            <a:pPr marL="0" indent="0">
              <a:lnSpc>
                <a:spcPct val="90000"/>
              </a:lnSpc>
            </a:pPr>
            <a:r>
              <a:rPr lang="en-US" altLang="en-US" sz="2000" dirty="0">
                <a:effectLst/>
                <a:latin typeface="Calibri" panose="020F0502020204030204" pitchFamily="34" charset="0"/>
              </a:rPr>
              <a:t>“On Graduation from Fiscal Pro-cyclicality,” with Carlos </a:t>
            </a:r>
            <a:r>
              <a:rPr lang="en-US" altLang="en-US" sz="2000" dirty="0" smtClean="0">
                <a:effectLst/>
                <a:latin typeface="Calibri" panose="020F0502020204030204" pitchFamily="34" charset="0"/>
              </a:rPr>
              <a:t>Végh </a:t>
            </a:r>
            <a:r>
              <a:rPr lang="en-US" altLang="en-US" sz="2000" dirty="0">
                <a:effectLst/>
                <a:latin typeface="Calibri" panose="020F0502020204030204" pitchFamily="34" charset="0"/>
              </a:rPr>
              <a:t>&amp; Guillermo Vuletin, </a:t>
            </a:r>
            <a:r>
              <a:rPr lang="en-US" altLang="en-US" sz="2000" i="1" dirty="0">
                <a:effectLst/>
                <a:latin typeface="Calibri" panose="020F0502020204030204" pitchFamily="34" charset="0"/>
              </a:rPr>
              <a:t>Journal of Development Economics</a:t>
            </a:r>
            <a:r>
              <a:rPr lang="en-US" altLang="en-US" sz="2000" dirty="0">
                <a:effectLst/>
                <a:latin typeface="Calibri" panose="020F0502020204030204" pitchFamily="34" charset="0"/>
              </a:rPr>
              <a:t>, 100, 1, 2013; pp. </a:t>
            </a:r>
            <a:r>
              <a:rPr lang="en-US" altLang="en-US" sz="2000" dirty="0" smtClean="0">
                <a:effectLst/>
                <a:latin typeface="Calibri" panose="020F0502020204030204" pitchFamily="34" charset="0"/>
              </a:rPr>
              <a:t>32-47.</a:t>
            </a:r>
            <a:r>
              <a:rPr lang="en-US" altLang="en-US" sz="800" dirty="0">
                <a:effectLst/>
                <a:latin typeface="Calibri" panose="020F0502020204030204" pitchFamily="34" charset="0"/>
              </a:rPr>
              <a:t/>
            </a:r>
            <a:br>
              <a:rPr lang="en-US" altLang="en-US" sz="800" dirty="0">
                <a:effectLst/>
                <a:latin typeface="Calibri" panose="020F0502020204030204" pitchFamily="34" charset="0"/>
              </a:rPr>
            </a:br>
            <a:endParaRPr lang="en-US" altLang="en-US" sz="800" dirty="0">
              <a:effectLst/>
              <a:latin typeface="Calibri" panose="020F0502020204030204" pitchFamily="34" charset="0"/>
            </a:endParaRPr>
          </a:p>
          <a:p>
            <a:pPr marL="0" indent="0">
              <a:lnSpc>
                <a:spcPct val="90000"/>
              </a:lnSpc>
            </a:pPr>
            <a:r>
              <a:rPr lang="en-US" altLang="en-US" sz="2000" dirty="0">
                <a:effectLst/>
                <a:latin typeface="Calibri" panose="020F0502020204030204" pitchFamily="34" charset="0"/>
              </a:rPr>
              <a:t>“A Solution to Fiscal Pro-cyclicality: The Structural Budget Institutions Pioneered by Chile,” </a:t>
            </a:r>
            <a:r>
              <a:rPr lang="en-US" sz="2000" dirty="0">
                <a:effectLst/>
                <a:latin typeface="Calibri" panose="020F0502020204030204" pitchFamily="34" charset="0"/>
              </a:rPr>
              <a:t>in </a:t>
            </a:r>
            <a:r>
              <a:rPr lang="en-US" sz="2000" i="1" dirty="0">
                <a:effectLst/>
                <a:latin typeface="Calibri" panose="020F0502020204030204" pitchFamily="34" charset="0"/>
              </a:rPr>
              <a:t>Fiscal Policy and Macroeconomic Performance, </a:t>
            </a:r>
            <a:r>
              <a:rPr lang="en-US" sz="2000" dirty="0">
                <a:effectLst/>
                <a:latin typeface="Calibri" panose="020F0502020204030204" pitchFamily="34" charset="0"/>
              </a:rPr>
              <a:t>Luis Felipe Céspedes &amp; Jordi </a:t>
            </a:r>
            <a:r>
              <a:rPr lang="en-US" sz="2000" dirty="0" err="1">
                <a:effectLst/>
                <a:latin typeface="Calibri" panose="020F0502020204030204" pitchFamily="34" charset="0"/>
              </a:rPr>
              <a:t>Galí</a:t>
            </a:r>
            <a:r>
              <a:rPr lang="en-US" sz="2000" dirty="0">
                <a:effectLst/>
                <a:latin typeface="Calibri" panose="020F0502020204030204" pitchFamily="34" charset="0"/>
              </a:rPr>
              <a:t>, eds. (Central Bank of Chile: Santiago), 2013, pp. 323-391.</a:t>
            </a:r>
            <a:r>
              <a:rPr lang="en-US" altLang="en-US" sz="800" dirty="0" smtClean="0">
                <a:effectLst/>
                <a:latin typeface="Calibri" panose="020F0502020204030204" pitchFamily="34" charset="0"/>
              </a:rPr>
              <a:t/>
            </a:r>
            <a:br>
              <a:rPr lang="en-US" altLang="en-US" sz="800" dirty="0" smtClean="0">
                <a:effectLst/>
                <a:latin typeface="Calibri" panose="020F0502020204030204" pitchFamily="34" charset="0"/>
              </a:rPr>
            </a:br>
            <a:endParaRPr lang="en-US" altLang="en-US" sz="800" dirty="0" smtClean="0">
              <a:effectLst/>
              <a:latin typeface="Calibri" panose="020F0502020204030204" pitchFamily="34" charset="0"/>
            </a:endParaRPr>
          </a:p>
          <a:p>
            <a:pPr marL="0" indent="0">
              <a:lnSpc>
                <a:spcPct val="90000"/>
              </a:lnSpc>
            </a:pPr>
            <a:r>
              <a:rPr lang="en-US" altLang="en-US" sz="2000" dirty="0" smtClean="0">
                <a:effectLst/>
                <a:latin typeface="Calibri" panose="020F0502020204030204" pitchFamily="34" charset="0"/>
              </a:rPr>
              <a:t>"Over-optimistic Official Forecasts and Fiscal Rules in the Eurozone," </a:t>
            </a:r>
            <a:br>
              <a:rPr lang="en-US" altLang="en-US" sz="2000" dirty="0" smtClean="0">
                <a:effectLst/>
                <a:latin typeface="Calibri" panose="020F0502020204030204" pitchFamily="34" charset="0"/>
              </a:rPr>
            </a:br>
            <a:r>
              <a:rPr lang="en-US" altLang="en-US" sz="2000" dirty="0" smtClean="0">
                <a:effectLst/>
                <a:latin typeface="Calibri" panose="020F0502020204030204" pitchFamily="34" charset="0"/>
              </a:rPr>
              <a:t>with J. Schreger; </a:t>
            </a:r>
            <a:r>
              <a:rPr lang="en-US" altLang="en-US" sz="2000" i="1" dirty="0" smtClean="0">
                <a:effectLst/>
                <a:latin typeface="Calibri" panose="020F0502020204030204" pitchFamily="34" charset="0"/>
              </a:rPr>
              <a:t>Review of World Economy</a:t>
            </a:r>
            <a:r>
              <a:rPr lang="en-US" altLang="en-US" sz="2000" dirty="0" smtClean="0">
                <a:effectLst/>
                <a:latin typeface="Calibri" panose="020F0502020204030204" pitchFamily="34" charset="0"/>
              </a:rPr>
              <a:t>, 2013. </a:t>
            </a:r>
            <a:r>
              <a:rPr lang="en-US" altLang="en-US" sz="500" dirty="0" smtClean="0">
                <a:effectLst/>
                <a:latin typeface="Calibri" panose="020F0502020204030204" pitchFamily="34" charset="0"/>
              </a:rPr>
              <a:t>.  </a:t>
            </a:r>
            <a:r>
              <a:rPr lang="en-US" altLang="en-US" sz="800" dirty="0" smtClean="0">
                <a:effectLst/>
                <a:latin typeface="Calibri" panose="020F0502020204030204" pitchFamily="34" charset="0"/>
              </a:rPr>
              <a:t/>
            </a:r>
            <a:br>
              <a:rPr lang="en-US" altLang="en-US" sz="800" dirty="0" smtClean="0">
                <a:effectLst/>
                <a:latin typeface="Calibri" panose="020F0502020204030204" pitchFamily="34" charset="0"/>
              </a:rPr>
            </a:br>
            <a:endParaRPr lang="en-US" altLang="en-US" sz="800" dirty="0" smtClean="0">
              <a:effectLst>
                <a:outerShdw blurRad="38100" dist="38100" dir="2700000" algn="tl">
                  <a:srgbClr val="FFFFFF"/>
                </a:outerShdw>
              </a:effectLst>
              <a:latin typeface="Calibri" panose="020F0502020204030204" pitchFamily="34" charset="0"/>
            </a:endParaRPr>
          </a:p>
          <a:p>
            <a:pPr marL="0" indent="0">
              <a:lnSpc>
                <a:spcPct val="90000"/>
              </a:lnSpc>
            </a:pPr>
            <a:r>
              <a:rPr lang="en-US" altLang="en-US" sz="2000" dirty="0" smtClean="0">
                <a:effectLst/>
                <a:latin typeface="Calibri" panose="020F0502020204030204" pitchFamily="34" charset="0"/>
              </a:rPr>
              <a:t>"Over-optimism in Forecasts by Official Budget Agencies and Its Implications," </a:t>
            </a:r>
            <a:r>
              <a:rPr lang="en-US" altLang="en-US" sz="2000" i="1" dirty="0" smtClean="0">
                <a:effectLst/>
                <a:latin typeface="Calibri" panose="020F0502020204030204" pitchFamily="34" charset="0"/>
              </a:rPr>
              <a:t>Oxford Review of Economic Policy</a:t>
            </a:r>
            <a:r>
              <a:rPr lang="en-US" altLang="en-US" sz="2000" dirty="0" smtClean="0">
                <a:effectLst/>
                <a:latin typeface="Calibri" panose="020F0502020204030204" pitchFamily="34" charset="0"/>
              </a:rPr>
              <a:t>, 2011, 536-562. </a:t>
            </a:r>
            <a:r>
              <a:rPr lang="en-US" altLang="en-US" sz="800" dirty="0" smtClean="0">
                <a:effectLst/>
                <a:latin typeface="Calibri" panose="020F0502020204030204" pitchFamily="34" charset="0"/>
              </a:rPr>
              <a:t/>
            </a:r>
            <a:br>
              <a:rPr lang="en-US" altLang="en-US" sz="800" dirty="0" smtClean="0">
                <a:effectLst/>
                <a:latin typeface="Calibri" panose="020F0502020204030204" pitchFamily="34" charset="0"/>
              </a:rPr>
            </a:br>
            <a:endParaRPr lang="en-US" altLang="en-US" sz="800" dirty="0" smtClean="0">
              <a:effectLst/>
              <a:latin typeface="Calibri" panose="020F0502020204030204" pitchFamily="34" charset="0"/>
            </a:endParaRPr>
          </a:p>
          <a:p>
            <a:pPr marL="0" indent="0">
              <a:lnSpc>
                <a:spcPct val="90000"/>
              </a:lnSpc>
            </a:pPr>
            <a:r>
              <a:rPr lang="en-US" altLang="en-US" sz="2000" dirty="0" smtClean="0">
                <a:effectLst/>
                <a:latin typeface="Calibri" panose="020F0502020204030204" pitchFamily="34" charset="0"/>
              </a:rPr>
              <a:t> “A Lesson From the South for Fiscal Policy in the US and Other Advanced Countries,” </a:t>
            </a:r>
            <a:r>
              <a:rPr lang="en-US" altLang="en-US" sz="2000" i="1" dirty="0" smtClean="0">
                <a:effectLst/>
                <a:latin typeface="Calibri" panose="020F0502020204030204" pitchFamily="34" charset="0"/>
              </a:rPr>
              <a:t>Comparative Economic Studies, </a:t>
            </a:r>
            <a:r>
              <a:rPr lang="en-US" altLang="en-US" sz="2000" dirty="0" smtClean="0">
                <a:effectLst/>
                <a:latin typeface="Calibri" panose="020F0502020204030204" pitchFamily="34" charset="0"/>
              </a:rPr>
              <a:t>2011, 407-430.</a:t>
            </a:r>
            <a:r>
              <a:rPr lang="en-US" altLang="en-US" sz="2000" i="1" dirty="0" smtClean="0">
                <a:effectLst/>
                <a:latin typeface="Calibri" panose="020F0502020204030204" pitchFamily="34" charset="0"/>
              </a:rPr>
              <a:t> </a:t>
            </a:r>
            <a:r>
              <a:rPr lang="en-US" altLang="en-US" sz="800" dirty="0" smtClean="0">
                <a:effectLst/>
                <a:latin typeface="Calibri" panose="020F0502020204030204" pitchFamily="34" charset="0"/>
              </a:rPr>
              <a:t/>
            </a:r>
            <a:br>
              <a:rPr lang="en-US" altLang="en-US" sz="800" dirty="0" smtClean="0">
                <a:effectLst/>
                <a:latin typeface="Calibri" panose="020F0502020204030204" pitchFamily="34" charset="0"/>
              </a:rPr>
            </a:br>
            <a:endParaRPr lang="en-US" altLang="en-US" sz="800" dirty="0" smtClean="0">
              <a:effectLst/>
              <a:latin typeface="Calibri" panose="020F0502020204030204" pitchFamily="34" charset="0"/>
            </a:endParaRPr>
          </a:p>
          <a:p>
            <a:pPr marL="0" indent="0">
              <a:lnSpc>
                <a:spcPct val="90000"/>
              </a:lnSpc>
            </a:pPr>
            <a:r>
              <a:rPr lang="en-US" altLang="en-US" sz="2000" dirty="0" smtClean="0">
                <a:effectLst/>
                <a:latin typeface="Calibri" panose="020F0502020204030204" pitchFamily="34" charset="0"/>
              </a:rPr>
              <a:t> “Snake-Oil Tax Cuts,” 2008,</a:t>
            </a:r>
            <a:r>
              <a:rPr lang="en-US" altLang="en-US" sz="1800" b="1" dirty="0" smtClean="0">
                <a:effectLst/>
                <a:latin typeface="Calibri" panose="020F0502020204030204" pitchFamily="34" charset="0"/>
              </a:rPr>
              <a:t> </a:t>
            </a:r>
            <a:r>
              <a:rPr lang="en-US" altLang="en-US" sz="2000" dirty="0" smtClean="0">
                <a:effectLst/>
                <a:latin typeface="Calibri" panose="020F0502020204030204" pitchFamily="34" charset="0"/>
              </a:rPr>
              <a:t>HKS RWP 08-056. </a:t>
            </a:r>
          </a:p>
        </p:txBody>
      </p:sp>
    </p:spTree>
    <p:extLst>
      <p:ext uri="{BB962C8B-B14F-4D97-AF65-F5344CB8AC3E}">
        <p14:creationId xmlns:p14="http://schemas.microsoft.com/office/powerpoint/2010/main" val="339822615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sldNum" sz="quarter" idx="12"/>
          </p:nvPr>
        </p:nvSpPr>
        <p:spPr>
          <a:xfrm>
            <a:off x="8566635" y="6381750"/>
            <a:ext cx="541869" cy="476250"/>
          </a:xfrm>
        </p:spPr>
        <p:txBody>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eaLnBrk="1" hangingPunct="1">
              <a:spcBef>
                <a:spcPct val="0"/>
              </a:spcBef>
              <a:buClrTx/>
              <a:buSzTx/>
              <a:buFontTx/>
              <a:buNone/>
            </a:pPr>
            <a:fld id="{2C1D1B32-A6E9-4582-AF66-0EDCD0769366}" type="slidenum">
              <a:rPr lang="en-US" altLang="en-US" sz="1400">
                <a:latin typeface="Calibri" panose="020F0502020204030204" pitchFamily="34" charset="0"/>
              </a:rPr>
              <a:pPr eaLnBrk="1" hangingPunct="1">
                <a:spcBef>
                  <a:spcPct val="0"/>
                </a:spcBef>
                <a:buClrTx/>
                <a:buSzTx/>
                <a:buFontTx/>
                <a:buNone/>
              </a:pPr>
              <a:t>33</a:t>
            </a:fld>
            <a:endParaRPr lang="en-US" altLang="en-US" sz="1400">
              <a:latin typeface="Calibri" panose="020F0502020204030204" pitchFamily="34" charset="0"/>
            </a:endParaRPr>
          </a:p>
        </p:txBody>
      </p:sp>
      <p:sp>
        <p:nvSpPr>
          <p:cNvPr id="46083" name="Rectangle 2"/>
          <p:cNvSpPr>
            <a:spLocks noGrp="1" noChangeArrowheads="1"/>
          </p:cNvSpPr>
          <p:nvPr>
            <p:ph type="title"/>
          </p:nvPr>
        </p:nvSpPr>
        <p:spPr>
          <a:xfrm>
            <a:off x="1905000" y="-99392"/>
            <a:ext cx="5410200" cy="1371600"/>
          </a:xfrm>
          <a:noFill/>
          <a:extLst>
            <a:ext uri="{909E8E84-426E-40DD-AFC4-6F175D3DCCD1}">
              <a14:hiddenFill xmlns:a14="http://schemas.microsoft.com/office/drawing/2010/main">
                <a:solidFill>
                  <a:srgbClr val="FFFFFF"/>
                </a:solidFill>
              </a14:hiddenFill>
            </a:ext>
          </a:extLst>
        </p:spPr>
        <p:txBody>
          <a:bodyPr/>
          <a:lstStyle/>
          <a:p>
            <a:r>
              <a:rPr lang="en-US" altLang="en-US" dirty="0" smtClean="0">
                <a:effectLst/>
                <a:latin typeface="Calibri" panose="020F0502020204030204" pitchFamily="34" charset="0"/>
              </a:rPr>
              <a:t>Appendices</a:t>
            </a:r>
          </a:p>
        </p:txBody>
      </p:sp>
      <p:sp>
        <p:nvSpPr>
          <p:cNvPr id="157699" name="Rectangle 3"/>
          <p:cNvSpPr>
            <a:spLocks noGrp="1" noChangeArrowheads="1"/>
          </p:cNvSpPr>
          <p:nvPr>
            <p:ph type="body" idx="1"/>
          </p:nvPr>
        </p:nvSpPr>
        <p:spPr>
          <a:xfrm>
            <a:off x="179512" y="1268760"/>
            <a:ext cx="6912768" cy="4419600"/>
          </a:xfrm>
        </p:spPr>
        <p:txBody>
          <a:bodyPr/>
          <a:lstStyle/>
          <a:p>
            <a:pPr eaLnBrk="1" hangingPunct="1"/>
            <a:r>
              <a:rPr lang="en-US" altLang="en-US" dirty="0" smtClean="0">
                <a:effectLst/>
                <a:latin typeface="Calibri" panose="020F0502020204030204" pitchFamily="34" charset="0"/>
              </a:rPr>
              <a:t>Appendix I: More on pro-cyclical  politicians in the US.</a:t>
            </a:r>
            <a:endParaRPr lang="en-US" altLang="en-US" sz="800" dirty="0" smtClean="0">
              <a:effectLst/>
              <a:latin typeface="Calibri" panose="020F0502020204030204" pitchFamily="34" charset="0"/>
            </a:endParaRPr>
          </a:p>
          <a:p>
            <a:pPr eaLnBrk="1" hangingPunct="1">
              <a:buNone/>
            </a:pPr>
            <a:endParaRPr lang="en-US" altLang="en-US" sz="800" dirty="0" smtClean="0">
              <a:effectLst/>
              <a:latin typeface="Calibri" panose="020F0502020204030204" pitchFamily="34" charset="0"/>
            </a:endParaRPr>
          </a:p>
          <a:p>
            <a:pPr eaLnBrk="1" hangingPunct="1"/>
            <a:r>
              <a:rPr lang="en-US" altLang="en-US" dirty="0" smtClean="0">
                <a:effectLst/>
                <a:latin typeface="Calibri" panose="020F0502020204030204" pitchFamily="34" charset="0"/>
              </a:rPr>
              <a:t>Appendix II: More on forecast bias</a:t>
            </a:r>
          </a:p>
          <a:p>
            <a:pPr lvl="1" eaLnBrk="1" hangingPunct="1"/>
            <a:r>
              <a:rPr lang="en-US" altLang="en-US" dirty="0" smtClean="0">
                <a:effectLst/>
                <a:latin typeface="Calibri" panose="020F0502020204030204" pitchFamily="34" charset="0"/>
              </a:rPr>
              <a:t>Official forecasts</a:t>
            </a:r>
          </a:p>
          <a:p>
            <a:pPr lvl="1" eaLnBrk="1" hangingPunct="1"/>
            <a:r>
              <a:rPr lang="en-US" altLang="en-US" dirty="0" smtClean="0">
                <a:effectLst/>
                <a:latin typeface="Calibri" panose="020F0502020204030204" pitchFamily="34" charset="0"/>
              </a:rPr>
              <a:t>Private forecasts</a:t>
            </a:r>
          </a:p>
          <a:p>
            <a:pPr lvl="1" eaLnBrk="1" hangingPunct="1"/>
            <a:endParaRPr lang="en-US" altLang="en-US" sz="1400" dirty="0" smtClean="0">
              <a:effectLst/>
              <a:latin typeface="Calibri" panose="020F0502020204030204" pitchFamily="34" charset="0"/>
            </a:endParaRPr>
          </a:p>
          <a:p>
            <a:pPr eaLnBrk="1" hangingPunct="1"/>
            <a:r>
              <a:rPr lang="en-US" altLang="en-US" dirty="0" smtClean="0">
                <a:effectLst/>
                <a:latin typeface="Calibri" panose="020F0502020204030204" pitchFamily="34" charset="0"/>
              </a:rPr>
              <a:t>Appendix III: More on </a:t>
            </a:r>
            <a:br>
              <a:rPr lang="en-US" altLang="en-US" dirty="0" smtClean="0">
                <a:effectLst/>
                <a:latin typeface="Calibri" panose="020F0502020204030204" pitchFamily="34" charset="0"/>
              </a:rPr>
            </a:br>
            <a:r>
              <a:rPr lang="en-US" altLang="en-US" dirty="0" smtClean="0">
                <a:effectLst/>
                <a:latin typeface="Calibri" panose="020F0502020204030204" pitchFamily="34" charset="0"/>
              </a:rPr>
              <a:t>    the European case</a:t>
            </a:r>
            <a:r>
              <a:rPr lang="en-US" altLang="en-US" sz="1400" dirty="0" smtClean="0">
                <a:effectLst/>
                <a:latin typeface="Calibri" panose="020F0502020204030204" pitchFamily="34" charset="0"/>
              </a:rPr>
              <a:t/>
            </a:r>
            <a:br>
              <a:rPr lang="en-US" altLang="en-US" sz="1400" dirty="0" smtClean="0">
                <a:effectLst/>
                <a:latin typeface="Calibri" panose="020F0502020204030204" pitchFamily="34" charset="0"/>
              </a:rPr>
            </a:br>
            <a:endParaRPr lang="en-US" altLang="en-US" sz="1400" dirty="0" smtClean="0">
              <a:effectLst/>
              <a:latin typeface="Calibri" panose="020F0502020204030204" pitchFamily="34" charset="0"/>
            </a:endParaRPr>
          </a:p>
          <a:p>
            <a:pPr eaLnBrk="1" hangingPunct="1"/>
            <a:r>
              <a:rPr lang="en-US" altLang="en-US" dirty="0" smtClean="0">
                <a:effectLst/>
                <a:latin typeface="Calibri" panose="020F0502020204030204" pitchFamily="34" charset="0"/>
              </a:rPr>
              <a:t>Appendix IV: More on </a:t>
            </a:r>
            <a:br>
              <a:rPr lang="en-US" altLang="en-US" dirty="0" smtClean="0">
                <a:effectLst/>
                <a:latin typeface="Calibri" panose="020F0502020204030204" pitchFamily="34" charset="0"/>
              </a:rPr>
            </a:br>
            <a:r>
              <a:rPr lang="en-US" altLang="en-US" dirty="0" smtClean="0">
                <a:effectLst/>
                <a:latin typeface="Calibri" panose="020F0502020204030204" pitchFamily="34" charset="0"/>
              </a:rPr>
              <a:t>       delegation of forecasts.</a:t>
            </a:r>
            <a:br>
              <a:rPr lang="en-US" altLang="en-US" dirty="0" smtClean="0">
                <a:effectLst/>
                <a:latin typeface="Calibri" panose="020F0502020204030204" pitchFamily="34" charset="0"/>
              </a:rPr>
            </a:br>
            <a:endParaRPr lang="en-US" altLang="en-US" dirty="0" smtClean="0">
              <a:effectLst/>
              <a:latin typeface="Calibri" panose="020F0502020204030204" pitchFamily="34" charset="0"/>
            </a:endParaRPr>
          </a:p>
          <a:p>
            <a:pPr eaLnBrk="1" hangingPunct="1"/>
            <a:r>
              <a:rPr lang="en-US" altLang="en-US" sz="1000" dirty="0" smtClean="0">
                <a:effectLst/>
                <a:latin typeface="Calibri" panose="020F0502020204030204" pitchFamily="34" charset="0"/>
              </a:rPr>
              <a:t/>
            </a:r>
            <a:br>
              <a:rPr lang="en-US" altLang="en-US" sz="1000" dirty="0" smtClean="0">
                <a:effectLst/>
                <a:latin typeface="Calibri" panose="020F0502020204030204" pitchFamily="34" charset="0"/>
              </a:rPr>
            </a:br>
            <a:r>
              <a:rPr lang="en-US" altLang="en-US" sz="2000" dirty="0" smtClean="0">
                <a:effectLst/>
                <a:latin typeface="Calibri" panose="020F0502020204030204" pitchFamily="34" charset="0"/>
              </a:rPr>
              <a:t> </a:t>
            </a:r>
            <a:endParaRPr lang="en-US" altLang="en-US" sz="2400" dirty="0" smtClean="0">
              <a:effectLst/>
              <a:latin typeface="Calibri" panose="020F0502020204030204" pitchFamily="34" charset="0"/>
            </a:endParaRPr>
          </a:p>
        </p:txBody>
      </p:sp>
      <p:pic>
        <p:nvPicPr>
          <p:cNvPr id="6" name="Picture 4" descr="http://europa.eu/abc/symbols/emblem/images/europ_flag/jaun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84749" y="4322137"/>
            <a:ext cx="1335698" cy="90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3" descr="http://www.ushistory.org/betsy/more/flags/usflag640.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3987" y="1535917"/>
            <a:ext cx="1301677" cy="740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7" descr="http://nachodonut.files.wordpress.com/2010/10/chile-flag.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00749" y="5656916"/>
            <a:ext cx="1303699" cy="868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79320" y="2708920"/>
            <a:ext cx="1256344" cy="1250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ut thruBlk="1"/>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idx="4294967295"/>
          </p:nvPr>
        </p:nvSpPr>
        <p:spPr>
          <a:xfrm>
            <a:off x="52388" y="609600"/>
            <a:ext cx="9067800" cy="1447800"/>
          </a:xfrm>
          <a:solidFill>
            <a:schemeClr val="bg1"/>
          </a:solidFill>
        </p:spPr>
        <p:txBody>
          <a:bodyPr/>
          <a:lstStyle/>
          <a:p>
            <a:pPr eaLnBrk="1" hangingPunct="1">
              <a:defRPr/>
            </a:pPr>
            <a:r>
              <a:rPr lang="en-US" sz="2800" b="1" dirty="0" smtClean="0">
                <a:solidFill>
                  <a:schemeClr val="accent3">
                    <a:lumMod val="50000"/>
                  </a:schemeClr>
                </a:solidFill>
                <a:effectLst/>
                <a:latin typeface="Calibri" panose="020F0502020204030204" pitchFamily="34" charset="0"/>
              </a:rPr>
              <a:t>Through 3 cycles, some pursued austerity during recessions,</a:t>
            </a:r>
            <a:r>
              <a:rPr lang="en-US" sz="2800" dirty="0" smtClean="0">
                <a:solidFill>
                  <a:schemeClr val="accent3">
                    <a:lumMod val="50000"/>
                  </a:schemeClr>
                </a:solidFill>
                <a:effectLst/>
                <a:latin typeface="Calibri" panose="020F0502020204030204" pitchFamily="34" charset="0"/>
              </a:rPr>
              <a:t> </a:t>
            </a:r>
            <a:br>
              <a:rPr lang="en-US" sz="2800" dirty="0" smtClean="0">
                <a:solidFill>
                  <a:schemeClr val="accent3">
                    <a:lumMod val="50000"/>
                  </a:schemeClr>
                </a:solidFill>
                <a:effectLst/>
                <a:latin typeface="Calibri" panose="020F0502020204030204" pitchFamily="34" charset="0"/>
              </a:rPr>
            </a:br>
            <a:r>
              <a:rPr lang="en-US" sz="2800" b="1" dirty="0" smtClean="0">
                <a:solidFill>
                  <a:srgbClr val="FF0000"/>
                </a:solidFill>
                <a:effectLst/>
                <a:latin typeface="Calibri" panose="020F0502020204030204" pitchFamily="34" charset="0"/>
              </a:rPr>
              <a:t>followed by fiscal expansion</a:t>
            </a:r>
            <a:br>
              <a:rPr lang="en-US" sz="2800" b="1" dirty="0" smtClean="0">
                <a:solidFill>
                  <a:srgbClr val="FF0000"/>
                </a:solidFill>
                <a:effectLst/>
                <a:latin typeface="Calibri" panose="020F0502020204030204" pitchFamily="34" charset="0"/>
              </a:rPr>
            </a:br>
            <a:r>
              <a:rPr lang="en-US" sz="2800" b="1" dirty="0" smtClean="0">
                <a:solidFill>
                  <a:srgbClr val="FF0000"/>
                </a:solidFill>
                <a:effectLst/>
                <a:latin typeface="Calibri" panose="020F0502020204030204" pitchFamily="34" charset="0"/>
              </a:rPr>
              <a:t>when the economy was already expanding</a:t>
            </a:r>
            <a:r>
              <a:rPr lang="en-US" sz="2800" b="1" dirty="0" smtClean="0">
                <a:solidFill>
                  <a:srgbClr val="39471D"/>
                </a:solidFill>
                <a:effectLst/>
                <a:latin typeface="Calibri" panose="020F0502020204030204" pitchFamily="34" charset="0"/>
              </a:rPr>
              <a:t>.</a:t>
            </a:r>
          </a:p>
        </p:txBody>
      </p:sp>
      <p:pic>
        <p:nvPicPr>
          <p:cNvPr id="35843" name="Picture 2"/>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152400" y="2057400"/>
            <a:ext cx="8843963" cy="4648200"/>
          </a:xfrm>
        </p:spPr>
      </p:pic>
      <p:sp>
        <p:nvSpPr>
          <p:cNvPr id="5" name="Down Arrow 4"/>
          <p:cNvSpPr/>
          <p:nvPr/>
        </p:nvSpPr>
        <p:spPr>
          <a:xfrm flipV="1">
            <a:off x="3048000" y="3886200"/>
            <a:ext cx="304800" cy="652463"/>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defRPr/>
            </a:pPr>
            <a:endParaRPr lang="en-US" altLang="en-US" sz="1800" smtClean="0">
              <a:solidFill>
                <a:srgbClr val="FFFFFF"/>
              </a:solidFill>
            </a:endParaRPr>
          </a:p>
        </p:txBody>
      </p:sp>
      <p:sp>
        <p:nvSpPr>
          <p:cNvPr id="10" name="Down Arrow 9"/>
          <p:cNvSpPr/>
          <p:nvPr/>
        </p:nvSpPr>
        <p:spPr>
          <a:xfrm flipV="1">
            <a:off x="4191000" y="4149725"/>
            <a:ext cx="304800" cy="574675"/>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defRPr/>
            </a:pPr>
            <a:endParaRPr lang="en-US" altLang="en-US" sz="1800" smtClean="0">
              <a:solidFill>
                <a:srgbClr val="FFFFFF"/>
              </a:solidFill>
            </a:endParaRPr>
          </a:p>
        </p:txBody>
      </p:sp>
      <p:sp>
        <p:nvSpPr>
          <p:cNvPr id="11" name="Down Arrow 10"/>
          <p:cNvSpPr/>
          <p:nvPr/>
        </p:nvSpPr>
        <p:spPr>
          <a:xfrm flipV="1">
            <a:off x="6705600" y="4191000"/>
            <a:ext cx="304800" cy="5334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defRPr/>
            </a:pPr>
            <a:endParaRPr lang="en-US" altLang="en-US" sz="1800" smtClean="0">
              <a:solidFill>
                <a:srgbClr val="FFFFFF"/>
              </a:solidFill>
            </a:endParaRPr>
          </a:p>
        </p:txBody>
      </p:sp>
      <p:sp>
        <p:nvSpPr>
          <p:cNvPr id="12" name="Down Arrow 11"/>
          <p:cNvSpPr/>
          <p:nvPr/>
        </p:nvSpPr>
        <p:spPr>
          <a:xfrm flipV="1">
            <a:off x="6026150" y="3925888"/>
            <a:ext cx="304800" cy="652462"/>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defRPr/>
            </a:pPr>
            <a:endParaRPr lang="en-US" altLang="en-US" sz="1800" smtClean="0">
              <a:solidFill>
                <a:srgbClr val="FFFFFF"/>
              </a:solidFill>
            </a:endParaRPr>
          </a:p>
        </p:txBody>
      </p:sp>
      <p:pic>
        <p:nvPicPr>
          <p:cNvPr id="37899" name="Picture 7" descr="20050729210815!George-W-Bus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22888" y="4479925"/>
            <a:ext cx="698500" cy="9159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7900" name="Picture 7" descr="20050729210815!George-W-Bush"/>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05638" y="3405188"/>
            <a:ext cx="661987" cy="8699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7901" name="Picture 5" descr="http://theexpiredmeter.com/wp-content/uploads/2011/03/US_Capital.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15163" y="5483225"/>
            <a:ext cx="957262" cy="66992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7902" name="Picture 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601913" y="2825750"/>
            <a:ext cx="746125" cy="862013"/>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7903" name="Picture 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282950" y="5224463"/>
            <a:ext cx="746125" cy="862012"/>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7904" name="Picture 5" descr="http://theexpiredmeter.com/wp-content/uploads/2011/03/US_Capital.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73475" y="3236913"/>
            <a:ext cx="955675" cy="668337"/>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7905" name="Picture 7" descr="Ronald-Reagan-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06450" y="5294313"/>
            <a:ext cx="706438" cy="8937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9" name="Down Arrow 18"/>
          <p:cNvSpPr/>
          <p:nvPr/>
        </p:nvSpPr>
        <p:spPr>
          <a:xfrm>
            <a:off x="1143000" y="4495800"/>
            <a:ext cx="304800" cy="596900"/>
          </a:xfrm>
          <a:prstGeom prst="downArrow">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defRPr/>
            </a:pPr>
            <a:endParaRPr lang="en-US" altLang="en-US" sz="1800" smtClean="0">
              <a:solidFill>
                <a:srgbClr val="FFFFFF"/>
              </a:solidFill>
            </a:endParaRPr>
          </a:p>
        </p:txBody>
      </p:sp>
      <p:sp>
        <p:nvSpPr>
          <p:cNvPr id="20" name="Down Arrow 19"/>
          <p:cNvSpPr/>
          <p:nvPr/>
        </p:nvSpPr>
        <p:spPr>
          <a:xfrm>
            <a:off x="3595688" y="4467225"/>
            <a:ext cx="273050" cy="533400"/>
          </a:xfrm>
          <a:prstGeom prst="downArrow">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defRPr/>
            </a:pPr>
            <a:endParaRPr lang="en-US" altLang="en-US" sz="1800" smtClean="0">
              <a:solidFill>
                <a:srgbClr val="FFFFFF"/>
              </a:solidFill>
            </a:endParaRPr>
          </a:p>
        </p:txBody>
      </p:sp>
      <p:sp>
        <p:nvSpPr>
          <p:cNvPr id="21" name="Down Arrow 20"/>
          <p:cNvSpPr/>
          <p:nvPr/>
        </p:nvSpPr>
        <p:spPr>
          <a:xfrm>
            <a:off x="8077200" y="5395913"/>
            <a:ext cx="344488" cy="673100"/>
          </a:xfrm>
          <a:prstGeom prst="downArrow">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defRPr/>
            </a:pPr>
            <a:endParaRPr lang="en-US" altLang="en-US" sz="1800" smtClean="0">
              <a:solidFill>
                <a:srgbClr val="FFFFFF"/>
              </a:solidFill>
            </a:endParaRPr>
          </a:p>
        </p:txBody>
      </p:sp>
      <p:cxnSp>
        <p:nvCxnSpPr>
          <p:cNvPr id="22" name="Straight Connector 21"/>
          <p:cNvCxnSpPr/>
          <p:nvPr/>
        </p:nvCxnSpPr>
        <p:spPr>
          <a:xfrm>
            <a:off x="609600" y="4598809"/>
            <a:ext cx="8153400" cy="1587"/>
          </a:xfrm>
          <a:prstGeom prst="line">
            <a:avLst/>
          </a:prstGeom>
          <a:ln w="57150">
            <a:solidFill>
              <a:srgbClr val="7030A0"/>
            </a:solidFill>
            <a:prstDash val="sysDot"/>
          </a:ln>
        </p:spPr>
        <p:style>
          <a:lnRef idx="1">
            <a:schemeClr val="accent1"/>
          </a:lnRef>
          <a:fillRef idx="0">
            <a:schemeClr val="accent1"/>
          </a:fillRef>
          <a:effectRef idx="0">
            <a:schemeClr val="accent1"/>
          </a:effectRef>
          <a:fontRef idx="minor">
            <a:schemeClr val="tx1"/>
          </a:fontRef>
        </p:style>
      </p:cxnSp>
      <p:sp>
        <p:nvSpPr>
          <p:cNvPr id="23" name="Title 1"/>
          <p:cNvSpPr txBox="1">
            <a:spLocks/>
          </p:cNvSpPr>
          <p:nvPr/>
        </p:nvSpPr>
        <p:spPr bwMode="auto">
          <a:xfrm>
            <a:off x="35496" y="0"/>
            <a:ext cx="8607425" cy="685800"/>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9pPr>
          </a:lstStyle>
          <a:p>
            <a:pPr eaLnBrk="1" hangingPunct="1">
              <a:defRPr/>
            </a:pPr>
            <a:r>
              <a:rPr lang="en-US" sz="3400" b="1" kern="0" dirty="0" smtClean="0">
                <a:solidFill>
                  <a:srgbClr val="000000"/>
                </a:solidFill>
                <a:effectLst/>
                <a:latin typeface="Calibri" panose="020F0502020204030204" pitchFamily="34" charset="0"/>
              </a:rPr>
              <a:t>Appendix I: Pro-cyclical politicians in the US</a:t>
            </a:r>
            <a:endParaRPr lang="en-US" sz="3400" b="1" kern="0" dirty="0" smtClean="0">
              <a:solidFill>
                <a:srgbClr val="39471D"/>
              </a:solidFill>
              <a:effectLst/>
              <a:latin typeface="Calibri" panose="020F0502020204030204" pitchFamily="34" charset="0"/>
            </a:endParaRPr>
          </a:p>
        </p:txBody>
      </p:sp>
      <p:sp>
        <p:nvSpPr>
          <p:cNvPr id="2" name="AutoShape 2" descr="Image result for trum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Image result for trump"/>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4" name="Picture 6" descr="Donald Trump"/>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918032" y="3571081"/>
            <a:ext cx="1156617" cy="825315"/>
          </a:xfrm>
          <a:prstGeom prst="rect">
            <a:avLst/>
          </a:prstGeom>
          <a:noFill/>
          <a:extLst>
            <a:ext uri="{909E8E84-426E-40DD-AFC4-6F175D3DCCD1}">
              <a14:hiddenFill xmlns:a14="http://schemas.microsoft.com/office/drawing/2010/main">
                <a:solidFill>
                  <a:srgbClr val="FFFFFF"/>
                </a:solidFill>
              </a14:hiddenFill>
            </a:ext>
          </a:extLst>
        </p:spPr>
      </p:pic>
      <p:sp>
        <p:nvSpPr>
          <p:cNvPr id="25" name="Down Arrow 24"/>
          <p:cNvSpPr/>
          <p:nvPr/>
        </p:nvSpPr>
        <p:spPr>
          <a:xfrm flipV="1">
            <a:off x="8861234" y="3945731"/>
            <a:ext cx="304800" cy="5334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defRPr/>
            </a:pPr>
            <a:endParaRPr lang="en-US" altLang="en-US" sz="1800" smtClean="0">
              <a:solidFill>
                <a:srgbClr val="FFFFFF"/>
              </a:solidFill>
            </a:endParaRPr>
          </a:p>
        </p:txBody>
      </p:sp>
      <p:sp>
        <p:nvSpPr>
          <p:cNvPr id="4" name="TextBox 3"/>
          <p:cNvSpPr txBox="1"/>
          <p:nvPr/>
        </p:nvSpPr>
        <p:spPr>
          <a:xfrm>
            <a:off x="4746928" y="3326170"/>
            <a:ext cx="2297937" cy="276999"/>
          </a:xfrm>
          <a:prstGeom prst="rect">
            <a:avLst/>
          </a:prstGeom>
          <a:noFill/>
        </p:spPr>
        <p:txBody>
          <a:bodyPr wrap="none" rtlCol="0">
            <a:spAutoFit/>
          </a:bodyPr>
          <a:lstStyle/>
          <a:p>
            <a:r>
              <a:rPr lang="en-US" sz="1200" b="1" dirty="0" smtClean="0">
                <a:latin typeface="+mn-lt"/>
              </a:rPr>
              <a:t>(8) Dec.2017 </a:t>
            </a:r>
            <a:r>
              <a:rPr lang="en-US" sz="1200" b="1" dirty="0" smtClean="0">
                <a:latin typeface="+mn-lt"/>
              </a:rPr>
              <a:t> tax cut at full </a:t>
            </a:r>
            <a:r>
              <a:rPr lang="en-US" sz="1200" b="1" dirty="0" err="1" smtClean="0">
                <a:latin typeface="+mn-lt"/>
              </a:rPr>
              <a:t>empl</a:t>
            </a:r>
            <a:r>
              <a:rPr lang="en-US" sz="1200" b="1" dirty="0" smtClean="0">
                <a:latin typeface="+mn-lt"/>
              </a:rPr>
              <a:t>.</a:t>
            </a:r>
            <a:endParaRPr lang="en-US" sz="1200" b="1" dirty="0">
              <a:latin typeface="+mn-lt"/>
            </a:endParaRPr>
          </a:p>
        </p:txBody>
      </p:sp>
      <p:sp>
        <p:nvSpPr>
          <p:cNvPr id="6" name="TextBox 5"/>
          <p:cNvSpPr txBox="1"/>
          <p:nvPr/>
        </p:nvSpPr>
        <p:spPr>
          <a:xfrm>
            <a:off x="8820472" y="4509120"/>
            <a:ext cx="420308" cy="307777"/>
          </a:xfrm>
          <a:prstGeom prst="rect">
            <a:avLst/>
          </a:prstGeom>
          <a:noFill/>
        </p:spPr>
        <p:txBody>
          <a:bodyPr wrap="none" rtlCol="0">
            <a:spAutoFit/>
          </a:bodyPr>
          <a:lstStyle/>
          <a:p>
            <a:r>
              <a:rPr lang="en-US" sz="1400" dirty="0" smtClean="0"/>
              <a:t>(8)</a:t>
            </a:r>
            <a:endParaRPr lang="en-US" sz="1400" dirty="0"/>
          </a:p>
        </p:txBody>
      </p:sp>
      <p:pic>
        <p:nvPicPr>
          <p:cNvPr id="26" name="Picture 13" descr="http://www.ushistory.org/betsy/more/flags/usflag640.gif"/>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421688" y="118048"/>
            <a:ext cx="684045" cy="389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46594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89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90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790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790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790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789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790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7901"/>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1"/>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6"/>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0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animBg="1"/>
      <p:bldP spid="5" grpId="0" animBg="1"/>
      <p:bldP spid="10" grpId="0" animBg="1"/>
      <p:bldP spid="11" grpId="0" animBg="1"/>
      <p:bldP spid="12" grpId="0" animBg="1"/>
      <p:bldP spid="19" grpId="0" animBg="1"/>
      <p:bldP spid="20" grpId="0" animBg="1"/>
      <p:bldP spid="21" grpId="0" animBg="1"/>
      <p:bldP spid="25" grpId="0" animBg="1"/>
      <p:bldP spid="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3184" y="257200"/>
            <a:ext cx="8507288" cy="1371600"/>
          </a:xfrm>
        </p:spPr>
        <p:txBody>
          <a:bodyPr>
            <a:noAutofit/>
          </a:bodyPr>
          <a:lstStyle/>
          <a:p>
            <a:r>
              <a:rPr lang="en-US" sz="2800" dirty="0" smtClean="0">
                <a:effectLst/>
                <a:latin typeface="Calibri" panose="020F0502020204030204" pitchFamily="34" charset="0"/>
              </a:rPr>
              <a:t>The US 2017 Tax Act boosts real GDP </a:t>
            </a:r>
            <a:br>
              <a:rPr lang="en-US" sz="2800" dirty="0" smtClean="0">
                <a:effectLst/>
                <a:latin typeface="Calibri" panose="020F0502020204030204" pitchFamily="34" charset="0"/>
              </a:rPr>
            </a:br>
            <a:r>
              <a:rPr lang="en-US" sz="2800" dirty="0" smtClean="0">
                <a:effectLst/>
                <a:latin typeface="Calibri" panose="020F0502020204030204" pitchFamily="34" charset="0"/>
              </a:rPr>
              <a:t>in relation to real potential GDP in the near term, </a:t>
            </a:r>
            <a:br>
              <a:rPr lang="en-US" sz="2800" dirty="0" smtClean="0">
                <a:effectLst/>
                <a:latin typeface="Calibri" panose="020F0502020204030204" pitchFamily="34" charset="0"/>
              </a:rPr>
            </a:br>
            <a:r>
              <a:rPr lang="en-US" sz="2800" dirty="0" smtClean="0">
                <a:effectLst/>
                <a:latin typeface="Calibri" panose="020F0502020204030204" pitchFamily="34" charset="0"/>
              </a:rPr>
              <a:t>exacerbating excess demand in the economy 2018-2020.</a:t>
            </a:r>
            <a:endParaRPr lang="en-US" sz="2800" dirty="0">
              <a:effectLst/>
              <a:latin typeface="Calibri" panose="020F0502020204030204" pitchFamily="34" charset="0"/>
            </a:endParaRPr>
          </a:p>
        </p:txBody>
      </p:sp>
      <p:sp>
        <p:nvSpPr>
          <p:cNvPr id="3" name="Content Placeholder 2"/>
          <p:cNvSpPr>
            <a:spLocks noGrp="1"/>
          </p:cNvSpPr>
          <p:nvPr>
            <p:ph idx="1"/>
          </p:nvPr>
        </p:nvSpPr>
        <p:spPr>
          <a:xfrm>
            <a:off x="381000" y="5640213"/>
            <a:ext cx="8534400" cy="563563"/>
          </a:xfrm>
        </p:spPr>
        <p:txBody>
          <a:bodyPr>
            <a:noAutofit/>
          </a:bodyPr>
          <a:lstStyle/>
          <a:p>
            <a:pPr marL="0" indent="0">
              <a:buNone/>
            </a:pPr>
            <a:r>
              <a:rPr lang="en-US" sz="1900" i="1" dirty="0" smtClean="0">
                <a:effectLst/>
                <a:latin typeface="Calibri" panose="020F0502020204030204" pitchFamily="34" charset="0"/>
              </a:rPr>
              <a:t>The Budget and Economic Outlook: 2018 to 2028</a:t>
            </a:r>
            <a:r>
              <a:rPr lang="en-US" sz="1900" dirty="0" smtClean="0">
                <a:effectLst/>
                <a:latin typeface="Calibri" panose="020F0502020204030204" pitchFamily="34" charset="0"/>
              </a:rPr>
              <a:t>, US CBO, April 2018, Fig. B-1, p.116.</a:t>
            </a:r>
            <a:endParaRPr lang="en-US" sz="1900" dirty="0">
              <a:effectLst/>
              <a:latin typeface="Calibri" panose="020F0502020204030204" pitchFamily="34" charset="0"/>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165177"/>
            <a:ext cx="8206602"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871464" y="1784176"/>
            <a:ext cx="6516960" cy="415498"/>
          </a:xfrm>
          <a:prstGeom prst="rect">
            <a:avLst/>
          </a:prstGeom>
        </p:spPr>
        <p:txBody>
          <a:bodyPr wrap="square">
            <a:spAutoFit/>
          </a:bodyPr>
          <a:lstStyle/>
          <a:p>
            <a:r>
              <a:rPr lang="en-US" sz="2100" dirty="0" smtClean="0">
                <a:latin typeface="Calibri" panose="020F0502020204030204" pitchFamily="34" charset="0"/>
              </a:rPr>
              <a:t>Economic Effects of the 2017 Tax Act at a Glance -- CBO</a:t>
            </a:r>
            <a:endParaRPr lang="en-US" sz="2100" dirty="0">
              <a:latin typeface="Calibri" panose="020F0502020204030204" pitchFamily="34" charset="0"/>
            </a:endParaRPr>
          </a:p>
        </p:txBody>
      </p:sp>
      <p:sp>
        <p:nvSpPr>
          <p:cNvPr id="5" name="Rectangle 4"/>
          <p:cNvSpPr/>
          <p:nvPr/>
        </p:nvSpPr>
        <p:spPr>
          <a:xfrm>
            <a:off x="381000" y="6074712"/>
            <a:ext cx="8686800" cy="738664"/>
          </a:xfrm>
          <a:prstGeom prst="rect">
            <a:avLst/>
          </a:prstGeom>
        </p:spPr>
        <p:txBody>
          <a:bodyPr wrap="square">
            <a:spAutoFit/>
          </a:bodyPr>
          <a:lstStyle/>
          <a:p>
            <a:r>
              <a:rPr lang="en-US" sz="1400" dirty="0" smtClean="0">
                <a:latin typeface="Calibri" panose="020F0502020204030204" pitchFamily="34" charset="0"/>
              </a:rPr>
              <a:t>Potential GDP is CBO’s estimate of the maximum sustainable output of the economy. Excess demand exists when the demand for goods and services exceeds the amount that the economy can sustainably supply. The output gap is the difference between GDP and CBO’s estimate of potential GDP and is expressed as a percentage of potential GDP. </a:t>
            </a:r>
            <a:endParaRPr lang="en-US" sz="1400" dirty="0">
              <a:latin typeface="Calibri" panose="020F0502020204030204" pitchFamily="34" charset="0"/>
            </a:endParaRPr>
          </a:p>
        </p:txBody>
      </p:sp>
      <p:sp>
        <p:nvSpPr>
          <p:cNvPr id="6" name="TextBox 5"/>
          <p:cNvSpPr txBox="1"/>
          <p:nvPr/>
        </p:nvSpPr>
        <p:spPr>
          <a:xfrm>
            <a:off x="76200" y="2088976"/>
            <a:ext cx="1371600" cy="954107"/>
          </a:xfrm>
          <a:prstGeom prst="rect">
            <a:avLst/>
          </a:prstGeom>
          <a:noFill/>
        </p:spPr>
        <p:txBody>
          <a:bodyPr wrap="square" rtlCol="0">
            <a:spAutoFit/>
          </a:bodyPr>
          <a:lstStyle/>
          <a:p>
            <a:r>
              <a:rPr lang="en-US" sz="2400" dirty="0" smtClean="0">
                <a:latin typeface="Calibri" panose="020F0502020204030204" pitchFamily="34" charset="0"/>
              </a:rPr>
              <a:t>% </a:t>
            </a:r>
            <a:r>
              <a:rPr lang="en-US" sz="1600" dirty="0" smtClean="0">
                <a:latin typeface="Calibri" panose="020F0502020204030204" pitchFamily="34" charset="0"/>
              </a:rPr>
              <a:t>of potential </a:t>
            </a:r>
            <a:br>
              <a:rPr lang="en-US" sz="1600" dirty="0" smtClean="0">
                <a:latin typeface="Calibri" panose="020F0502020204030204" pitchFamily="34" charset="0"/>
              </a:rPr>
            </a:br>
            <a:r>
              <a:rPr lang="en-US" sz="1600" dirty="0" smtClean="0">
                <a:latin typeface="Calibri" panose="020F0502020204030204" pitchFamily="34" charset="0"/>
              </a:rPr>
              <a:t>GDP</a:t>
            </a:r>
            <a:endParaRPr lang="en-US" sz="1600" dirty="0">
              <a:latin typeface="Calibri" panose="020F0502020204030204" pitchFamily="34" charset="0"/>
            </a:endParaRPr>
          </a:p>
        </p:txBody>
      </p:sp>
      <p:sp>
        <p:nvSpPr>
          <p:cNvPr id="7" name="TextBox 6"/>
          <p:cNvSpPr txBox="1"/>
          <p:nvPr/>
        </p:nvSpPr>
        <p:spPr>
          <a:xfrm>
            <a:off x="5940152" y="2924944"/>
            <a:ext cx="3086101" cy="400110"/>
          </a:xfrm>
          <a:prstGeom prst="rect">
            <a:avLst/>
          </a:prstGeom>
          <a:noFill/>
        </p:spPr>
        <p:txBody>
          <a:bodyPr wrap="none" rtlCol="0">
            <a:spAutoFit/>
          </a:bodyPr>
          <a:lstStyle/>
          <a:p>
            <a:r>
              <a:rPr lang="en-US" sz="2000" b="1" dirty="0" smtClean="0">
                <a:solidFill>
                  <a:srgbClr val="78250E"/>
                </a:solidFill>
              </a:rPr>
              <a:t>Excess Demand due to</a:t>
            </a:r>
            <a:endParaRPr lang="en-US" sz="2000" b="1" dirty="0">
              <a:solidFill>
                <a:srgbClr val="78250E"/>
              </a:solidFill>
            </a:endParaRPr>
          </a:p>
        </p:txBody>
      </p:sp>
      <p:cxnSp>
        <p:nvCxnSpPr>
          <p:cNvPr id="9" name="Straight Arrow Connector 8"/>
          <p:cNvCxnSpPr/>
          <p:nvPr/>
        </p:nvCxnSpPr>
        <p:spPr>
          <a:xfrm flipH="1">
            <a:off x="4499992" y="2924944"/>
            <a:ext cx="1008112" cy="504056"/>
          </a:xfrm>
          <a:prstGeom prst="straightConnector1">
            <a:avLst/>
          </a:prstGeom>
          <a:ln w="28575">
            <a:solidFill>
              <a:srgbClr val="D47D0A"/>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4644008" y="3445559"/>
            <a:ext cx="1530288" cy="271682"/>
          </a:xfrm>
          <a:prstGeom prst="straightConnector1">
            <a:avLst/>
          </a:prstGeom>
          <a:ln w="28575">
            <a:solidFill>
              <a:srgbClr val="78250E"/>
            </a:solidFill>
            <a:tailEnd type="arrow"/>
          </a:ln>
        </p:spPr>
        <p:style>
          <a:lnRef idx="1">
            <a:schemeClr val="accent1"/>
          </a:lnRef>
          <a:fillRef idx="0">
            <a:schemeClr val="accent1"/>
          </a:fillRef>
          <a:effectRef idx="0">
            <a:schemeClr val="accent1"/>
          </a:effectRef>
          <a:fontRef idx="minor">
            <a:schemeClr val="tx1"/>
          </a:fontRef>
        </p:style>
      </p:cxnSp>
      <p:pic>
        <p:nvPicPr>
          <p:cNvPr id="11" name="Picture 13" descr="http://www.ushistory.org/betsy/more/flags/usflag640.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21688" y="118048"/>
            <a:ext cx="684045" cy="389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8548164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3224"/>
            <a:ext cx="8229600" cy="1371600"/>
          </a:xfrm>
        </p:spPr>
        <p:txBody>
          <a:bodyPr/>
          <a:lstStyle/>
          <a:p>
            <a:r>
              <a:rPr lang="en-US" altLang="en-US" sz="3400" b="1" dirty="0">
                <a:effectLst/>
                <a:latin typeface="Calibri" panose="020F0502020204030204" pitchFamily="34" charset="0"/>
              </a:rPr>
              <a:t>Appendix II</a:t>
            </a:r>
            <a:r>
              <a:rPr lang="en-US" altLang="en-US" sz="3400" b="1" dirty="0" smtClean="0">
                <a:effectLst/>
                <a:latin typeface="Calibri" panose="020F0502020204030204" pitchFamily="34" charset="0"/>
              </a:rPr>
              <a:t>: </a:t>
            </a:r>
            <a:r>
              <a:rPr lang="en-US" altLang="en-US" sz="3400" b="1" dirty="0" smtClean="0">
                <a:effectLst/>
                <a:latin typeface="Calibri" panose="020F0502020204030204" pitchFamily="34" charset="0"/>
              </a:rPr>
              <a:t/>
            </a:r>
            <a:br>
              <a:rPr lang="en-US" altLang="en-US" sz="3400" b="1" dirty="0" smtClean="0">
                <a:effectLst/>
                <a:latin typeface="Calibri" panose="020F0502020204030204" pitchFamily="34" charset="0"/>
              </a:rPr>
            </a:br>
            <a:r>
              <a:rPr lang="en-US" altLang="en-US" sz="3400" b="1" dirty="0" smtClean="0">
                <a:effectLst/>
                <a:latin typeface="Calibri" panose="020F0502020204030204" pitchFamily="34" charset="0"/>
              </a:rPr>
              <a:t>More </a:t>
            </a:r>
            <a:r>
              <a:rPr lang="en-US" altLang="en-US" sz="3400" b="1" dirty="0" smtClean="0">
                <a:effectLst/>
                <a:latin typeface="Calibri" panose="020F0502020204030204" pitchFamily="34" charset="0"/>
              </a:rPr>
              <a:t>on bias in budget forecasts</a:t>
            </a:r>
            <a:endParaRPr lang="en-US" sz="3400" b="1" dirty="0">
              <a:effectLst/>
            </a:endParaRPr>
          </a:p>
        </p:txBody>
      </p:sp>
      <p:sp>
        <p:nvSpPr>
          <p:cNvPr id="3" name="Content Placeholder 2"/>
          <p:cNvSpPr>
            <a:spLocks noGrp="1"/>
          </p:cNvSpPr>
          <p:nvPr>
            <p:ph idx="1"/>
          </p:nvPr>
        </p:nvSpPr>
        <p:spPr>
          <a:xfrm>
            <a:off x="673224" y="2348880"/>
            <a:ext cx="6635080" cy="3747120"/>
          </a:xfrm>
        </p:spPr>
        <p:txBody>
          <a:bodyPr/>
          <a:lstStyle/>
          <a:p>
            <a:r>
              <a:rPr lang="en-US" b="1" dirty="0" smtClean="0">
                <a:solidFill>
                  <a:srgbClr val="7030A0"/>
                </a:solidFill>
                <a:effectLst/>
              </a:rPr>
              <a:t>(1) Bias in official forecasts</a:t>
            </a:r>
            <a:br>
              <a:rPr lang="en-US" b="1" dirty="0" smtClean="0">
                <a:solidFill>
                  <a:srgbClr val="7030A0"/>
                </a:solidFill>
                <a:effectLst/>
              </a:rPr>
            </a:br>
            <a:endParaRPr lang="en-US" b="1" dirty="0" smtClean="0">
              <a:solidFill>
                <a:srgbClr val="7030A0"/>
              </a:solidFill>
              <a:effectLst/>
            </a:endParaRPr>
          </a:p>
          <a:p>
            <a:r>
              <a:rPr lang="en-US" b="1" dirty="0" smtClean="0">
                <a:solidFill>
                  <a:srgbClr val="7030A0"/>
                </a:solidFill>
                <a:effectLst/>
              </a:rPr>
              <a:t>(2) Can private forecasts help</a:t>
            </a:r>
            <a:r>
              <a:rPr lang="en-US" b="1" dirty="0" smtClean="0">
                <a:solidFill>
                  <a:srgbClr val="7030A0"/>
                </a:solidFill>
                <a:effectLst/>
              </a:rPr>
              <a:t>?</a:t>
            </a:r>
            <a:endParaRPr lang="en-US" b="1" dirty="0" smtClean="0">
              <a:solidFill>
                <a:srgbClr val="7030A0"/>
              </a:solidFill>
              <a:effectLst/>
            </a:endParaRPr>
          </a:p>
        </p:txBody>
      </p:sp>
      <p:sp>
        <p:nvSpPr>
          <p:cNvPr id="4" name="Slide Number Placeholder 3"/>
          <p:cNvSpPr>
            <a:spLocks noGrp="1"/>
          </p:cNvSpPr>
          <p:nvPr>
            <p:ph type="sldNum" sz="quarter" idx="12"/>
          </p:nvPr>
        </p:nvSpPr>
        <p:spPr/>
        <p:txBody>
          <a:bodyPr/>
          <a:lstStyle/>
          <a:p>
            <a:fld id="{7A82F3AB-5446-41BD-9242-90190693905E}" type="slidenum">
              <a:rPr lang="en-US" altLang="en-US" smtClean="0"/>
              <a:pPr/>
              <a:t>36</a:t>
            </a:fld>
            <a:endParaRPr lang="en-US" altLang="en-US"/>
          </a:p>
        </p:txBody>
      </p:sp>
      <p:pic>
        <p:nvPicPr>
          <p:cNvPr id="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6256" y="2708920"/>
            <a:ext cx="1913400" cy="1905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579979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eaLnBrk="1" hangingPunct="1">
              <a:spcBef>
                <a:spcPct val="0"/>
              </a:spcBef>
              <a:buClrTx/>
              <a:buSzTx/>
              <a:buFontTx/>
              <a:buNone/>
            </a:pPr>
            <a:fld id="{8902EC76-208C-4D33-B317-D7B577B4F4F7}" type="slidenum">
              <a:rPr lang="en-US" altLang="en-US" sz="1400">
                <a:latin typeface="Calibri" panose="020F0502020204030204" pitchFamily="34" charset="0"/>
              </a:rPr>
              <a:pPr eaLnBrk="1" hangingPunct="1">
                <a:spcBef>
                  <a:spcPct val="0"/>
                </a:spcBef>
                <a:buClrTx/>
                <a:buSzTx/>
                <a:buFontTx/>
                <a:buNone/>
              </a:pPr>
              <a:t>37</a:t>
            </a:fld>
            <a:endParaRPr lang="en-US" altLang="en-US" sz="1400">
              <a:latin typeface="Calibri" panose="020F0502020204030204" pitchFamily="34" charset="0"/>
            </a:endParaRPr>
          </a:p>
        </p:txBody>
      </p:sp>
      <p:pic>
        <p:nvPicPr>
          <p:cNvPr id="14339" name="Picture 2" descr="UnitedStatesYFM.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524000"/>
            <a:ext cx="8305800" cy="503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Rectangle 3"/>
          <p:cNvSpPr>
            <a:spLocks noChangeArrowheads="1"/>
          </p:cNvSpPr>
          <p:nvPr/>
        </p:nvSpPr>
        <p:spPr bwMode="auto">
          <a:xfrm>
            <a:off x="609600" y="961564"/>
            <a:ext cx="8153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eaLnBrk="1" hangingPunct="1">
              <a:spcBef>
                <a:spcPct val="0"/>
              </a:spcBef>
              <a:buClrTx/>
              <a:buSzTx/>
              <a:buFontTx/>
              <a:buNone/>
            </a:pPr>
            <a:r>
              <a:rPr lang="en-US" altLang="en-US" sz="2800" dirty="0">
                <a:latin typeface="Calibri" panose="020F0502020204030204" pitchFamily="34" charset="0"/>
              </a:rPr>
              <a:t>US official projections </a:t>
            </a:r>
            <a:r>
              <a:rPr lang="en-US" altLang="en-US" sz="2800" dirty="0" smtClean="0">
                <a:latin typeface="Calibri" panose="020F0502020204030204" pitchFamily="34" charset="0"/>
              </a:rPr>
              <a:t>were </a:t>
            </a:r>
            <a:r>
              <a:rPr lang="en-US" altLang="en-US" sz="2800" dirty="0">
                <a:latin typeface="Calibri" panose="020F0502020204030204" pitchFamily="34" charset="0"/>
              </a:rPr>
              <a:t>over-optimistic on </a:t>
            </a:r>
            <a:r>
              <a:rPr lang="en-US" altLang="en-US" sz="2800" dirty="0" smtClean="0">
                <a:latin typeface="Calibri" panose="020F0502020204030204" pitchFamily="34" charset="0"/>
              </a:rPr>
              <a:t>average.</a:t>
            </a:r>
            <a:endParaRPr lang="en-US" altLang="en-US" sz="2800" dirty="0">
              <a:latin typeface="Calibri" panose="020F0502020204030204" pitchFamily="34" charset="0"/>
            </a:endParaRPr>
          </a:p>
        </p:txBody>
      </p:sp>
      <p:cxnSp>
        <p:nvCxnSpPr>
          <p:cNvPr id="6" name="Straight Arrow Connector 5"/>
          <p:cNvCxnSpPr/>
          <p:nvPr/>
        </p:nvCxnSpPr>
        <p:spPr>
          <a:xfrm rot="5400000" flipH="1" flipV="1">
            <a:off x="3581401" y="3822700"/>
            <a:ext cx="304800" cy="3175"/>
          </a:xfrm>
          <a:prstGeom prst="straightConnector1">
            <a:avLst/>
          </a:prstGeom>
          <a:ln w="38100">
            <a:solidFill>
              <a:srgbClr val="CC0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rot="5400000" flipH="1" flipV="1">
            <a:off x="3582194" y="3685381"/>
            <a:ext cx="304800" cy="1588"/>
          </a:xfrm>
          <a:prstGeom prst="straightConnector1">
            <a:avLst/>
          </a:prstGeom>
          <a:ln w="38100">
            <a:solidFill>
              <a:srgbClr val="CC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6778625" y="3609975"/>
            <a:ext cx="1588" cy="304800"/>
          </a:xfrm>
          <a:prstGeom prst="straightConnector1">
            <a:avLst/>
          </a:prstGeom>
          <a:ln w="38100">
            <a:solidFill>
              <a:srgbClr val="CC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6780213" y="3429000"/>
            <a:ext cx="1587" cy="212725"/>
          </a:xfrm>
          <a:prstGeom prst="straightConnector1">
            <a:avLst/>
          </a:prstGeom>
          <a:ln w="38100">
            <a:solidFill>
              <a:srgbClr val="CC0000"/>
            </a:solidFill>
            <a:tailEnd type="arrow"/>
          </a:ln>
        </p:spPr>
        <p:style>
          <a:lnRef idx="1">
            <a:schemeClr val="accent1"/>
          </a:lnRef>
          <a:fillRef idx="0">
            <a:schemeClr val="accent1"/>
          </a:fillRef>
          <a:effectRef idx="0">
            <a:schemeClr val="accent1"/>
          </a:effectRef>
          <a:fontRef idx="minor">
            <a:schemeClr val="tx1"/>
          </a:fontRef>
        </p:style>
      </p:cxnSp>
      <p:sp>
        <p:nvSpPr>
          <p:cNvPr id="14345" name="TextBox 9"/>
          <p:cNvSpPr txBox="1">
            <a:spLocks noChangeArrowheads="1"/>
          </p:cNvSpPr>
          <p:nvPr/>
        </p:nvSpPr>
        <p:spPr bwMode="auto">
          <a:xfrm>
            <a:off x="6629400" y="6172200"/>
            <a:ext cx="2286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eaLnBrk="1" hangingPunct="1">
              <a:spcBef>
                <a:spcPct val="0"/>
              </a:spcBef>
              <a:buClrTx/>
              <a:buSzTx/>
              <a:buFontTx/>
              <a:buNone/>
            </a:pPr>
            <a:r>
              <a:rPr lang="en-US" altLang="en-US" sz="1400">
                <a:latin typeface="Calibri" panose="020F0502020204030204" pitchFamily="34" charset="0"/>
              </a:rPr>
              <a:t>F &amp; Schreger, 2013</a:t>
            </a:r>
          </a:p>
        </p:txBody>
      </p:sp>
      <p:pic>
        <p:nvPicPr>
          <p:cNvPr id="14346" name="Picture 13" descr="http://www.ushistory.org/betsy/more/flags/usflag640.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8838" y="4267200"/>
            <a:ext cx="1031875"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2600314" y="2036515"/>
            <a:ext cx="4154016" cy="210855"/>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899592" y="6172200"/>
            <a:ext cx="2304256" cy="209128"/>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228184" y="6237312"/>
            <a:ext cx="2304256" cy="209128"/>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763688" y="260648"/>
            <a:ext cx="6269601" cy="584775"/>
          </a:xfrm>
          <a:prstGeom prst="rect">
            <a:avLst/>
          </a:prstGeom>
          <a:noFill/>
        </p:spPr>
        <p:txBody>
          <a:bodyPr wrap="none" rtlCol="0">
            <a:spAutoFit/>
          </a:bodyPr>
          <a:lstStyle/>
          <a:p>
            <a:r>
              <a:rPr lang="en-US" sz="3200" b="1" dirty="0" smtClean="0">
                <a:solidFill>
                  <a:srgbClr val="7030A0"/>
                </a:solidFill>
                <a:latin typeface="+mj-lt"/>
              </a:rPr>
              <a:t>(1) More on bias in official forecasts</a:t>
            </a:r>
            <a:endParaRPr lang="en-US" sz="3200" b="1" dirty="0">
              <a:solidFill>
                <a:srgbClr val="7030A0"/>
              </a:solidFill>
              <a:latin typeface="+mj-lt"/>
            </a:endParaRPr>
          </a:p>
        </p:txBody>
      </p:sp>
    </p:spTree>
    <p:extLst>
      <p:ext uri="{BB962C8B-B14F-4D97-AF65-F5344CB8AC3E}">
        <p14:creationId xmlns:p14="http://schemas.microsoft.com/office/powerpoint/2010/main" val="27102191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33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34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34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33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43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5" grpId="0"/>
      <p:bldP spid="3" grpId="0" animBg="1"/>
      <p:bldP spid="12" grpId="0" animBg="1"/>
      <p:bldP spid="1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eaLnBrk="1" hangingPunct="1">
              <a:spcBef>
                <a:spcPct val="0"/>
              </a:spcBef>
              <a:buClrTx/>
              <a:buSzTx/>
              <a:buFontTx/>
              <a:buNone/>
            </a:pPr>
            <a:fld id="{A5C0DC2D-7735-4071-912B-F4B3F1A9CF5F}" type="slidenum">
              <a:rPr lang="en-US" altLang="en-US" sz="1400">
                <a:latin typeface="Arial" pitchFamily="34" charset="0"/>
              </a:rPr>
              <a:pPr eaLnBrk="1" hangingPunct="1">
                <a:spcBef>
                  <a:spcPct val="0"/>
                </a:spcBef>
                <a:buClrTx/>
                <a:buSzTx/>
                <a:buFontTx/>
                <a:buNone/>
              </a:pPr>
              <a:t>38</a:t>
            </a:fld>
            <a:endParaRPr lang="en-US" altLang="en-US" sz="1400">
              <a:latin typeface="Arial" pitchFamily="34" charset="0"/>
            </a:endParaRPr>
          </a:p>
        </p:txBody>
      </p:sp>
      <p:pic>
        <p:nvPicPr>
          <p:cNvPr id="1638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066800"/>
            <a:ext cx="84582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TextBox 3"/>
          <p:cNvSpPr txBox="1">
            <a:spLocks noChangeArrowheads="1"/>
          </p:cNvSpPr>
          <p:nvPr/>
        </p:nvSpPr>
        <p:spPr bwMode="auto">
          <a:xfrm>
            <a:off x="685800" y="327025"/>
            <a:ext cx="77724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eaLnBrk="1" hangingPunct="1">
              <a:spcBef>
                <a:spcPct val="0"/>
              </a:spcBef>
              <a:buClrTx/>
              <a:buSzTx/>
              <a:buFontTx/>
              <a:buNone/>
            </a:pPr>
            <a:r>
              <a:rPr lang="en-US" altLang="en-US" sz="2800" dirty="0">
                <a:latin typeface="Calibri" panose="020F0502020204030204" pitchFamily="34" charset="0"/>
              </a:rPr>
              <a:t>Greek official forecasts </a:t>
            </a:r>
            <a:r>
              <a:rPr lang="en-US" altLang="en-US" sz="2800" dirty="0" smtClean="0">
                <a:latin typeface="Calibri" panose="020F0502020204030204" pitchFamily="34" charset="0"/>
              </a:rPr>
              <a:t>were </a:t>
            </a:r>
            <a:r>
              <a:rPr lang="en-US" altLang="en-US" sz="2800" i="1" dirty="0">
                <a:latin typeface="Calibri" panose="020F0502020204030204" pitchFamily="34" charset="0"/>
              </a:rPr>
              <a:t>always</a:t>
            </a:r>
            <a:r>
              <a:rPr lang="en-US" altLang="en-US" sz="2800" dirty="0">
                <a:latin typeface="Calibri" panose="020F0502020204030204" pitchFamily="34" charset="0"/>
              </a:rPr>
              <a:t> </a:t>
            </a:r>
            <a:r>
              <a:rPr lang="en-US" altLang="en-US" sz="2800" dirty="0" smtClean="0">
                <a:latin typeface="Calibri" panose="020F0502020204030204" pitchFamily="34" charset="0"/>
              </a:rPr>
              <a:t>over-optimistic</a:t>
            </a:r>
            <a:r>
              <a:rPr lang="en-US" altLang="en-US" sz="2800" dirty="0">
                <a:latin typeface="Calibri" panose="020F0502020204030204" pitchFamily="34" charset="0"/>
              </a:rPr>
              <a:t>.</a:t>
            </a:r>
            <a:br>
              <a:rPr lang="en-US" altLang="en-US" sz="2800" dirty="0">
                <a:latin typeface="Calibri" panose="020F0502020204030204" pitchFamily="34" charset="0"/>
              </a:rPr>
            </a:br>
            <a:endParaRPr lang="en-US" altLang="en-US" sz="2800" dirty="0">
              <a:latin typeface="Calibri" panose="020F0502020204030204" pitchFamily="34" charset="0"/>
            </a:endParaRPr>
          </a:p>
        </p:txBody>
      </p:sp>
      <p:sp>
        <p:nvSpPr>
          <p:cNvPr id="16389" name="TextBox 4"/>
          <p:cNvSpPr txBox="1">
            <a:spLocks noChangeArrowheads="1"/>
          </p:cNvSpPr>
          <p:nvPr/>
        </p:nvSpPr>
        <p:spPr bwMode="auto">
          <a:xfrm>
            <a:off x="7080250" y="6143625"/>
            <a:ext cx="2286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eaLnBrk="1" hangingPunct="1">
              <a:spcBef>
                <a:spcPct val="0"/>
              </a:spcBef>
              <a:buClrTx/>
              <a:buSzTx/>
              <a:buFontTx/>
              <a:buNone/>
            </a:pPr>
            <a:r>
              <a:rPr lang="en-US" altLang="en-US" sz="1400"/>
              <a:t>F &amp; Schreger, 2013</a:t>
            </a:r>
          </a:p>
        </p:txBody>
      </p:sp>
      <p:cxnSp>
        <p:nvCxnSpPr>
          <p:cNvPr id="7" name="Straight Arrow Connector 6"/>
          <p:cNvCxnSpPr/>
          <p:nvPr/>
        </p:nvCxnSpPr>
        <p:spPr>
          <a:xfrm rot="5400000" flipH="1" flipV="1">
            <a:off x="1801813" y="3027362"/>
            <a:ext cx="666750" cy="3175"/>
          </a:xfrm>
          <a:prstGeom prst="straightConnector1">
            <a:avLst/>
          </a:prstGeom>
          <a:ln w="38100">
            <a:solidFill>
              <a:srgbClr val="CC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rot="5400000" flipH="1" flipV="1">
            <a:off x="1822450" y="2673350"/>
            <a:ext cx="623888" cy="1588"/>
          </a:xfrm>
          <a:prstGeom prst="straightConnector1">
            <a:avLst/>
          </a:prstGeom>
          <a:ln w="38100">
            <a:solidFill>
              <a:srgbClr val="CC0000"/>
            </a:solidFill>
            <a:tailEnd type="arrow"/>
          </a:ln>
        </p:spPr>
        <p:style>
          <a:lnRef idx="1">
            <a:schemeClr val="accent1"/>
          </a:lnRef>
          <a:fillRef idx="0">
            <a:schemeClr val="accent1"/>
          </a:fillRef>
          <a:effectRef idx="0">
            <a:schemeClr val="accent1"/>
          </a:effectRef>
          <a:fontRef idx="minor">
            <a:schemeClr val="tx1"/>
          </a:fontRef>
        </p:style>
      </p:cxnSp>
      <p:sp>
        <p:nvSpPr>
          <p:cNvPr id="16392" name="TextBox 8"/>
          <p:cNvSpPr txBox="1">
            <a:spLocks noChangeArrowheads="1"/>
          </p:cNvSpPr>
          <p:nvPr/>
        </p:nvSpPr>
        <p:spPr bwMode="auto">
          <a:xfrm>
            <a:off x="2728913" y="6477000"/>
            <a:ext cx="40528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eaLnBrk="1" hangingPunct="1">
              <a:spcBef>
                <a:spcPct val="0"/>
              </a:spcBef>
              <a:buClrTx/>
              <a:buSzTx/>
              <a:buFontTx/>
              <a:buNone/>
            </a:pPr>
            <a:r>
              <a:rPr lang="en-US" altLang="en-US" sz="1200"/>
              <a:t>Data from Greece’s Stability and Convergence Programs</a:t>
            </a:r>
            <a:r>
              <a:rPr lang="en-US" altLang="en-US" sz="1800"/>
              <a:t>.</a:t>
            </a:r>
          </a:p>
        </p:txBody>
      </p:sp>
      <p:pic>
        <p:nvPicPr>
          <p:cNvPr id="16393" name="Picture 10" descr="http://www.mapsofworld.com/images/world-countries-flags/greece-flag.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43400" y="3981450"/>
            <a:ext cx="114300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899592" y="6172200"/>
            <a:ext cx="2304256" cy="209128"/>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783830" y="1595744"/>
            <a:ext cx="4308450" cy="230041"/>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6444208" y="6143625"/>
            <a:ext cx="2376264" cy="227246"/>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600407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8"/>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nodeType="afterEffect">
                                  <p:stCondLst>
                                    <p:cond delay="0"/>
                                  </p:stCondLst>
                                  <p:childTnLst>
                                    <p:set>
                                      <p:cBhvr>
                                        <p:cTn id="9" dur="1" fill="hold">
                                          <p:stCondLst>
                                            <p:cond delay="499"/>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eaLnBrk="1" hangingPunct="1">
              <a:spcBef>
                <a:spcPct val="0"/>
              </a:spcBef>
              <a:buClrTx/>
              <a:buSzTx/>
              <a:buFontTx/>
              <a:buNone/>
            </a:pPr>
            <a:fld id="{3CC59F2A-B9BC-4618-BB6C-E4ABB817EBF7}" type="slidenum">
              <a:rPr lang="en-US" altLang="en-US" sz="1400">
                <a:latin typeface="Arial" pitchFamily="34" charset="0"/>
              </a:rPr>
              <a:pPr eaLnBrk="1" hangingPunct="1">
                <a:spcBef>
                  <a:spcPct val="0"/>
                </a:spcBef>
                <a:buClrTx/>
                <a:buSzTx/>
                <a:buFontTx/>
                <a:buNone/>
              </a:pPr>
              <a:t>39</a:t>
            </a:fld>
            <a:endParaRPr lang="en-US" altLang="en-US" sz="1400">
              <a:latin typeface="Arial" pitchFamily="34" charset="0"/>
            </a:endParaRPr>
          </a:p>
        </p:txBody>
      </p:sp>
      <p:pic>
        <p:nvPicPr>
          <p:cNvPr id="17411" name="Picture 2" descr="Germany YFM.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219200"/>
            <a:ext cx="77724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Rectangle 3"/>
          <p:cNvSpPr>
            <a:spLocks noChangeArrowheads="1"/>
          </p:cNvSpPr>
          <p:nvPr/>
        </p:nvSpPr>
        <p:spPr bwMode="auto">
          <a:xfrm>
            <a:off x="838200" y="457200"/>
            <a:ext cx="8077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eaLnBrk="1" hangingPunct="1">
              <a:spcBef>
                <a:spcPct val="0"/>
              </a:spcBef>
              <a:buClrTx/>
              <a:buSzTx/>
              <a:buFontTx/>
              <a:buNone/>
            </a:pPr>
            <a:r>
              <a:rPr lang="en-US" altLang="en-US" sz="2800" dirty="0">
                <a:latin typeface="Calibri" panose="020F0502020204030204" pitchFamily="34" charset="0"/>
              </a:rPr>
              <a:t> German forecasts </a:t>
            </a:r>
            <a:r>
              <a:rPr lang="en-US" altLang="en-US" sz="2800" dirty="0" smtClean="0">
                <a:latin typeface="Calibri" panose="020F0502020204030204" pitchFamily="34" charset="0"/>
              </a:rPr>
              <a:t>were also </a:t>
            </a:r>
            <a:r>
              <a:rPr lang="en-US" altLang="en-US" sz="2800" dirty="0">
                <a:latin typeface="Calibri" panose="020F0502020204030204" pitchFamily="34" charset="0"/>
              </a:rPr>
              <a:t>usually </a:t>
            </a:r>
            <a:r>
              <a:rPr lang="en-US" altLang="en-US" sz="2800" dirty="0" smtClean="0">
                <a:latin typeface="Calibri" panose="020F0502020204030204" pitchFamily="34" charset="0"/>
              </a:rPr>
              <a:t>too optimistic.</a:t>
            </a:r>
            <a:endParaRPr lang="en-US" altLang="en-US" sz="2800" dirty="0">
              <a:latin typeface="Calibri" panose="020F0502020204030204" pitchFamily="34" charset="0"/>
            </a:endParaRPr>
          </a:p>
        </p:txBody>
      </p:sp>
      <p:pic>
        <p:nvPicPr>
          <p:cNvPr id="17413" name="Picture 2" descr="http://www.mapsofworld.com/images/world-countries-flags/germany-flag.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91000" y="4003675"/>
            <a:ext cx="1143000" cy="77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Arrow Connector 5"/>
          <p:cNvCxnSpPr/>
          <p:nvPr/>
        </p:nvCxnSpPr>
        <p:spPr>
          <a:xfrm flipV="1">
            <a:off x="2133600" y="3429000"/>
            <a:ext cx="0" cy="838200"/>
          </a:xfrm>
          <a:prstGeom prst="straightConnector1">
            <a:avLst/>
          </a:prstGeom>
          <a:ln w="38100">
            <a:solidFill>
              <a:srgbClr val="CC0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flipV="1">
            <a:off x="2133600" y="3124200"/>
            <a:ext cx="1588" cy="719138"/>
          </a:xfrm>
          <a:prstGeom prst="straightConnector1">
            <a:avLst/>
          </a:prstGeom>
          <a:ln w="38100">
            <a:solidFill>
              <a:srgbClr val="CC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5486400" y="3295650"/>
            <a:ext cx="3175" cy="666750"/>
          </a:xfrm>
          <a:prstGeom prst="straightConnector1">
            <a:avLst/>
          </a:prstGeom>
          <a:ln w="38100">
            <a:solidFill>
              <a:srgbClr val="CC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flipV="1">
            <a:off x="5486400" y="2743200"/>
            <a:ext cx="1588" cy="947738"/>
          </a:xfrm>
          <a:prstGeom prst="straightConnector1">
            <a:avLst/>
          </a:prstGeom>
          <a:ln w="38100">
            <a:solidFill>
              <a:srgbClr val="CC0000"/>
            </a:solidFill>
            <a:tailEnd type="arrow"/>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2627784" y="1758799"/>
            <a:ext cx="4308450" cy="230041"/>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899592" y="6237312"/>
            <a:ext cx="4308450" cy="230041"/>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978806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idx="4294967295"/>
          </p:nvPr>
        </p:nvSpPr>
        <p:spPr>
          <a:xfrm>
            <a:off x="457200" y="228600"/>
            <a:ext cx="8229600" cy="1143000"/>
          </a:xfrm>
        </p:spPr>
        <p:txBody>
          <a:bodyPr/>
          <a:lstStyle/>
          <a:p>
            <a:pPr eaLnBrk="1" hangingPunct="1"/>
            <a:r>
              <a:rPr lang="en-US" altLang="en-US" sz="3200" dirty="0" smtClean="0">
                <a:effectLst/>
              </a:rPr>
              <a:t>Why do leaders fail to take advantage </a:t>
            </a:r>
            <a:br>
              <a:rPr lang="en-US" altLang="en-US" sz="3200" dirty="0" smtClean="0">
                <a:effectLst/>
              </a:rPr>
            </a:br>
            <a:r>
              <a:rPr lang="en-US" altLang="en-US" sz="3200" dirty="0" smtClean="0">
                <a:effectLst/>
              </a:rPr>
              <a:t>of boom times to strengthen the budget?</a:t>
            </a:r>
          </a:p>
        </p:txBody>
      </p:sp>
      <p:sp>
        <p:nvSpPr>
          <p:cNvPr id="38915" name="Content Placeholder 2"/>
          <p:cNvSpPr>
            <a:spLocks noGrp="1"/>
          </p:cNvSpPr>
          <p:nvPr>
            <p:ph idx="4294967295"/>
          </p:nvPr>
        </p:nvSpPr>
        <p:spPr>
          <a:xfrm>
            <a:off x="304800" y="1676400"/>
            <a:ext cx="8839200" cy="4953000"/>
          </a:xfrm>
        </p:spPr>
        <p:txBody>
          <a:bodyPr/>
          <a:lstStyle/>
          <a:p>
            <a:pPr eaLnBrk="1" hangingPunct="1"/>
            <a:r>
              <a:rPr lang="en-US" altLang="en-US" sz="3000" dirty="0" smtClean="0">
                <a:effectLst/>
              </a:rPr>
              <a:t>People don’t see the need to “fix the hole </a:t>
            </a:r>
            <a:br>
              <a:rPr lang="en-US" altLang="en-US" sz="3000" dirty="0" smtClean="0">
                <a:effectLst/>
              </a:rPr>
            </a:br>
            <a:r>
              <a:rPr lang="en-US" altLang="en-US" sz="3000" dirty="0" smtClean="0">
                <a:effectLst/>
              </a:rPr>
              <a:t>in the roof when the sun is shining.”</a:t>
            </a:r>
          </a:p>
          <a:p>
            <a:pPr lvl="1" eaLnBrk="1" hangingPunct="1"/>
            <a:r>
              <a:rPr lang="en-US" altLang="en-US" dirty="0" smtClean="0">
                <a:effectLst/>
              </a:rPr>
              <a:t>They </a:t>
            </a:r>
            <a:r>
              <a:rPr lang="en-US" altLang="en-US" dirty="0" smtClean="0">
                <a:effectLst/>
              </a:rPr>
              <a:t>may </a:t>
            </a:r>
            <a:r>
              <a:rPr lang="en-US" altLang="en-US" dirty="0" smtClean="0">
                <a:effectLst/>
              </a:rPr>
              <a:t>see the mistake </a:t>
            </a:r>
            <a:br>
              <a:rPr lang="en-US" altLang="en-US" dirty="0" smtClean="0">
                <a:effectLst/>
              </a:rPr>
            </a:br>
            <a:r>
              <a:rPr lang="en-US" altLang="en-US" dirty="0" smtClean="0">
                <a:effectLst/>
              </a:rPr>
              <a:t>  when the storm hits,</a:t>
            </a:r>
            <a:r>
              <a:rPr lang="en-US" altLang="en-US" sz="2100" dirty="0" smtClean="0">
                <a:effectLst/>
              </a:rPr>
              <a:t> </a:t>
            </a:r>
          </a:p>
          <a:p>
            <a:pPr lvl="2" eaLnBrk="1" hangingPunct="1"/>
            <a:r>
              <a:rPr lang="en-US" altLang="en-US" dirty="0" smtClean="0">
                <a:effectLst/>
              </a:rPr>
              <a:t>but then it is too late.</a:t>
            </a:r>
            <a:r>
              <a:rPr lang="en-US" altLang="en-US" sz="2800" dirty="0" smtClean="0">
                <a:effectLst/>
              </a:rPr>
              <a:t/>
            </a:r>
            <a:br>
              <a:rPr lang="en-US" altLang="en-US" sz="2800" dirty="0" smtClean="0">
                <a:effectLst/>
              </a:rPr>
            </a:br>
            <a:endParaRPr lang="en-US" altLang="en-US" sz="2800" dirty="0" smtClean="0">
              <a:effectLst/>
            </a:endParaRPr>
          </a:p>
          <a:p>
            <a:pPr eaLnBrk="1" hangingPunct="1"/>
            <a:r>
              <a:rPr lang="en-US" altLang="en-US" sz="2900" dirty="0" smtClean="0">
                <a:effectLst/>
              </a:rPr>
              <a:t>My claim: Official </a:t>
            </a:r>
            <a:r>
              <a:rPr lang="en-US" altLang="en-US" sz="2900" dirty="0" smtClean="0">
                <a:effectLst/>
              </a:rPr>
              <a:t>forecasts </a:t>
            </a:r>
            <a:r>
              <a:rPr lang="en-US" altLang="en-US" sz="2900" dirty="0" smtClean="0">
                <a:effectLst/>
              </a:rPr>
              <a:t/>
            </a:r>
            <a:br>
              <a:rPr lang="en-US" altLang="en-US" sz="2900" dirty="0" smtClean="0">
                <a:effectLst/>
              </a:rPr>
            </a:br>
            <a:r>
              <a:rPr lang="en-US" altLang="en-US" sz="2900" dirty="0" smtClean="0">
                <a:effectLst/>
              </a:rPr>
              <a:t>are </a:t>
            </a:r>
            <a:r>
              <a:rPr lang="en-US" altLang="en-US" sz="2900" dirty="0" smtClean="0">
                <a:effectLst/>
              </a:rPr>
              <a:t>over-optimistic </a:t>
            </a:r>
            <a:r>
              <a:rPr lang="en-US" altLang="en-US" sz="2900" dirty="0" smtClean="0">
                <a:effectLst/>
              </a:rPr>
              <a:t>in </a:t>
            </a:r>
            <a:r>
              <a:rPr lang="en-US" altLang="en-US" sz="2900" dirty="0" smtClean="0">
                <a:effectLst/>
              </a:rPr>
              <a:t>boom periods, </a:t>
            </a:r>
            <a:br>
              <a:rPr lang="en-US" altLang="en-US" sz="2900" dirty="0" smtClean="0">
                <a:effectLst/>
              </a:rPr>
            </a:br>
            <a:r>
              <a:rPr lang="en-US" altLang="en-US" sz="2600" dirty="0" smtClean="0">
                <a:effectLst/>
              </a:rPr>
              <a:t>rationalizing the failure to act</a:t>
            </a:r>
          </a:p>
          <a:p>
            <a:pPr lvl="1" eaLnBrk="1" hangingPunct="1"/>
            <a:r>
              <a:rPr lang="en-US" altLang="en-US" sz="2400" dirty="0" smtClean="0">
                <a:effectLst/>
              </a:rPr>
              <a:t>according to data from 33 countries.</a:t>
            </a:r>
            <a:r>
              <a:rPr lang="en-US" altLang="en-US" sz="2600" dirty="0" smtClean="0">
                <a:effectLst/>
              </a:rPr>
              <a:t/>
            </a:r>
            <a:br>
              <a:rPr lang="en-US" altLang="en-US" sz="2600" dirty="0" smtClean="0">
                <a:effectLst/>
              </a:rPr>
            </a:br>
            <a:endParaRPr lang="en-US" altLang="en-US" sz="200" dirty="0" smtClean="0">
              <a:effectLst/>
            </a:endParaRPr>
          </a:p>
        </p:txBody>
      </p:sp>
      <p:pic>
        <p:nvPicPr>
          <p:cNvPr id="38918" name="Picture 6" descr="http://acting4camera.com/wp-content/uploads/2012/07/Roof-Hol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8475" y="2743200"/>
            <a:ext cx="3184525" cy="209867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09924" name="Picture 4" descr="C:\Users\Evan\AppData\Local\Microsoft\Windows\Temporary Internet Files\Content.IE5\W3DQ6JHQ\MC900232765[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83388" y="5046663"/>
            <a:ext cx="1522412" cy="170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970299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89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8915">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89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8915">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8915">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99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eaLnBrk="1" hangingPunct="1">
              <a:spcBef>
                <a:spcPct val="0"/>
              </a:spcBef>
              <a:buClrTx/>
              <a:buSzTx/>
              <a:buFontTx/>
              <a:buNone/>
            </a:pPr>
            <a:fld id="{9AB607C4-1205-4BA6-A082-AE007A7641A5}" type="slidenum">
              <a:rPr lang="en-US" altLang="en-US" sz="1400">
                <a:latin typeface="Calibri" panose="020F0502020204030204" pitchFamily="34" charset="0"/>
              </a:rPr>
              <a:pPr eaLnBrk="1" hangingPunct="1">
                <a:spcBef>
                  <a:spcPct val="0"/>
                </a:spcBef>
                <a:buClrTx/>
                <a:buSzTx/>
                <a:buFontTx/>
                <a:buNone/>
              </a:pPr>
              <a:t>40</a:t>
            </a:fld>
            <a:endParaRPr lang="en-US" altLang="en-US" sz="1400">
              <a:latin typeface="Calibri" panose="020F0502020204030204" pitchFamily="34" charset="0"/>
            </a:endParaRPr>
          </a:p>
        </p:txBody>
      </p:sp>
      <p:sp>
        <p:nvSpPr>
          <p:cNvPr id="29699" name="Rectangle 1"/>
          <p:cNvSpPr>
            <a:spLocks noChangeArrowheads="1"/>
          </p:cNvSpPr>
          <p:nvPr/>
        </p:nvSpPr>
        <p:spPr bwMode="auto">
          <a:xfrm>
            <a:off x="-152400" y="274003"/>
            <a:ext cx="9609138"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algn="ctr">
              <a:spcBef>
                <a:spcPct val="0"/>
              </a:spcBef>
              <a:buClrTx/>
              <a:buSzTx/>
              <a:buFontTx/>
              <a:buNone/>
            </a:pPr>
            <a:r>
              <a:rPr lang="en-US" altLang="en-US" sz="3400" b="1" dirty="0" smtClean="0">
                <a:solidFill>
                  <a:srgbClr val="7030A0"/>
                </a:solidFill>
                <a:latin typeface="Calibri" pitchFamily="34" charset="0"/>
              </a:rPr>
              <a:t>(2) New results using private </a:t>
            </a:r>
            <a:r>
              <a:rPr lang="en-US" altLang="en-US" sz="3400" b="1" dirty="0">
                <a:solidFill>
                  <a:srgbClr val="7030A0"/>
                </a:solidFill>
                <a:latin typeface="Calibri" pitchFamily="34" charset="0"/>
              </a:rPr>
              <a:t>sector forecasts, </a:t>
            </a:r>
          </a:p>
          <a:p>
            <a:pPr algn="ctr">
              <a:spcBef>
                <a:spcPct val="0"/>
              </a:spcBef>
              <a:buClrTx/>
              <a:buSzTx/>
              <a:buFontTx/>
              <a:buNone/>
            </a:pPr>
            <a:r>
              <a:rPr lang="en-US" altLang="en-US" sz="3400" b="1" dirty="0">
                <a:solidFill>
                  <a:srgbClr val="7030A0"/>
                </a:solidFill>
                <a:latin typeface="Calibri" pitchFamily="34" charset="0"/>
              </a:rPr>
              <a:t>from </a:t>
            </a:r>
            <a:r>
              <a:rPr lang="en-US" altLang="en-US" sz="3400" b="1" i="1" dirty="0">
                <a:solidFill>
                  <a:srgbClr val="7030A0"/>
                </a:solidFill>
                <a:latin typeface="Calibri" pitchFamily="34" charset="0"/>
              </a:rPr>
              <a:t>Consensus Economics</a:t>
            </a:r>
            <a:endParaRPr lang="en-US" altLang="en-US" sz="3400" i="1" dirty="0">
              <a:solidFill>
                <a:srgbClr val="7030A0"/>
              </a:solidFill>
              <a:latin typeface="Calibri" panose="020F0502020204030204" pitchFamily="34" charset="0"/>
            </a:endParaRPr>
          </a:p>
        </p:txBody>
      </p:sp>
      <p:sp>
        <p:nvSpPr>
          <p:cNvPr id="29700" name="Rectangle 1"/>
          <p:cNvSpPr>
            <a:spLocks noChangeArrowheads="1"/>
          </p:cNvSpPr>
          <p:nvPr/>
        </p:nvSpPr>
        <p:spPr bwMode="auto">
          <a:xfrm>
            <a:off x="1295400" y="1340768"/>
            <a:ext cx="6248400" cy="56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342900" indent="-342900"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lvl="1" algn="ctr">
              <a:spcBef>
                <a:spcPct val="0"/>
              </a:spcBef>
              <a:buClrTx/>
              <a:buSzTx/>
              <a:buFontTx/>
              <a:buNone/>
            </a:pPr>
            <a:r>
              <a:rPr lang="en-US" altLang="en-US" sz="700" dirty="0">
                <a:latin typeface="Calibri" panose="020F0502020204030204" pitchFamily="34" charset="0"/>
              </a:rPr>
              <a:t>                                                                                 </a:t>
            </a:r>
            <a:br>
              <a:rPr lang="en-US" altLang="en-US" sz="700" dirty="0">
                <a:latin typeface="Calibri" panose="020F0502020204030204" pitchFamily="34" charset="0"/>
              </a:rPr>
            </a:br>
            <a:r>
              <a:rPr lang="en-US" altLang="en-US" sz="2400" dirty="0">
                <a:latin typeface="Calibri" pitchFamily="34" charset="0"/>
              </a:rPr>
              <a:t>Frankel &amp; Schreger </a:t>
            </a:r>
            <a:r>
              <a:rPr lang="en-US" altLang="en-US" sz="2400" dirty="0" smtClean="0">
                <a:latin typeface="Calibri" pitchFamily="34" charset="0"/>
              </a:rPr>
              <a:t>(2016)</a:t>
            </a:r>
            <a:endParaRPr lang="en-US" altLang="en-US" sz="2400" dirty="0">
              <a:latin typeface="Calibri" panose="020F0502020204030204" pitchFamily="34" charset="0"/>
            </a:endParaRPr>
          </a:p>
        </p:txBody>
      </p:sp>
      <p:sp>
        <p:nvSpPr>
          <p:cNvPr id="28677" name="TextBox 2"/>
          <p:cNvSpPr txBox="1">
            <a:spLocks noChangeArrowheads="1"/>
          </p:cNvSpPr>
          <p:nvPr/>
        </p:nvSpPr>
        <p:spPr bwMode="auto">
          <a:xfrm>
            <a:off x="228600" y="2057400"/>
            <a:ext cx="34290000" cy="4431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eaLnBrk="1" hangingPunct="1">
              <a:spcBef>
                <a:spcPct val="0"/>
              </a:spcBef>
              <a:buClrTx/>
              <a:buSzTx/>
              <a:buFontTx/>
              <a:buNone/>
            </a:pPr>
            <a:r>
              <a:rPr lang="en-US" altLang="en-US" sz="2200" dirty="0">
                <a:latin typeface="Calibri" panose="020F0502020204030204" pitchFamily="34" charset="0"/>
              </a:rPr>
              <a:t>The extension of the analysis helps answer two important questions.</a:t>
            </a:r>
            <a:br>
              <a:rPr lang="en-US" altLang="en-US" sz="2200" dirty="0">
                <a:latin typeface="Calibri" panose="020F0502020204030204" pitchFamily="34" charset="0"/>
              </a:rPr>
            </a:br>
            <a:r>
              <a:rPr lang="en-US" altLang="en-US" sz="1800" dirty="0">
                <a:latin typeface="Calibri" panose="020F0502020204030204" pitchFamily="34" charset="0"/>
              </a:rPr>
              <a:t>   </a:t>
            </a:r>
          </a:p>
          <a:p>
            <a:pPr eaLnBrk="1" hangingPunct="1">
              <a:spcBef>
                <a:spcPct val="0"/>
              </a:spcBef>
              <a:buClrTx/>
              <a:buSzTx/>
              <a:buFont typeface="Tahoma" pitchFamily="34" charset="0"/>
              <a:buAutoNum type="romanLcPeriod"/>
            </a:pPr>
            <a:r>
              <a:rPr lang="en-US" altLang="en-US" sz="2000" dirty="0">
                <a:latin typeface="Calibri" panose="020F0502020204030204" pitchFamily="34" charset="0"/>
              </a:rPr>
              <a:t> </a:t>
            </a:r>
            <a:r>
              <a:rPr lang="en-US" altLang="en-US" sz="2200" dirty="0">
                <a:latin typeface="Calibri" panose="020F0502020204030204" pitchFamily="34" charset="0"/>
              </a:rPr>
              <a:t>When the time sample is short, results based on ex post realizations </a:t>
            </a:r>
            <a:br>
              <a:rPr lang="en-US" altLang="en-US" sz="2200" dirty="0">
                <a:latin typeface="Calibri" panose="020F0502020204030204" pitchFamily="34" charset="0"/>
              </a:rPr>
            </a:br>
            <a:r>
              <a:rPr lang="en-US" altLang="en-US" sz="2200" dirty="0">
                <a:latin typeface="Calibri" panose="020F0502020204030204" pitchFamily="34" charset="0"/>
              </a:rPr>
              <a:t>  can be too sensitive to particular historical outcomes: </a:t>
            </a:r>
          </a:p>
          <a:p>
            <a:pPr eaLnBrk="1" hangingPunct="1">
              <a:spcBef>
                <a:spcPct val="0"/>
              </a:spcBef>
              <a:buClrTx/>
              <a:buSzTx/>
              <a:buFontTx/>
              <a:buNone/>
            </a:pPr>
            <a:r>
              <a:rPr lang="en-US" altLang="en-US" sz="2000" dirty="0">
                <a:latin typeface="Calibri" panose="020F0502020204030204" pitchFamily="34" charset="0"/>
              </a:rPr>
              <a:t>Might earlier findings of over-optimism be explained by one historical event, </a:t>
            </a:r>
          </a:p>
          <a:p>
            <a:pPr eaLnBrk="1" hangingPunct="1">
              <a:spcBef>
                <a:spcPct val="0"/>
              </a:spcBef>
              <a:buClrTx/>
              <a:buSzTx/>
              <a:buFontTx/>
              <a:buNone/>
            </a:pPr>
            <a:r>
              <a:rPr lang="en-US" altLang="en-US" sz="2000" dirty="0">
                <a:latin typeface="Calibri" panose="020F0502020204030204" pitchFamily="34" charset="0"/>
              </a:rPr>
              <a:t>the severe 2008-09 crisis that everyone underestimated?  </a:t>
            </a:r>
            <a:r>
              <a:rPr lang="en-US" altLang="en-US" sz="800" dirty="0">
                <a:latin typeface="Calibri" panose="020F0502020204030204" pitchFamily="34" charset="0"/>
              </a:rPr>
              <a:t/>
            </a:r>
            <a:br>
              <a:rPr lang="en-US" altLang="en-US" sz="800" dirty="0">
                <a:latin typeface="Calibri" panose="020F0502020204030204" pitchFamily="34" charset="0"/>
              </a:rPr>
            </a:br>
            <a:r>
              <a:rPr lang="en-US" altLang="en-US" sz="400" dirty="0">
                <a:latin typeface="Calibri" panose="020F0502020204030204" pitchFamily="34" charset="0"/>
              </a:rPr>
              <a:t/>
            </a:r>
            <a:br>
              <a:rPr lang="en-US" altLang="en-US" sz="400" dirty="0">
                <a:latin typeface="Calibri" panose="020F0502020204030204" pitchFamily="34" charset="0"/>
              </a:rPr>
            </a:br>
            <a:endParaRPr lang="en-US" altLang="en-US" sz="400" dirty="0">
              <a:latin typeface="Calibri" panose="020F0502020204030204" pitchFamily="34" charset="0"/>
            </a:endParaRPr>
          </a:p>
          <a:p>
            <a:pPr eaLnBrk="1" hangingPunct="1">
              <a:spcBef>
                <a:spcPct val="0"/>
              </a:spcBef>
              <a:buClrTx/>
              <a:buSzTx/>
              <a:buFontTx/>
              <a:buNone/>
            </a:pPr>
            <a:r>
              <a:rPr lang="en-US" altLang="en-US" sz="2000" dirty="0">
                <a:latin typeface="Calibri" panose="020F0502020204030204" pitchFamily="34" charset="0"/>
              </a:rPr>
              <a:t>Private forecasts offer an alternative standard by which to judge performance </a:t>
            </a:r>
            <a:br>
              <a:rPr lang="en-US" altLang="en-US" sz="2000" dirty="0">
                <a:latin typeface="Calibri" panose="020F0502020204030204" pitchFamily="34" charset="0"/>
              </a:rPr>
            </a:br>
            <a:r>
              <a:rPr lang="en-US" altLang="en-US" sz="2000" dirty="0">
                <a:latin typeface="Calibri" panose="020F0502020204030204" pitchFamily="34" charset="0"/>
              </a:rPr>
              <a:t>of official forecasts, less sensitive to historically volatile ex post outcomes.    </a:t>
            </a:r>
          </a:p>
          <a:p>
            <a:pPr eaLnBrk="1" hangingPunct="1">
              <a:spcBef>
                <a:spcPct val="0"/>
              </a:spcBef>
              <a:buClrTx/>
              <a:buSzTx/>
              <a:buFont typeface="Tahoma" pitchFamily="34" charset="0"/>
              <a:buAutoNum type="romanLcPeriod" startAt="2"/>
            </a:pPr>
            <a:endParaRPr lang="en-US" altLang="en-US" sz="2000" dirty="0">
              <a:latin typeface="Calibri" panose="020F0502020204030204" pitchFamily="34" charset="0"/>
            </a:endParaRPr>
          </a:p>
          <a:p>
            <a:pPr eaLnBrk="1" hangingPunct="1">
              <a:spcBef>
                <a:spcPct val="0"/>
              </a:spcBef>
              <a:buClrTx/>
              <a:buSzTx/>
              <a:buFont typeface="Tahoma" pitchFamily="34" charset="0"/>
              <a:buAutoNum type="romanLcPeriod" startAt="2"/>
            </a:pPr>
            <a:r>
              <a:rPr lang="en-US" altLang="en-US" sz="2400" dirty="0">
                <a:latin typeface="Calibri" panose="020F0502020204030204" pitchFamily="34" charset="0"/>
              </a:rPr>
              <a:t>  If the reform proposal is that budget-makers </a:t>
            </a:r>
            <a:r>
              <a:rPr lang="en-US" altLang="en-US" sz="2400" dirty="0" smtClean="0">
                <a:latin typeface="Calibri" panose="020F0502020204030204" pitchFamily="34" charset="0"/>
              </a:rPr>
              <a:t>should use  </a:t>
            </a:r>
            <a:r>
              <a:rPr lang="en-US" altLang="en-US" sz="2000" dirty="0">
                <a:latin typeface="Calibri" panose="020F0502020204030204" pitchFamily="34" charset="0"/>
              </a:rPr>
              <a:t/>
            </a:r>
            <a:br>
              <a:rPr lang="en-US" altLang="en-US" sz="2000" dirty="0">
                <a:latin typeface="Calibri" panose="020F0502020204030204" pitchFamily="34" charset="0"/>
              </a:rPr>
            </a:br>
            <a:r>
              <a:rPr lang="en-US" altLang="en-US" sz="2400" dirty="0">
                <a:latin typeface="Calibri" panose="020F0502020204030204" pitchFamily="34" charset="0"/>
              </a:rPr>
              <a:t>independent projections such as those by private forecasters, </a:t>
            </a:r>
          </a:p>
          <a:p>
            <a:pPr eaLnBrk="1" hangingPunct="1">
              <a:spcBef>
                <a:spcPct val="0"/>
              </a:spcBef>
              <a:buClrTx/>
              <a:buSzTx/>
              <a:buFontTx/>
              <a:buNone/>
            </a:pPr>
            <a:r>
              <a:rPr lang="en-US" altLang="en-US" sz="2200" dirty="0">
                <a:latin typeface="Calibri" panose="020F0502020204030204" pitchFamily="34" charset="0"/>
              </a:rPr>
              <a:t>     </a:t>
            </a:r>
            <a:r>
              <a:rPr lang="en-US" altLang="en-US" sz="2200" dirty="0" smtClean="0">
                <a:latin typeface="Calibri" panose="020F0502020204030204" pitchFamily="34" charset="0"/>
              </a:rPr>
              <a:t>it may be instructive to test </a:t>
            </a:r>
            <a:r>
              <a:rPr lang="en-US" altLang="en-US" sz="2200" dirty="0">
                <a:latin typeface="Calibri" panose="020F0502020204030204" pitchFamily="34" charset="0"/>
              </a:rPr>
              <a:t>whether private forecasters suffer </a:t>
            </a:r>
            <a:r>
              <a:rPr lang="en-US" altLang="en-US" sz="2200" dirty="0" smtClean="0">
                <a:latin typeface="Calibri" panose="020F0502020204030204" pitchFamily="34" charset="0"/>
              </a:rPr>
              <a:t/>
            </a:r>
            <a:br>
              <a:rPr lang="en-US" altLang="en-US" sz="2200" dirty="0" smtClean="0">
                <a:latin typeface="Calibri" panose="020F0502020204030204" pitchFamily="34" charset="0"/>
              </a:rPr>
            </a:br>
            <a:r>
              <a:rPr lang="en-US" altLang="en-US" sz="2200" dirty="0" smtClean="0">
                <a:latin typeface="Calibri" panose="020F0502020204030204" pitchFamily="34" charset="0"/>
              </a:rPr>
              <a:t>     from </a:t>
            </a:r>
            <a:r>
              <a:rPr lang="en-US" altLang="en-US" sz="2200" dirty="0">
                <a:latin typeface="Calibri" panose="020F0502020204030204" pitchFamily="34" charset="0"/>
              </a:rPr>
              <a:t>optimism bias </a:t>
            </a:r>
            <a:r>
              <a:rPr lang="en-US" altLang="en-US" sz="2200" dirty="0" smtClean="0">
                <a:latin typeface="Calibri" panose="020F0502020204030204" pitchFamily="34" charset="0"/>
              </a:rPr>
              <a:t>as </a:t>
            </a:r>
            <a:r>
              <a:rPr lang="en-US" altLang="en-US" sz="2200" dirty="0">
                <a:latin typeface="Calibri" panose="020F0502020204030204" pitchFamily="34" charset="0"/>
              </a:rPr>
              <a:t>badly </a:t>
            </a:r>
            <a:r>
              <a:rPr lang="en-US" altLang="en-US" sz="2200" dirty="0" smtClean="0">
                <a:latin typeface="Calibri" panose="020F0502020204030204" pitchFamily="34" charset="0"/>
              </a:rPr>
              <a:t>as </a:t>
            </a:r>
            <a:r>
              <a:rPr lang="en-US" altLang="en-US" sz="2200" dirty="0">
                <a:latin typeface="Calibri" panose="020F0502020204030204" pitchFamily="34" charset="0"/>
              </a:rPr>
              <a:t>government forecasters.</a:t>
            </a:r>
          </a:p>
        </p:txBody>
      </p:sp>
    </p:spTree>
    <p:extLst>
      <p:ext uri="{BB962C8B-B14F-4D97-AF65-F5344CB8AC3E}">
        <p14:creationId xmlns:p14="http://schemas.microsoft.com/office/powerpoint/2010/main" val="27367899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867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8677">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8677">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8677">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8677">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8677">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867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eaLnBrk="1" hangingPunct="1">
              <a:spcBef>
                <a:spcPct val="0"/>
              </a:spcBef>
              <a:buClrTx/>
              <a:buSzTx/>
              <a:buFontTx/>
              <a:buNone/>
            </a:pPr>
            <a:fld id="{2546EF60-CFFC-4789-A201-FC11C13585DF}" type="slidenum">
              <a:rPr lang="en-US" altLang="en-US" sz="1400">
                <a:latin typeface="Calibri" panose="020F0502020204030204" pitchFamily="34" charset="0"/>
              </a:rPr>
              <a:pPr eaLnBrk="1" hangingPunct="1">
                <a:spcBef>
                  <a:spcPct val="0"/>
                </a:spcBef>
                <a:buClrTx/>
                <a:buSzTx/>
                <a:buFontTx/>
                <a:buNone/>
              </a:pPr>
              <a:t>41</a:t>
            </a:fld>
            <a:endParaRPr lang="en-US" altLang="en-US" sz="1400">
              <a:latin typeface="Calibri" panose="020F0502020204030204" pitchFamily="34" charset="0"/>
            </a:endParaRPr>
          </a:p>
        </p:txBody>
      </p:sp>
      <p:pic>
        <p:nvPicPr>
          <p:cNvPr id="3072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196975"/>
            <a:ext cx="41148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47" name="Italy_BB_1Y.tif" descr="/Users/jesseschreger/Dropbox/Consensus/Over-Optimistic Project/Regression results/Writeup_alt_updated/BB/Italy_BB_1Y.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886200"/>
            <a:ext cx="4114800"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5" name="TextBox 4"/>
          <p:cNvSpPr txBox="1">
            <a:spLocks noChangeArrowheads="1"/>
          </p:cNvSpPr>
          <p:nvPr/>
        </p:nvSpPr>
        <p:spPr bwMode="auto">
          <a:xfrm>
            <a:off x="3429000" y="2297113"/>
            <a:ext cx="93275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eaLnBrk="1" hangingPunct="1">
              <a:spcBef>
                <a:spcPct val="0"/>
              </a:spcBef>
              <a:buClrTx/>
              <a:buSzTx/>
              <a:buFontTx/>
              <a:buNone/>
            </a:pPr>
            <a:r>
              <a:rPr lang="en-US" altLang="en-US" sz="1800">
                <a:latin typeface="Calibri" panose="020F0502020204030204" pitchFamily="34" charset="0"/>
              </a:rPr>
              <a:t>  1-Year </a:t>
            </a:r>
            <a:br>
              <a:rPr lang="en-US" altLang="en-US" sz="1800">
                <a:latin typeface="Calibri" panose="020F0502020204030204" pitchFamily="34" charset="0"/>
              </a:rPr>
            </a:br>
            <a:r>
              <a:rPr lang="en-US" altLang="en-US" sz="1800">
                <a:latin typeface="Calibri" panose="020F0502020204030204" pitchFamily="34" charset="0"/>
              </a:rPr>
              <a:t>  Ahead</a:t>
            </a:r>
          </a:p>
        </p:txBody>
      </p:sp>
      <p:sp>
        <p:nvSpPr>
          <p:cNvPr id="6" name="TextBox 5"/>
          <p:cNvSpPr txBox="1">
            <a:spLocks noChangeArrowheads="1"/>
          </p:cNvSpPr>
          <p:nvPr/>
        </p:nvSpPr>
        <p:spPr bwMode="auto">
          <a:xfrm>
            <a:off x="3581400" y="4994275"/>
            <a:ext cx="914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eaLnBrk="1" hangingPunct="1">
              <a:spcBef>
                <a:spcPct val="0"/>
              </a:spcBef>
              <a:buClrTx/>
              <a:buSzTx/>
              <a:buFontTx/>
              <a:buNone/>
            </a:pPr>
            <a:r>
              <a:rPr lang="en-US" altLang="en-US" sz="1800">
                <a:latin typeface="Calibri" panose="020F0502020204030204" pitchFamily="34" charset="0"/>
              </a:rPr>
              <a:t>2-Year Ahead</a:t>
            </a:r>
          </a:p>
        </p:txBody>
      </p:sp>
      <p:sp>
        <p:nvSpPr>
          <p:cNvPr id="29703" name="Rectangle 6"/>
          <p:cNvSpPr>
            <a:spLocks noChangeArrowheads="1"/>
          </p:cNvSpPr>
          <p:nvPr/>
        </p:nvSpPr>
        <p:spPr bwMode="auto">
          <a:xfrm>
            <a:off x="1371600" y="6519863"/>
            <a:ext cx="502721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eaLnBrk="1" hangingPunct="1">
              <a:spcBef>
                <a:spcPct val="0"/>
              </a:spcBef>
              <a:buClrTx/>
              <a:buSzTx/>
              <a:buFontTx/>
              <a:buNone/>
            </a:pPr>
            <a:r>
              <a:rPr lang="en-US" altLang="en-US" sz="1400" dirty="0">
                <a:latin typeface="Calibri" panose="020F0502020204030204" pitchFamily="34" charset="0"/>
              </a:rPr>
              <a:t>Notes: Forecast year is year being forecast</a:t>
            </a:r>
            <a:r>
              <a:rPr lang="en-US" altLang="en-US" sz="1200" dirty="0">
                <a:latin typeface="Calibri" panose="020F0502020204030204" pitchFamily="34" charset="0"/>
              </a:rPr>
              <a:t>.   </a:t>
            </a:r>
            <a:r>
              <a:rPr lang="en-US" altLang="en-US" sz="1000" dirty="0">
                <a:latin typeface="Calibri" panose="020F0502020204030204" pitchFamily="34" charset="0"/>
              </a:rPr>
              <a:t>Frankel &amp; Schreger (June 2013)</a:t>
            </a:r>
          </a:p>
        </p:txBody>
      </p:sp>
      <p:sp>
        <p:nvSpPr>
          <p:cNvPr id="30728" name="TextBox 7"/>
          <p:cNvSpPr txBox="1">
            <a:spLocks noChangeArrowheads="1"/>
          </p:cNvSpPr>
          <p:nvPr/>
        </p:nvSpPr>
        <p:spPr bwMode="auto">
          <a:xfrm>
            <a:off x="260350" y="746125"/>
            <a:ext cx="312681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eaLnBrk="1" hangingPunct="1">
              <a:spcBef>
                <a:spcPct val="0"/>
              </a:spcBef>
              <a:buClrTx/>
              <a:buSzTx/>
              <a:buFontTx/>
              <a:buNone/>
            </a:pPr>
            <a:r>
              <a:rPr lang="en-US" altLang="en-US" sz="1800">
                <a:latin typeface="Calibri" panose="020F0502020204030204" pitchFamily="34" charset="0"/>
              </a:rPr>
              <a:t>Fig.2: Budget Balance Forecasts</a:t>
            </a:r>
          </a:p>
        </p:txBody>
      </p:sp>
      <p:sp>
        <p:nvSpPr>
          <p:cNvPr id="15" name="Rectangle 14"/>
          <p:cNvSpPr>
            <a:spLocks noChangeArrowheads="1"/>
          </p:cNvSpPr>
          <p:nvPr/>
        </p:nvSpPr>
        <p:spPr bwMode="auto">
          <a:xfrm>
            <a:off x="4724400" y="746125"/>
            <a:ext cx="4572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eaLnBrk="1" hangingPunct="1">
              <a:spcBef>
                <a:spcPct val="0"/>
              </a:spcBef>
              <a:buClrTx/>
              <a:buSzTx/>
              <a:buFontTx/>
              <a:buNone/>
            </a:pPr>
            <a:r>
              <a:rPr lang="en-US" altLang="en-US" sz="1800">
                <a:latin typeface="Calibri" panose="020F0502020204030204" pitchFamily="34" charset="0"/>
              </a:rPr>
              <a:t>Fig.3: Real GDP Growth Forecasts</a:t>
            </a:r>
          </a:p>
        </p:txBody>
      </p:sp>
      <p:pic>
        <p:nvPicPr>
          <p:cNvPr id="82952" name="Italy_BB_1Y.tif" descr="/Users/jesseschreger/Dropbox/Consensus/Over-Optimistic Project/Regression results/Writeup_alt_updated/BB/Italy_BB_1Y.t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1182688"/>
            <a:ext cx="4114800" cy="262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53" name="Italy_BB_1Y.tif" descr="/Users/jesseschreger/Dropbox/Consensus/Over-Optimistic Project/Regression results/Writeup_alt_updated/BB/Italy_BB_1Y.t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6463" y="3892550"/>
            <a:ext cx="4124325"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a:spLocks noChangeArrowheads="1"/>
          </p:cNvSpPr>
          <p:nvPr/>
        </p:nvSpPr>
        <p:spPr bwMode="auto">
          <a:xfrm>
            <a:off x="8012113" y="2297113"/>
            <a:ext cx="83266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eaLnBrk="1" hangingPunct="1">
              <a:spcBef>
                <a:spcPct val="0"/>
              </a:spcBef>
              <a:buClrTx/>
              <a:buSzTx/>
              <a:buFontTx/>
              <a:buNone/>
            </a:pPr>
            <a:r>
              <a:rPr lang="en-US" altLang="en-US" sz="1800">
                <a:latin typeface="Calibri" panose="020F0502020204030204" pitchFamily="34" charset="0"/>
              </a:rPr>
              <a:t>1-year </a:t>
            </a:r>
            <a:br>
              <a:rPr lang="en-US" altLang="en-US" sz="1800">
                <a:latin typeface="Calibri" panose="020F0502020204030204" pitchFamily="34" charset="0"/>
              </a:rPr>
            </a:br>
            <a:r>
              <a:rPr lang="en-US" altLang="en-US" sz="1800">
                <a:latin typeface="Calibri" panose="020F0502020204030204" pitchFamily="34" charset="0"/>
              </a:rPr>
              <a:t>Ahead</a:t>
            </a:r>
          </a:p>
        </p:txBody>
      </p:sp>
      <p:sp>
        <p:nvSpPr>
          <p:cNvPr id="19" name="TextBox 18"/>
          <p:cNvSpPr txBox="1">
            <a:spLocks noChangeArrowheads="1"/>
          </p:cNvSpPr>
          <p:nvPr/>
        </p:nvSpPr>
        <p:spPr bwMode="auto">
          <a:xfrm>
            <a:off x="8001000" y="5002213"/>
            <a:ext cx="9144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eaLnBrk="1" hangingPunct="1">
              <a:spcBef>
                <a:spcPct val="0"/>
              </a:spcBef>
              <a:buClrTx/>
              <a:buSzTx/>
              <a:buFontTx/>
              <a:buNone/>
            </a:pPr>
            <a:r>
              <a:rPr lang="en-US" altLang="en-US" sz="1800">
                <a:latin typeface="Calibri" panose="020F0502020204030204" pitchFamily="34" charset="0"/>
              </a:rPr>
              <a:t>2-Year Ahead</a:t>
            </a:r>
          </a:p>
        </p:txBody>
      </p:sp>
      <p:sp>
        <p:nvSpPr>
          <p:cNvPr id="30734" name="TextBox 19"/>
          <p:cNvSpPr txBox="1">
            <a:spLocks noChangeArrowheads="1"/>
          </p:cNvSpPr>
          <p:nvPr/>
        </p:nvSpPr>
        <p:spPr bwMode="auto">
          <a:xfrm>
            <a:off x="285750" y="255588"/>
            <a:ext cx="788401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eaLnBrk="1" hangingPunct="1">
              <a:spcBef>
                <a:spcPct val="0"/>
              </a:spcBef>
              <a:buClrTx/>
              <a:buSzTx/>
              <a:buFontTx/>
              <a:buNone/>
            </a:pPr>
            <a:r>
              <a:rPr lang="en-US" altLang="en-US" sz="2200">
                <a:latin typeface="Calibri" panose="020F0502020204030204" pitchFamily="34" charset="0"/>
              </a:rPr>
              <a:t>Italy is typical: Private forecasts more realistic than official forecasts</a:t>
            </a:r>
          </a:p>
        </p:txBody>
      </p:sp>
      <p:pic>
        <p:nvPicPr>
          <p:cNvPr id="29711" name="Picture 16" descr="http://t0.gstatic.com/images?q=tbn:ANd9GcSXYmompy0XniEp8e1Rmou1Cpv89VCd-Mv6bqHQP4PgNmn4dg0AX246o0cu"/>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81600" y="2209800"/>
            <a:ext cx="1066800"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6" name="Straight Arrow Connector 15"/>
          <p:cNvCxnSpPr/>
          <p:nvPr/>
        </p:nvCxnSpPr>
        <p:spPr>
          <a:xfrm>
            <a:off x="1357313" y="1524000"/>
            <a:ext cx="0" cy="381000"/>
          </a:xfrm>
          <a:prstGeom prst="straightConnector1">
            <a:avLst/>
          </a:prstGeom>
          <a:ln w="38100">
            <a:solidFill>
              <a:srgbClr val="7A3D93"/>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1357313" y="1524000"/>
            <a:ext cx="0" cy="762000"/>
          </a:xfrm>
          <a:prstGeom prst="straightConnector1">
            <a:avLst/>
          </a:prstGeom>
          <a:ln w="38100">
            <a:solidFill>
              <a:srgbClr val="7A3D93"/>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1509713" y="4191000"/>
            <a:ext cx="0" cy="381000"/>
          </a:xfrm>
          <a:prstGeom prst="straightConnector1">
            <a:avLst/>
          </a:prstGeom>
          <a:ln w="38100">
            <a:solidFill>
              <a:srgbClr val="7A3D93"/>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1509713" y="4114800"/>
            <a:ext cx="14287" cy="838200"/>
          </a:xfrm>
          <a:prstGeom prst="straightConnector1">
            <a:avLst/>
          </a:prstGeom>
          <a:ln w="38100">
            <a:solidFill>
              <a:srgbClr val="7A3D93"/>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H="1">
            <a:off x="5853113" y="1600200"/>
            <a:ext cx="14287" cy="207963"/>
          </a:xfrm>
          <a:prstGeom prst="straightConnector1">
            <a:avLst/>
          </a:prstGeom>
          <a:ln w="38100">
            <a:solidFill>
              <a:srgbClr val="7A3D93"/>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5853113" y="1676400"/>
            <a:ext cx="14287" cy="381000"/>
          </a:xfrm>
          <a:prstGeom prst="straightConnector1">
            <a:avLst/>
          </a:prstGeom>
          <a:ln w="38100">
            <a:solidFill>
              <a:srgbClr val="7A3D93"/>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5791200" y="4162425"/>
            <a:ext cx="0" cy="228600"/>
          </a:xfrm>
          <a:prstGeom prst="straightConnector1">
            <a:avLst/>
          </a:prstGeom>
          <a:ln w="38100">
            <a:solidFill>
              <a:srgbClr val="7A3D93"/>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5791200" y="4314825"/>
            <a:ext cx="14288" cy="381000"/>
          </a:xfrm>
          <a:prstGeom prst="straightConnector1">
            <a:avLst/>
          </a:prstGeom>
          <a:ln w="38100">
            <a:solidFill>
              <a:srgbClr val="7A3D93"/>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0475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97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70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6"/>
                                        </p:tgtEl>
                                        <p:attrNameLst>
                                          <p:attrName>style.visibility</p:attrName>
                                        </p:attrNameLst>
                                      </p:cBhvr>
                                      <p:to>
                                        <p:strVal val="visible"/>
                                      </p:to>
                                    </p:set>
                                  </p:childTnLst>
                                </p:cTn>
                              </p:par>
                            </p:childTnLst>
                          </p:cTn>
                        </p:par>
                        <p:par>
                          <p:cTn id="17" fill="hold" nodeType="afterGroup">
                            <p:stCondLst>
                              <p:cond delay="500"/>
                            </p:stCondLst>
                            <p:childTnLst>
                              <p:par>
                                <p:cTn id="18" presetID="1" presetClass="entr" presetSubtype="0" fill="hold" nodeType="afterEffect">
                                  <p:stCondLst>
                                    <p:cond delay="0"/>
                                  </p:stCondLst>
                                  <p:childTnLst>
                                    <p:set>
                                      <p:cBhvr>
                                        <p:cTn id="19" dur="1" fill="hold">
                                          <p:stCondLst>
                                            <p:cond delay="499"/>
                                          </p:stCondLst>
                                        </p:cTn>
                                        <p:tgtEl>
                                          <p:spTgt spid="82947"/>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32"/>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33"/>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grpId="0" nodeType="clickEffect">
                                  <p:stCondLst>
                                    <p:cond delay="0"/>
                                  </p:stCondLst>
                                  <p:childTnLst>
                                    <p:set>
                                      <p:cBhvr>
                                        <p:cTn id="27" dur="1" fill="hold">
                                          <p:stCondLst>
                                            <p:cond delay="499"/>
                                          </p:stCondLst>
                                        </p:cTn>
                                        <p:tgtEl>
                                          <p:spTgt spid="18"/>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childTnLst>
                                </p:cTn>
                              </p:par>
                            </p:childTnLst>
                          </p:cTn>
                        </p:par>
                        <p:par>
                          <p:cTn id="30" fill="hold" nodeType="afterGroup">
                            <p:stCondLst>
                              <p:cond delay="500"/>
                            </p:stCondLst>
                            <p:childTnLst>
                              <p:par>
                                <p:cTn id="31" presetID="1" presetClass="entr" presetSubtype="0" fill="hold" nodeType="afterEffect">
                                  <p:stCondLst>
                                    <p:cond delay="0"/>
                                  </p:stCondLst>
                                  <p:childTnLst>
                                    <p:set>
                                      <p:cBhvr>
                                        <p:cTn id="32" dur="1" fill="hold">
                                          <p:stCondLst>
                                            <p:cond delay="499"/>
                                          </p:stCondLst>
                                        </p:cTn>
                                        <p:tgtEl>
                                          <p:spTgt spid="8295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9"/>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nodeType="clickEffect">
                                  <p:stCondLst>
                                    <p:cond delay="0"/>
                                  </p:stCondLst>
                                  <p:childTnLst>
                                    <p:set>
                                      <p:cBhvr>
                                        <p:cTn id="40" dur="1" fill="hold">
                                          <p:stCondLst>
                                            <p:cond delay="499"/>
                                          </p:stCondLst>
                                        </p:cTn>
                                        <p:tgtEl>
                                          <p:spTgt spid="82953"/>
                                        </p:tgtEl>
                                        <p:attrNameLst>
                                          <p:attrName>style.visibility</p:attrName>
                                        </p:attrNameLst>
                                      </p:cBhvr>
                                      <p:to>
                                        <p:strVal val="visible"/>
                                      </p:to>
                                    </p:set>
                                  </p:childTnLst>
                                </p:cTn>
                              </p:par>
                            </p:childTnLst>
                          </p:cTn>
                        </p:par>
                        <p:par>
                          <p:cTn id="41" fill="hold" nodeType="afterGroup">
                            <p:stCondLst>
                              <p:cond delay="500"/>
                            </p:stCondLst>
                            <p:childTnLst>
                              <p:par>
                                <p:cTn id="42" presetID="1" presetClass="entr" presetSubtype="0" fill="hold" grpId="0" nodeType="afterEffect">
                                  <p:stCondLst>
                                    <p:cond delay="0"/>
                                  </p:stCondLst>
                                  <p:childTnLst>
                                    <p:set>
                                      <p:cBhvr>
                                        <p:cTn id="43" dur="1" fill="hold">
                                          <p:stCondLst>
                                            <p:cond delay="499"/>
                                          </p:stCondLst>
                                        </p:cTn>
                                        <p:tgtEl>
                                          <p:spTgt spid="19"/>
                                        </p:tgtEl>
                                        <p:attrNameLst>
                                          <p:attrName>style.visibility</p:attrName>
                                        </p:attrNameLst>
                                      </p:cBhvr>
                                      <p:to>
                                        <p:strVal val="visible"/>
                                      </p:to>
                                    </p:set>
                                  </p:childTnLst>
                                </p:cTn>
                              </p:par>
                              <p:par>
                                <p:cTn id="44" presetID="1" presetClass="entr" presetSubtype="0" fill="hold" nodeType="withEffect">
                                  <p:stCondLst>
                                    <p:cond delay="0"/>
                                  </p:stCondLst>
                                  <p:childTnLst>
                                    <p:set>
                                      <p:cBhvr>
                                        <p:cTn id="45" dur="1" fill="hold">
                                          <p:stCondLst>
                                            <p:cond delay="0"/>
                                          </p:stCondLst>
                                        </p:cTn>
                                        <p:tgtEl>
                                          <p:spTgt spid="44"/>
                                        </p:tgtEl>
                                        <p:attrNameLst>
                                          <p:attrName>style.visibility</p:attrName>
                                        </p:attrNameLst>
                                      </p:cBhvr>
                                      <p:to>
                                        <p:strVal val="visible"/>
                                      </p:to>
                                    </p:set>
                                  </p:childTnLst>
                                </p:cTn>
                              </p:par>
                              <p:par>
                                <p:cTn id="46" presetID="1" presetClass="entr" presetSubtype="0" fill="hold" nodeType="withEffect">
                                  <p:stCondLst>
                                    <p:cond delay="0"/>
                                  </p:stCondLst>
                                  <p:childTnLst>
                                    <p:set>
                                      <p:cBhvr>
                                        <p:cTn id="47"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P spid="29703" grpId="0"/>
      <p:bldP spid="15" grpId="0"/>
      <p:bldP spid="18" grpId="0" autoUpdateAnimBg="0"/>
      <p:bldP spid="19" grpId="0"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eaLnBrk="1" hangingPunct="1">
              <a:spcBef>
                <a:spcPct val="0"/>
              </a:spcBef>
              <a:buClrTx/>
              <a:buSzTx/>
              <a:buFontTx/>
              <a:buNone/>
            </a:pPr>
            <a:fld id="{88293FB7-2022-4558-8C0D-63A9D11376B2}" type="slidenum">
              <a:rPr lang="en-US" altLang="en-US" sz="1400">
                <a:latin typeface="Calibri" panose="020F0502020204030204" pitchFamily="34" charset="0"/>
              </a:rPr>
              <a:pPr eaLnBrk="1" hangingPunct="1">
                <a:spcBef>
                  <a:spcPct val="0"/>
                </a:spcBef>
                <a:buClrTx/>
                <a:buSzTx/>
                <a:buFontTx/>
                <a:buNone/>
              </a:pPr>
              <a:t>42</a:t>
            </a:fld>
            <a:endParaRPr lang="en-US" altLang="en-US" sz="1400">
              <a:latin typeface="Calibri" panose="020F0502020204030204" pitchFamily="34" charset="0"/>
            </a:endParaRPr>
          </a:p>
        </p:txBody>
      </p:sp>
      <p:sp>
        <p:nvSpPr>
          <p:cNvPr id="21507" name="Rectangle 2"/>
          <p:cNvSpPr>
            <a:spLocks noChangeArrowheads="1"/>
          </p:cNvSpPr>
          <p:nvPr/>
        </p:nvSpPr>
        <p:spPr bwMode="auto">
          <a:xfrm>
            <a:off x="533400" y="288925"/>
            <a:ext cx="8534400" cy="6124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algn="ctr" eaLnBrk="1" hangingPunct="1">
              <a:spcBef>
                <a:spcPct val="0"/>
              </a:spcBef>
              <a:buClrTx/>
              <a:buSzTx/>
              <a:buFontTx/>
              <a:buNone/>
            </a:pPr>
            <a:r>
              <a:rPr lang="en-US" altLang="en-US" sz="2800" b="1" dirty="0">
                <a:solidFill>
                  <a:srgbClr val="7A3D93"/>
                </a:solidFill>
                <a:latin typeface="Calibri" panose="020F0502020204030204" pitchFamily="34" charset="0"/>
              </a:rPr>
              <a:t>T</a:t>
            </a:r>
            <a:r>
              <a:rPr lang="en-US" altLang="en-US" sz="2800" b="1" dirty="0" smtClean="0">
                <a:solidFill>
                  <a:srgbClr val="7A3D93"/>
                </a:solidFill>
                <a:latin typeface="Calibri" panose="020F0502020204030204" pitchFamily="34" charset="0"/>
              </a:rPr>
              <a:t>hree </a:t>
            </a:r>
            <a:r>
              <a:rPr lang="en-US" altLang="en-US" sz="2800" b="1" dirty="0">
                <a:solidFill>
                  <a:srgbClr val="7A3D93"/>
                </a:solidFill>
                <a:latin typeface="Calibri" panose="020F0502020204030204" pitchFamily="34" charset="0"/>
              </a:rPr>
              <a:t>main </a:t>
            </a:r>
            <a:r>
              <a:rPr lang="en-US" altLang="en-US" sz="2800" b="1" dirty="0" smtClean="0">
                <a:solidFill>
                  <a:srgbClr val="7A3D93"/>
                </a:solidFill>
                <a:latin typeface="Calibri" panose="020F0502020204030204" pitchFamily="34" charset="0"/>
              </a:rPr>
              <a:t>results from private forecasts, </a:t>
            </a:r>
            <a:r>
              <a:rPr lang="en-US" altLang="en-US" sz="2400" dirty="0">
                <a:latin typeface="Calibri" panose="020F0502020204030204" pitchFamily="34" charset="0"/>
              </a:rPr>
              <a:t/>
            </a:r>
            <a:br>
              <a:rPr lang="en-US" altLang="en-US" sz="2400" dirty="0">
                <a:latin typeface="Calibri" panose="020F0502020204030204" pitchFamily="34" charset="0"/>
              </a:rPr>
            </a:br>
            <a:r>
              <a:rPr lang="en-US" altLang="en-US" sz="2400" dirty="0">
                <a:latin typeface="Calibri" panose="020F0502020204030204" pitchFamily="34" charset="0"/>
              </a:rPr>
              <a:t>for a sample of </a:t>
            </a:r>
            <a:r>
              <a:rPr lang="en-US" altLang="en-US" sz="2400" dirty="0" smtClean="0">
                <a:latin typeface="Calibri" panose="020F0502020204030204" pitchFamily="34" charset="0"/>
              </a:rPr>
              <a:t>26 </a:t>
            </a:r>
            <a:r>
              <a:rPr lang="en-US" altLang="en-US" sz="2400" dirty="0">
                <a:latin typeface="Calibri" panose="020F0502020204030204" pitchFamily="34" charset="0"/>
              </a:rPr>
              <a:t>countries (sample period up to </a:t>
            </a:r>
            <a:r>
              <a:rPr lang="en-US" altLang="en-US" sz="2400" dirty="0" smtClean="0">
                <a:latin typeface="Calibri" panose="020F0502020204030204" pitchFamily="34" charset="0"/>
              </a:rPr>
              <a:t>2013.) </a:t>
            </a:r>
            <a:r>
              <a:rPr lang="en-US" altLang="en-US" sz="1800" dirty="0">
                <a:latin typeface="Calibri" panose="020F0502020204030204" pitchFamily="34" charset="0"/>
              </a:rPr>
              <a:t/>
            </a:r>
            <a:br>
              <a:rPr lang="en-US" altLang="en-US" sz="1800" dirty="0">
                <a:latin typeface="Calibri" panose="020F0502020204030204" pitchFamily="34" charset="0"/>
              </a:rPr>
            </a:br>
            <a:endParaRPr lang="en-US" altLang="en-US" sz="1800" dirty="0">
              <a:latin typeface="Calibri" panose="020F0502020204030204" pitchFamily="34" charset="0"/>
            </a:endParaRPr>
          </a:p>
          <a:p>
            <a:pPr eaLnBrk="1" hangingPunct="1">
              <a:spcBef>
                <a:spcPct val="0"/>
              </a:spcBef>
              <a:buClrTx/>
              <a:buSzTx/>
              <a:buFont typeface="Tahoma" pitchFamily="34" charset="0"/>
              <a:buAutoNum type="arabicPeriod"/>
            </a:pPr>
            <a:r>
              <a:rPr lang="en-US" altLang="en-US" sz="2400" dirty="0">
                <a:latin typeface="Calibri" panose="020F0502020204030204" pitchFamily="34" charset="0"/>
              </a:rPr>
              <a:t> Official forecasters are more over-optimistic than private forecasters on average</a:t>
            </a:r>
            <a:r>
              <a:rPr lang="en-US" altLang="en-US" sz="2400" dirty="0" smtClean="0">
                <a:latin typeface="Calibri" panose="020F0502020204030204" pitchFamily="34" charset="0"/>
              </a:rPr>
              <a:t>,</a:t>
            </a:r>
            <a:r>
              <a:rPr lang="en-US" sz="2400" dirty="0" smtClean="0">
                <a:latin typeface="Calibri" panose="020F0502020204030204" pitchFamily="34" charset="0"/>
              </a:rPr>
              <a:t> </a:t>
            </a:r>
            <a:r>
              <a:rPr lang="en-US" sz="2400" dirty="0">
                <a:latin typeface="Calibri" panose="020F0502020204030204" pitchFamily="34" charset="0"/>
              </a:rPr>
              <a:t>at the 1- &amp; 2-year horizon for budget balances </a:t>
            </a:r>
            <a:r>
              <a:rPr lang="en-US" sz="2400" dirty="0" smtClean="0">
                <a:latin typeface="Calibri" panose="020F0502020204030204" pitchFamily="34" charset="0"/>
              </a:rPr>
              <a:t>and </a:t>
            </a:r>
            <a:r>
              <a:rPr lang="en-US" sz="2400" dirty="0">
                <a:latin typeface="Calibri" panose="020F0502020204030204" pitchFamily="34" charset="0"/>
              </a:rPr>
              <a:t>at the 1- &amp; 2-year horizon for real GDP forecasts</a:t>
            </a:r>
            <a:r>
              <a:rPr lang="en-US" sz="2400" dirty="0" smtClean="0">
                <a:latin typeface="Calibri" panose="020F0502020204030204" pitchFamily="34" charset="0"/>
              </a:rPr>
              <a:t>.</a:t>
            </a:r>
            <a:r>
              <a:rPr lang="en-US" altLang="en-US" sz="2400" dirty="0" smtClean="0">
                <a:latin typeface="Calibri" panose="020F0502020204030204" pitchFamily="34" charset="0"/>
              </a:rPr>
              <a:t> </a:t>
            </a:r>
            <a:r>
              <a:rPr lang="en-US" altLang="en-US" sz="800" dirty="0">
                <a:latin typeface="Calibri" panose="020F0502020204030204" pitchFamily="34" charset="0"/>
              </a:rPr>
              <a:t/>
            </a:r>
            <a:br>
              <a:rPr lang="en-US" altLang="en-US" sz="800" dirty="0">
                <a:latin typeface="Calibri" panose="020F0502020204030204" pitchFamily="34" charset="0"/>
              </a:rPr>
            </a:br>
            <a:endParaRPr lang="en-US" altLang="en-US" sz="800" dirty="0">
              <a:latin typeface="Calibri" panose="020F0502020204030204" pitchFamily="34" charset="0"/>
            </a:endParaRPr>
          </a:p>
          <a:p>
            <a:pPr eaLnBrk="1" hangingPunct="1">
              <a:spcBef>
                <a:spcPct val="0"/>
              </a:spcBef>
              <a:buClrTx/>
              <a:buSzTx/>
              <a:buFont typeface="Tahoma" pitchFamily="34" charset="0"/>
              <a:buAutoNum type="arabicPeriod"/>
            </a:pPr>
            <a:r>
              <a:rPr lang="en-US" altLang="en-US" sz="2400" dirty="0">
                <a:latin typeface="Calibri" panose="020F0502020204030204" pitchFamily="34" charset="0"/>
              </a:rPr>
              <a:t> While euro area governments were very reluctant to forecast violations of the 3% deficit/GDP cap in the SGP; private sector forecasters were not. </a:t>
            </a:r>
            <a:r>
              <a:rPr lang="en-US" altLang="en-US" sz="800" dirty="0">
                <a:latin typeface="Calibri" panose="020F0502020204030204" pitchFamily="34" charset="0"/>
              </a:rPr>
              <a:t/>
            </a:r>
            <a:br>
              <a:rPr lang="en-US" altLang="en-US" sz="800" dirty="0">
                <a:latin typeface="Calibri" panose="020F0502020204030204" pitchFamily="34" charset="0"/>
              </a:rPr>
            </a:br>
            <a:endParaRPr lang="en-US" altLang="en-US" sz="800" dirty="0">
              <a:latin typeface="Calibri" panose="020F0502020204030204" pitchFamily="34" charset="0"/>
            </a:endParaRPr>
          </a:p>
          <a:p>
            <a:pPr eaLnBrk="1" hangingPunct="1">
              <a:spcBef>
                <a:spcPct val="0"/>
              </a:spcBef>
              <a:buClrTx/>
              <a:buSzTx/>
              <a:buFont typeface="Tahoma" pitchFamily="34" charset="0"/>
              <a:buAutoNum type="arabicPeriod"/>
            </a:pPr>
            <a:r>
              <a:rPr lang="en-US" altLang="en-US" sz="2400" dirty="0">
                <a:latin typeface="Calibri" panose="020F0502020204030204" pitchFamily="34" charset="0"/>
              </a:rPr>
              <a:t>The difference between official forecast &amp; private forecast </a:t>
            </a:r>
            <a:br>
              <a:rPr lang="en-US" altLang="en-US" sz="2400" dirty="0">
                <a:latin typeface="Calibri" panose="020F0502020204030204" pitchFamily="34" charset="0"/>
              </a:rPr>
            </a:br>
            <a:r>
              <a:rPr lang="en-US" altLang="en-US" sz="2400" dirty="0">
                <a:latin typeface="Calibri" panose="020F0502020204030204" pitchFamily="34" charset="0"/>
              </a:rPr>
              <a:t>is positively correlated with the difference between </a:t>
            </a:r>
            <a:br>
              <a:rPr lang="en-US" altLang="en-US" sz="2400" dirty="0">
                <a:latin typeface="Calibri" panose="020F0502020204030204" pitchFamily="34" charset="0"/>
              </a:rPr>
            </a:br>
            <a:r>
              <a:rPr lang="en-US" altLang="en-US" sz="2400" dirty="0">
                <a:latin typeface="Calibri" panose="020F0502020204030204" pitchFamily="34" charset="0"/>
              </a:rPr>
              <a:t>official forecast and ex post realization.  </a:t>
            </a:r>
            <a:r>
              <a:rPr lang="en-US" altLang="en-US" sz="1800" dirty="0">
                <a:latin typeface="Calibri" panose="020F0502020204030204" pitchFamily="34" charset="0"/>
              </a:rPr>
              <a:t/>
            </a:r>
            <a:br>
              <a:rPr lang="en-US" altLang="en-US" sz="1800" dirty="0">
                <a:latin typeface="Calibri" panose="020F0502020204030204" pitchFamily="34" charset="0"/>
              </a:rPr>
            </a:br>
            <a:endParaRPr lang="en-US" altLang="en-US" sz="1800" dirty="0">
              <a:latin typeface="Calibri" panose="020F0502020204030204" pitchFamily="34" charset="0"/>
            </a:endParaRPr>
          </a:p>
          <a:p>
            <a:pPr eaLnBrk="1" hangingPunct="1">
              <a:spcBef>
                <a:spcPct val="0"/>
              </a:spcBef>
              <a:buClrTx/>
              <a:buSzTx/>
              <a:buFont typeface="Arial" pitchFamily="34" charset="0"/>
              <a:buChar char="•"/>
            </a:pPr>
            <a:r>
              <a:rPr lang="en-US" altLang="en-US" sz="2400" dirty="0">
                <a:latin typeface="Calibri" panose="020F0502020204030204" pitchFamily="34" charset="0"/>
              </a:rPr>
              <a:t> These results suggest that incorporating private sector forecasts into the budget process could help countries stick to fiscal rules, </a:t>
            </a:r>
            <a:br>
              <a:rPr lang="en-US" altLang="en-US" sz="2400" dirty="0">
                <a:latin typeface="Calibri" panose="020F0502020204030204" pitchFamily="34" charset="0"/>
              </a:rPr>
            </a:br>
            <a:r>
              <a:rPr lang="en-US" altLang="en-US" sz="2400" dirty="0">
                <a:latin typeface="Calibri" panose="020F0502020204030204" pitchFamily="34" charset="0"/>
              </a:rPr>
              <a:t>by identifying over-optimism ex ante rather than just ex post. </a:t>
            </a:r>
          </a:p>
        </p:txBody>
      </p:sp>
    </p:spTree>
    <p:extLst>
      <p:ext uri="{BB962C8B-B14F-4D97-AF65-F5344CB8AC3E}">
        <p14:creationId xmlns:p14="http://schemas.microsoft.com/office/powerpoint/2010/main" val="32467505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1507">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150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1507">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150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eaLnBrk="1" hangingPunct="1">
              <a:spcBef>
                <a:spcPct val="0"/>
              </a:spcBef>
              <a:buClrTx/>
              <a:buSzTx/>
              <a:buFontTx/>
              <a:buNone/>
            </a:pPr>
            <a:fld id="{B8566CD5-3403-4DE9-9861-758335075771}" type="slidenum">
              <a:rPr lang="en-US" altLang="en-US" sz="1400">
                <a:latin typeface="Calibri" panose="020F0502020204030204" pitchFamily="34" charset="0"/>
              </a:rPr>
              <a:pPr eaLnBrk="1" hangingPunct="1">
                <a:spcBef>
                  <a:spcPct val="0"/>
                </a:spcBef>
                <a:buClrTx/>
                <a:buSzTx/>
                <a:buFontTx/>
                <a:buNone/>
              </a:pPr>
              <a:t>43</a:t>
            </a:fld>
            <a:endParaRPr lang="en-US" altLang="en-US" sz="1400">
              <a:latin typeface="Calibri" panose="020F0502020204030204" pitchFamily="34" charset="0"/>
            </a:endParaRPr>
          </a:p>
        </p:txBody>
      </p:sp>
      <p:pic>
        <p:nvPicPr>
          <p:cNvPr id="34819" name="Italy_BB_1Y.tif" descr="/Users/jesseschreger/Dropbox/Consensus/Over-Optimistic Project/Regression results/Writeup_alt_updated/BB/Italy_BB_1Y.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347788"/>
            <a:ext cx="2871788" cy="280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0" name="Italy_BB_1Y.tif" descr="/Users/jesseschreger/Dropbox/Consensus/Over-Optimistic Project/Regression results/Writeup_alt_updated/BB/Italy_BB_1Y.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1371600"/>
            <a:ext cx="2871788"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Italy_BB_1Y.tif" descr="/Users/jesseschreger/Dropbox/Consensus/Over-Optimistic Project/Regression results/Writeup_alt_updated/BB/Italy_BB_1Y.t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4392" y="1412081"/>
            <a:ext cx="2873375" cy="266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2" name="TextBox 5"/>
          <p:cNvSpPr txBox="1">
            <a:spLocks noChangeArrowheads="1"/>
          </p:cNvSpPr>
          <p:nvPr/>
        </p:nvSpPr>
        <p:spPr bwMode="auto">
          <a:xfrm>
            <a:off x="609600" y="228600"/>
            <a:ext cx="80756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eaLnBrk="1" hangingPunct="1">
              <a:spcBef>
                <a:spcPct val="0"/>
              </a:spcBef>
              <a:buClrTx/>
              <a:buSzTx/>
              <a:buFontTx/>
              <a:buNone/>
            </a:pPr>
            <a:r>
              <a:rPr lang="en-US" altLang="en-US" sz="2800" dirty="0">
                <a:latin typeface="Calibri" panose="020F0502020204030204" pitchFamily="34" charset="0"/>
              </a:rPr>
              <a:t>Budget forecasts &amp; realizations in the euro area</a:t>
            </a:r>
          </a:p>
        </p:txBody>
      </p:sp>
      <p:sp>
        <p:nvSpPr>
          <p:cNvPr id="7" name="Oval 6"/>
          <p:cNvSpPr/>
          <p:nvPr/>
        </p:nvSpPr>
        <p:spPr>
          <a:xfrm>
            <a:off x="4295775" y="2886075"/>
            <a:ext cx="446088" cy="1000125"/>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algn="ctr" eaLnBrk="1" hangingPunct="1">
              <a:spcBef>
                <a:spcPct val="0"/>
              </a:spcBef>
              <a:buClrTx/>
              <a:buSzTx/>
              <a:buFontTx/>
              <a:buNone/>
            </a:pPr>
            <a:endParaRPr lang="en-US" altLang="en-US" sz="1800">
              <a:solidFill>
                <a:srgbClr val="FFFFFF"/>
              </a:solidFill>
              <a:latin typeface="Calibri" panose="020F0502020204030204" pitchFamily="34" charset="0"/>
            </a:endParaRPr>
          </a:p>
        </p:txBody>
      </p:sp>
      <p:sp>
        <p:nvSpPr>
          <p:cNvPr id="8" name="Oval 7"/>
          <p:cNvSpPr/>
          <p:nvPr/>
        </p:nvSpPr>
        <p:spPr>
          <a:xfrm>
            <a:off x="1295400" y="2894013"/>
            <a:ext cx="517525" cy="1000125"/>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algn="ctr" eaLnBrk="1" hangingPunct="1">
              <a:spcBef>
                <a:spcPct val="0"/>
              </a:spcBef>
              <a:buClrTx/>
              <a:buSzTx/>
              <a:buFontTx/>
              <a:buNone/>
            </a:pPr>
            <a:endParaRPr lang="en-US" altLang="en-US" sz="1800">
              <a:solidFill>
                <a:srgbClr val="FFFFFF"/>
              </a:solidFill>
              <a:latin typeface="Calibri" panose="020F0502020204030204" pitchFamily="34" charset="0"/>
            </a:endParaRPr>
          </a:p>
        </p:txBody>
      </p:sp>
      <p:sp>
        <p:nvSpPr>
          <p:cNvPr id="9" name="Rectangle 8"/>
          <p:cNvSpPr/>
          <p:nvPr/>
        </p:nvSpPr>
        <p:spPr>
          <a:xfrm>
            <a:off x="358775" y="4225925"/>
            <a:ext cx="8458200" cy="2403475"/>
          </a:xfrm>
          <a:prstGeom prst="rect">
            <a:avLst/>
          </a:prstGeom>
          <a:solidFill>
            <a:schemeClr val="bg1"/>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algn="ctr" eaLnBrk="1" hangingPunct="1">
              <a:spcBef>
                <a:spcPct val="0"/>
              </a:spcBef>
              <a:buClrTx/>
              <a:buSzTx/>
              <a:buFontTx/>
              <a:buNone/>
            </a:pPr>
            <a:r>
              <a:rPr lang="en-US" altLang="en-US" sz="2600" dirty="0">
                <a:latin typeface="Calibri" panose="020F0502020204030204" pitchFamily="34" charset="0"/>
              </a:rPr>
              <a:t>In the euro countries, which are subject to SGP rules, </a:t>
            </a:r>
            <a:br>
              <a:rPr lang="en-US" altLang="en-US" sz="2600" dirty="0">
                <a:latin typeface="Calibri" panose="020F0502020204030204" pitchFamily="34" charset="0"/>
              </a:rPr>
            </a:br>
            <a:r>
              <a:rPr lang="en-US" altLang="en-US" sz="2600" dirty="0">
                <a:latin typeface="Calibri" panose="020F0502020204030204" pitchFamily="34" charset="0"/>
              </a:rPr>
              <a:t>the optimism bias </a:t>
            </a:r>
            <a:r>
              <a:rPr lang="en-US" altLang="en-US" sz="2600" dirty="0" smtClean="0">
                <a:latin typeface="Calibri" panose="020F0502020204030204" pitchFamily="34" charset="0"/>
              </a:rPr>
              <a:t>took the form of </a:t>
            </a:r>
            <a:r>
              <a:rPr lang="en-US" altLang="en-US" sz="2600" dirty="0">
                <a:latin typeface="Calibri" panose="020F0502020204030204" pitchFamily="34" charset="0"/>
              </a:rPr>
              <a:t>never forecasting </a:t>
            </a:r>
            <a:r>
              <a:rPr lang="en-US" altLang="en-US" sz="2600" dirty="0" smtClean="0">
                <a:latin typeface="Calibri" panose="020F0502020204030204" pitchFamily="34" charset="0"/>
              </a:rPr>
              <a:t/>
            </a:r>
            <a:br>
              <a:rPr lang="en-US" altLang="en-US" sz="2600" dirty="0" smtClean="0">
                <a:latin typeface="Calibri" panose="020F0502020204030204" pitchFamily="34" charset="0"/>
              </a:rPr>
            </a:br>
            <a:r>
              <a:rPr lang="en-US" altLang="en-US" sz="2600" dirty="0" smtClean="0">
                <a:latin typeface="Calibri" panose="020F0502020204030204" pitchFamily="34" charset="0"/>
              </a:rPr>
              <a:t>next </a:t>
            </a:r>
            <a:r>
              <a:rPr lang="en-US" altLang="en-US" sz="2600" dirty="0">
                <a:latin typeface="Calibri" panose="020F0502020204030204" pitchFamily="34" charset="0"/>
              </a:rPr>
              <a:t>year’s budget deficit &gt; 3% of GDP.</a:t>
            </a:r>
          </a:p>
          <a:p>
            <a:pPr algn="ctr" eaLnBrk="1" hangingPunct="1">
              <a:spcBef>
                <a:spcPct val="0"/>
              </a:spcBef>
              <a:buClrTx/>
              <a:buSzTx/>
              <a:buFontTx/>
              <a:buNone/>
            </a:pPr>
            <a:endParaRPr lang="en-US" altLang="en-US" sz="2600" dirty="0">
              <a:latin typeface="Calibri" panose="020F0502020204030204" pitchFamily="34" charset="0"/>
            </a:endParaRPr>
          </a:p>
          <a:p>
            <a:pPr algn="ctr" eaLnBrk="1" hangingPunct="1">
              <a:spcBef>
                <a:spcPct val="0"/>
              </a:spcBef>
              <a:buClrTx/>
              <a:buSzTx/>
              <a:buFontTx/>
              <a:buNone/>
            </a:pPr>
            <a:endParaRPr lang="en-US" altLang="en-US" sz="2600" dirty="0">
              <a:latin typeface="Calibri" panose="020F0502020204030204" pitchFamily="34" charset="0"/>
            </a:endParaRPr>
          </a:p>
          <a:p>
            <a:pPr algn="ctr" eaLnBrk="1" hangingPunct="1">
              <a:spcBef>
                <a:spcPct val="0"/>
              </a:spcBef>
              <a:buClrTx/>
              <a:buSzTx/>
              <a:buFontTx/>
              <a:buNone/>
            </a:pPr>
            <a:endParaRPr lang="en-US" altLang="en-US" sz="2600" dirty="0">
              <a:latin typeface="Calibri" panose="020F0502020204030204" pitchFamily="34" charset="0"/>
            </a:endParaRPr>
          </a:p>
        </p:txBody>
      </p:sp>
      <p:sp>
        <p:nvSpPr>
          <p:cNvPr id="10" name="Rectangle 9"/>
          <p:cNvSpPr/>
          <p:nvPr/>
        </p:nvSpPr>
        <p:spPr>
          <a:xfrm>
            <a:off x="358775" y="5673725"/>
            <a:ext cx="8458200" cy="955675"/>
          </a:xfrm>
          <a:prstGeom prst="rect">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600" dirty="0">
                <a:solidFill>
                  <a:schemeClr val="tx1"/>
                </a:solidFill>
                <a:latin typeface="Calibri" panose="020F0502020204030204" pitchFamily="34" charset="0"/>
              </a:rPr>
              <a:t>Private-sector forecasts surveyed</a:t>
            </a:r>
            <a:r>
              <a:rPr lang="en-US" sz="2000" dirty="0">
                <a:solidFill>
                  <a:schemeClr val="tx1"/>
                </a:solidFill>
                <a:latin typeface="Calibri" panose="020F0502020204030204" pitchFamily="34" charset="0"/>
              </a:rPr>
              <a:t> </a:t>
            </a:r>
            <a:r>
              <a:rPr lang="en-US" sz="2400" dirty="0">
                <a:solidFill>
                  <a:schemeClr val="tx1"/>
                </a:solidFill>
                <a:latin typeface="Calibri" panose="020F0502020204030204" pitchFamily="34" charset="0"/>
              </a:rPr>
              <a:t>by</a:t>
            </a:r>
            <a:r>
              <a:rPr lang="en-US" sz="2000" dirty="0">
                <a:solidFill>
                  <a:schemeClr val="tx1"/>
                </a:solidFill>
                <a:latin typeface="Calibri" panose="020F0502020204030204" pitchFamily="34" charset="0"/>
              </a:rPr>
              <a:t> </a:t>
            </a:r>
            <a:r>
              <a:rPr lang="en-US" sz="2600" i="1" dirty="0">
                <a:solidFill>
                  <a:schemeClr val="tx1"/>
                </a:solidFill>
                <a:latin typeface="Calibri" panose="020F0502020204030204" pitchFamily="34" charset="0"/>
              </a:rPr>
              <a:t>Consensus</a:t>
            </a:r>
            <a:r>
              <a:rPr lang="en-US" sz="1400" i="1" dirty="0">
                <a:solidFill>
                  <a:schemeClr val="tx1"/>
                </a:solidFill>
                <a:latin typeface="Calibri" panose="020F0502020204030204" pitchFamily="34" charset="0"/>
              </a:rPr>
              <a:t> </a:t>
            </a:r>
            <a:r>
              <a:rPr lang="en-US" sz="2600" i="1" dirty="0">
                <a:solidFill>
                  <a:schemeClr val="tx1"/>
                </a:solidFill>
                <a:latin typeface="Calibri" panose="020F0502020204030204" pitchFamily="34" charset="0"/>
              </a:rPr>
              <a:t>Forecasts </a:t>
            </a:r>
            <a:r>
              <a:rPr lang="en-US" sz="2600" dirty="0">
                <a:solidFill>
                  <a:schemeClr val="tx1"/>
                </a:solidFill>
                <a:latin typeface="Calibri" panose="020F0502020204030204" pitchFamily="34" charset="0"/>
              </a:rPr>
              <a:t>are free to forecast budget deficits &gt; 3% of GDP.</a:t>
            </a:r>
          </a:p>
        </p:txBody>
      </p:sp>
      <p:sp>
        <p:nvSpPr>
          <p:cNvPr id="34827" name="TextBox 4"/>
          <p:cNvSpPr txBox="1">
            <a:spLocks noChangeArrowheads="1"/>
          </p:cNvSpPr>
          <p:nvPr/>
        </p:nvSpPr>
        <p:spPr bwMode="auto">
          <a:xfrm>
            <a:off x="6802438" y="685800"/>
            <a:ext cx="234156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eaLnBrk="1" hangingPunct="1">
              <a:spcBef>
                <a:spcPct val="0"/>
              </a:spcBef>
              <a:buClrTx/>
              <a:buSzTx/>
              <a:buFontTx/>
              <a:buNone/>
            </a:pPr>
            <a:r>
              <a:rPr lang="en-US" altLang="en-US" sz="1800" dirty="0" smtClean="0">
                <a:latin typeface="Calibri" panose="020F0502020204030204" pitchFamily="34" charset="0"/>
              </a:rPr>
              <a:t>Frankel </a:t>
            </a:r>
            <a:r>
              <a:rPr lang="en-US" altLang="en-US" sz="1800" dirty="0">
                <a:latin typeface="Calibri" panose="020F0502020204030204" pitchFamily="34" charset="0"/>
              </a:rPr>
              <a:t>&amp; Schreger</a:t>
            </a:r>
            <a:br>
              <a:rPr lang="en-US" altLang="en-US" sz="1800" dirty="0">
                <a:latin typeface="Calibri" panose="020F0502020204030204" pitchFamily="34" charset="0"/>
              </a:rPr>
            </a:br>
            <a:r>
              <a:rPr lang="en-US" altLang="en-US" sz="1800" dirty="0" smtClean="0">
                <a:latin typeface="Calibri" panose="020F0502020204030204" pitchFamily="34" charset="0"/>
              </a:rPr>
              <a:t>(</a:t>
            </a:r>
            <a:r>
              <a:rPr lang="en-US" altLang="en-US" sz="1800" dirty="0">
                <a:latin typeface="Calibri" panose="020F0502020204030204" pitchFamily="34" charset="0"/>
              </a:rPr>
              <a:t>2016), Figure 5 </a:t>
            </a:r>
          </a:p>
        </p:txBody>
      </p:sp>
      <p:sp>
        <p:nvSpPr>
          <p:cNvPr id="34828" name="Rectangle 12"/>
          <p:cNvSpPr>
            <a:spLocks noChangeArrowheads="1"/>
          </p:cNvSpPr>
          <p:nvPr/>
        </p:nvSpPr>
        <p:spPr bwMode="auto">
          <a:xfrm>
            <a:off x="3070225" y="762000"/>
            <a:ext cx="304416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eaLnBrk="1" hangingPunct="1">
              <a:spcBef>
                <a:spcPct val="0"/>
              </a:spcBef>
              <a:buClrTx/>
              <a:buSzTx/>
              <a:buFontTx/>
              <a:buNone/>
            </a:pPr>
            <a:r>
              <a:rPr lang="en-US" altLang="en-US" sz="2200" dirty="0">
                <a:latin typeface="Calibri" panose="020F0502020204030204" pitchFamily="34" charset="0"/>
              </a:rPr>
              <a:t>2-years ahead, thru 2009</a:t>
            </a:r>
          </a:p>
        </p:txBody>
      </p:sp>
      <p:sp>
        <p:nvSpPr>
          <p:cNvPr id="13" name="Oval 12"/>
          <p:cNvSpPr/>
          <p:nvPr/>
        </p:nvSpPr>
        <p:spPr>
          <a:xfrm>
            <a:off x="6802438" y="1600200"/>
            <a:ext cx="976312" cy="2295525"/>
          </a:xfrm>
          <a:prstGeom prst="ellipse">
            <a:avLst/>
          </a:prstGeom>
          <a:noFill/>
          <a:ln w="57150">
            <a:solidFill>
              <a:srgbClr val="7A3D9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algn="ctr" eaLnBrk="1" hangingPunct="1">
              <a:spcBef>
                <a:spcPct val="0"/>
              </a:spcBef>
              <a:buClrTx/>
              <a:buSzTx/>
              <a:buFontTx/>
              <a:buNone/>
            </a:pPr>
            <a:endParaRPr lang="en-US" altLang="en-US" sz="1800">
              <a:solidFill>
                <a:srgbClr val="FFFFFF"/>
              </a:solidFill>
              <a:latin typeface="Calibri" panose="020F0502020204030204" pitchFamily="34" charset="0"/>
            </a:endParaRPr>
          </a:p>
        </p:txBody>
      </p:sp>
    </p:spTree>
    <p:extLst>
      <p:ext uri="{BB962C8B-B14F-4D97-AF65-F5344CB8AC3E}">
        <p14:creationId xmlns:p14="http://schemas.microsoft.com/office/powerpoint/2010/main" val="31115738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3"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8F34F03-0286-4502-B514-BDC91C5EF89A}" type="slidenum">
              <a:rPr lang="en-US" altLang="en-US" smtClean="0"/>
              <a:pPr/>
              <a:t>44</a:t>
            </a:fld>
            <a:endParaRPr lang="en-US" altLang="en-US"/>
          </a:p>
        </p:txBody>
      </p:sp>
      <p:graphicFrame>
        <p:nvGraphicFramePr>
          <p:cNvPr id="6" name="Table 5"/>
          <p:cNvGraphicFramePr>
            <a:graphicFrameLocks noGrp="1"/>
          </p:cNvGraphicFramePr>
          <p:nvPr>
            <p:extLst>
              <p:ext uri="{D42A27DB-BD31-4B8C-83A1-F6EECF244321}">
                <p14:modId xmlns:p14="http://schemas.microsoft.com/office/powerpoint/2010/main" val="49269706"/>
              </p:ext>
            </p:extLst>
          </p:nvPr>
        </p:nvGraphicFramePr>
        <p:xfrm>
          <a:off x="457200" y="2044874"/>
          <a:ext cx="8229600" cy="2305050"/>
        </p:xfrm>
        <a:graphic>
          <a:graphicData uri="http://schemas.openxmlformats.org/drawingml/2006/table">
            <a:tbl>
              <a:tblPr firstRow="1" firstCol="1" bandRow="1">
                <a:tableStyleId>{5C22544A-7EE6-4342-B048-85BDC9FD1C3A}</a:tableStyleId>
              </a:tblPr>
              <a:tblGrid>
                <a:gridCol w="4267200"/>
                <a:gridCol w="2057400"/>
                <a:gridCol w="1905000"/>
              </a:tblGrid>
              <a:tr h="514350">
                <a:tc>
                  <a:txBody>
                    <a:bodyPr/>
                    <a:lstStyle/>
                    <a:p>
                      <a:endParaRPr lang="en-US" sz="2500" dirty="0">
                        <a:effectLst/>
                        <a:latin typeface="Times New Roman"/>
                      </a:endParaRPr>
                    </a:p>
                  </a:txBody>
                  <a:tcPr marL="63500" marR="63500" marT="0" marB="0" anchor="b"/>
                </a:tc>
                <a:tc>
                  <a:txBody>
                    <a:bodyPr/>
                    <a:lstStyle/>
                    <a:p>
                      <a:pPr marL="0" marR="0" algn="ctr">
                        <a:spcBef>
                          <a:spcPts val="0"/>
                        </a:spcBef>
                        <a:spcAft>
                          <a:spcPts val="0"/>
                        </a:spcAft>
                      </a:pPr>
                      <a:r>
                        <a:rPr lang="en-US" sz="2500" dirty="0">
                          <a:effectLst/>
                        </a:rPr>
                        <a:t>Mean </a:t>
                      </a:r>
                      <a:endParaRPr lang="en-US" sz="2500" dirty="0">
                        <a:effectLst/>
                        <a:latin typeface="Times"/>
                        <a:ea typeface="MS Mincho"/>
                        <a:cs typeface="Times New Roman"/>
                      </a:endParaRPr>
                    </a:p>
                  </a:txBody>
                  <a:tcPr marL="63500" marR="63500" marT="0" marB="0" anchor="b"/>
                </a:tc>
                <a:tc>
                  <a:txBody>
                    <a:bodyPr/>
                    <a:lstStyle/>
                    <a:p>
                      <a:pPr marL="0" marR="0" algn="ctr">
                        <a:spcBef>
                          <a:spcPts val="0"/>
                        </a:spcBef>
                        <a:spcAft>
                          <a:spcPts val="0"/>
                        </a:spcAft>
                      </a:pPr>
                      <a:r>
                        <a:rPr lang="en-US" sz="2500" dirty="0">
                          <a:effectLst/>
                        </a:rPr>
                        <a:t>Standard Error</a:t>
                      </a:r>
                      <a:endParaRPr lang="en-US" sz="2500" dirty="0">
                        <a:effectLst/>
                        <a:latin typeface="Times"/>
                        <a:ea typeface="MS Mincho"/>
                        <a:cs typeface="Times New Roman"/>
                      </a:endParaRPr>
                    </a:p>
                  </a:txBody>
                  <a:tcPr marL="63500" marR="63500" marT="0" marB="0" anchor="b"/>
                </a:tc>
              </a:tr>
              <a:tr h="514350">
                <a:tc>
                  <a:txBody>
                    <a:bodyPr/>
                    <a:lstStyle/>
                    <a:p>
                      <a:pPr marL="0" marR="0" algn="ctr">
                        <a:spcBef>
                          <a:spcPts val="0"/>
                        </a:spcBef>
                        <a:spcAft>
                          <a:spcPts val="0"/>
                        </a:spcAft>
                      </a:pPr>
                      <a:r>
                        <a:rPr lang="en-US" sz="2500" dirty="0">
                          <a:effectLst/>
                        </a:rPr>
                        <a:t>Official Minus Consensus</a:t>
                      </a:r>
                      <a:endParaRPr lang="en-US" sz="2500" dirty="0">
                        <a:effectLst/>
                        <a:latin typeface="Times"/>
                        <a:ea typeface="MS Mincho"/>
                        <a:cs typeface="Times New Roman"/>
                      </a:endParaRPr>
                    </a:p>
                  </a:txBody>
                  <a:tcPr marL="63500" marR="63500" marT="0" marB="0" anchor="b"/>
                </a:tc>
                <a:tc>
                  <a:txBody>
                    <a:bodyPr/>
                    <a:lstStyle/>
                    <a:p>
                      <a:pPr marL="0" marR="0" algn="ctr">
                        <a:spcBef>
                          <a:spcPts val="0"/>
                        </a:spcBef>
                        <a:spcAft>
                          <a:spcPts val="0"/>
                        </a:spcAft>
                      </a:pPr>
                      <a:r>
                        <a:rPr lang="en-US" sz="2500" dirty="0">
                          <a:effectLst/>
                        </a:rPr>
                        <a:t>0.478***</a:t>
                      </a:r>
                      <a:endParaRPr lang="en-US" sz="2500" dirty="0">
                        <a:effectLst/>
                        <a:latin typeface="Times"/>
                        <a:ea typeface="MS Mincho"/>
                        <a:cs typeface="Times New Roman"/>
                      </a:endParaRPr>
                    </a:p>
                  </a:txBody>
                  <a:tcPr marL="63500" marR="63500" marT="0" marB="0" anchor="b"/>
                </a:tc>
                <a:tc>
                  <a:txBody>
                    <a:bodyPr/>
                    <a:lstStyle/>
                    <a:p>
                      <a:pPr marL="0" marR="0" algn="ctr">
                        <a:spcBef>
                          <a:spcPts val="0"/>
                        </a:spcBef>
                        <a:spcAft>
                          <a:spcPts val="0"/>
                        </a:spcAft>
                      </a:pPr>
                      <a:r>
                        <a:rPr lang="en-US" sz="2500" dirty="0">
                          <a:effectLst/>
                        </a:rPr>
                        <a:t>(</a:t>
                      </a:r>
                      <a:r>
                        <a:rPr lang="en-US" sz="2500" dirty="0" smtClean="0">
                          <a:effectLst/>
                        </a:rPr>
                        <a:t>0.086) </a:t>
                      </a:r>
                      <a:endParaRPr lang="en-US" sz="2500" dirty="0">
                        <a:effectLst/>
                        <a:latin typeface="Times"/>
                        <a:ea typeface="MS Mincho"/>
                        <a:cs typeface="Times New Roman"/>
                      </a:endParaRPr>
                    </a:p>
                  </a:txBody>
                  <a:tcPr marL="63500" marR="63500" marT="0" marB="0" anchor="b"/>
                </a:tc>
              </a:tr>
              <a:tr h="514350">
                <a:tc>
                  <a:txBody>
                    <a:bodyPr/>
                    <a:lstStyle/>
                    <a:p>
                      <a:pPr marL="0" marR="0" algn="ctr">
                        <a:spcBef>
                          <a:spcPts val="0"/>
                        </a:spcBef>
                        <a:spcAft>
                          <a:spcPts val="0"/>
                        </a:spcAft>
                      </a:pPr>
                      <a:r>
                        <a:rPr lang="en-US" sz="2500">
                          <a:effectLst/>
                        </a:rPr>
                        <a:t>Official Forecast Error </a:t>
                      </a:r>
                      <a:endParaRPr lang="en-US" sz="2500">
                        <a:effectLst/>
                        <a:latin typeface="Times"/>
                        <a:ea typeface="MS Mincho"/>
                        <a:cs typeface="Times New Roman"/>
                      </a:endParaRPr>
                    </a:p>
                  </a:txBody>
                  <a:tcPr marL="63500" marR="63500" marT="0" marB="0" anchor="b"/>
                </a:tc>
                <a:tc>
                  <a:txBody>
                    <a:bodyPr/>
                    <a:lstStyle/>
                    <a:p>
                      <a:pPr marL="0" marR="0" algn="ctr">
                        <a:spcBef>
                          <a:spcPts val="0"/>
                        </a:spcBef>
                        <a:spcAft>
                          <a:spcPts val="0"/>
                        </a:spcAft>
                      </a:pPr>
                      <a:r>
                        <a:rPr lang="en-US" sz="2500" dirty="0">
                          <a:effectLst/>
                        </a:rPr>
                        <a:t>1.060* </a:t>
                      </a:r>
                      <a:endParaRPr lang="en-US" sz="2500" dirty="0">
                        <a:effectLst/>
                        <a:latin typeface="Times"/>
                        <a:ea typeface="MS Mincho"/>
                        <a:cs typeface="Times New Roman"/>
                      </a:endParaRPr>
                    </a:p>
                  </a:txBody>
                  <a:tcPr marL="63500" marR="63500" marT="0" marB="0" anchor="b"/>
                </a:tc>
                <a:tc>
                  <a:txBody>
                    <a:bodyPr/>
                    <a:lstStyle/>
                    <a:p>
                      <a:pPr marL="0" marR="0" algn="ctr">
                        <a:spcBef>
                          <a:spcPts val="0"/>
                        </a:spcBef>
                        <a:spcAft>
                          <a:spcPts val="0"/>
                        </a:spcAft>
                      </a:pPr>
                      <a:r>
                        <a:rPr lang="en-US" sz="2500">
                          <a:effectLst/>
                        </a:rPr>
                        <a:t>(0.541) </a:t>
                      </a:r>
                      <a:endParaRPr lang="en-US" sz="2500">
                        <a:effectLst/>
                        <a:latin typeface="Times"/>
                        <a:ea typeface="MS Mincho"/>
                        <a:cs typeface="Times New Roman"/>
                      </a:endParaRPr>
                    </a:p>
                  </a:txBody>
                  <a:tcPr marL="63500" marR="63500" marT="0" marB="0" anchor="b"/>
                </a:tc>
              </a:tr>
              <a:tr h="514350">
                <a:tc>
                  <a:txBody>
                    <a:bodyPr/>
                    <a:lstStyle/>
                    <a:p>
                      <a:pPr marL="0" marR="0" algn="ctr">
                        <a:spcBef>
                          <a:spcPts val="0"/>
                        </a:spcBef>
                        <a:spcAft>
                          <a:spcPts val="0"/>
                        </a:spcAft>
                      </a:pPr>
                      <a:r>
                        <a:rPr lang="en-US" sz="2500">
                          <a:effectLst/>
                        </a:rPr>
                        <a:t>Consensus Forecast Error</a:t>
                      </a:r>
                      <a:endParaRPr lang="en-US" sz="2500">
                        <a:effectLst/>
                        <a:latin typeface="Times"/>
                        <a:ea typeface="MS Mincho"/>
                        <a:cs typeface="Times New Roman"/>
                      </a:endParaRPr>
                    </a:p>
                  </a:txBody>
                  <a:tcPr marL="63500" marR="63500" marT="0" marB="0" anchor="b"/>
                </a:tc>
                <a:tc>
                  <a:txBody>
                    <a:bodyPr/>
                    <a:lstStyle/>
                    <a:p>
                      <a:pPr marL="0" marR="0" algn="ctr">
                        <a:spcBef>
                          <a:spcPts val="0"/>
                        </a:spcBef>
                        <a:spcAft>
                          <a:spcPts val="0"/>
                        </a:spcAft>
                      </a:pPr>
                      <a:r>
                        <a:rPr lang="en-US" sz="2500" dirty="0">
                          <a:effectLst/>
                        </a:rPr>
                        <a:t>0.582 </a:t>
                      </a:r>
                      <a:endParaRPr lang="en-US" sz="2500" dirty="0">
                        <a:effectLst/>
                        <a:latin typeface="Times"/>
                        <a:ea typeface="MS Mincho"/>
                        <a:cs typeface="Times New Roman"/>
                      </a:endParaRPr>
                    </a:p>
                  </a:txBody>
                  <a:tcPr marL="63500" marR="63500" marT="0" marB="0" anchor="b"/>
                </a:tc>
                <a:tc>
                  <a:txBody>
                    <a:bodyPr/>
                    <a:lstStyle/>
                    <a:p>
                      <a:pPr marL="0" marR="0" algn="ctr">
                        <a:spcBef>
                          <a:spcPts val="0"/>
                        </a:spcBef>
                        <a:spcAft>
                          <a:spcPts val="0"/>
                        </a:spcAft>
                      </a:pPr>
                      <a:r>
                        <a:rPr lang="en-US" sz="2500" dirty="0">
                          <a:effectLst/>
                        </a:rPr>
                        <a:t>(0.548) </a:t>
                      </a:r>
                      <a:endParaRPr lang="en-US" sz="2500" dirty="0">
                        <a:effectLst/>
                        <a:latin typeface="Times"/>
                        <a:ea typeface="MS Mincho"/>
                        <a:cs typeface="Times New Roman"/>
                      </a:endParaRPr>
                    </a:p>
                  </a:txBody>
                  <a:tcPr marL="63500" marR="63500" marT="0" marB="0" anchor="b"/>
                </a:tc>
              </a:tr>
            </a:tbl>
          </a:graphicData>
        </a:graphic>
      </p:graphicFrame>
      <p:sp>
        <p:nvSpPr>
          <p:cNvPr id="7" name="Rectangle 2"/>
          <p:cNvSpPr>
            <a:spLocks noChangeArrowheads="1"/>
          </p:cNvSpPr>
          <p:nvPr/>
        </p:nvSpPr>
        <p:spPr bwMode="auto">
          <a:xfrm>
            <a:off x="139874" y="349478"/>
            <a:ext cx="8839200" cy="180049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indent="457200"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a:spcBef>
                <a:spcPct val="0"/>
              </a:spcBef>
              <a:buClrTx/>
              <a:buSzTx/>
              <a:buFontTx/>
              <a:buNone/>
            </a:pPr>
            <a:r>
              <a:rPr lang="en-US" altLang="en-US" sz="2000" dirty="0" smtClean="0">
                <a:latin typeface="Calibri" panose="020F0502020204030204" pitchFamily="34" charset="0"/>
                <a:ea typeface="Malgun Gothic" pitchFamily="34" charset="-127"/>
              </a:rPr>
              <a:t>                             Frankel </a:t>
            </a:r>
            <a:r>
              <a:rPr lang="en-US" altLang="en-US" sz="2000" dirty="0">
                <a:latin typeface="Calibri" panose="020F0502020204030204" pitchFamily="34" charset="0"/>
                <a:ea typeface="Malgun Gothic" pitchFamily="34" charset="-127"/>
              </a:rPr>
              <a:t>&amp; Schreger </a:t>
            </a:r>
            <a:r>
              <a:rPr lang="en-US" altLang="en-US" sz="2000" dirty="0" smtClean="0">
                <a:latin typeface="Calibri" pitchFamily="34" charset="0"/>
                <a:ea typeface="Malgun Gothic" pitchFamily="34" charset="-127"/>
              </a:rPr>
              <a:t>(2016)      Table III</a:t>
            </a:r>
            <a:r>
              <a:rPr lang="en-US" altLang="en-US" sz="1400" dirty="0" smtClean="0">
                <a:latin typeface="Calibri" pitchFamily="34" charset="0"/>
                <a:ea typeface="Malgun Gothic" pitchFamily="34" charset="-127"/>
              </a:rPr>
              <a:t/>
            </a:r>
            <a:br>
              <a:rPr lang="en-US" altLang="en-US" sz="1400" dirty="0" smtClean="0">
                <a:latin typeface="Calibri" pitchFamily="34" charset="0"/>
                <a:ea typeface="Malgun Gothic" pitchFamily="34" charset="-127"/>
              </a:rPr>
            </a:br>
            <a:r>
              <a:rPr lang="en-US" altLang="en-US" sz="1400" b="1" dirty="0">
                <a:latin typeface="Calibri" pitchFamily="34" charset="0"/>
                <a:ea typeface="Malgun Gothic" pitchFamily="34" charset="-127"/>
              </a:rPr>
              <a:t/>
            </a:r>
            <a:br>
              <a:rPr lang="en-US" altLang="en-US" sz="1400" b="1" dirty="0">
                <a:latin typeface="Calibri" pitchFamily="34" charset="0"/>
                <a:ea typeface="Malgun Gothic" pitchFamily="34" charset="-127"/>
              </a:rPr>
            </a:br>
            <a:r>
              <a:rPr lang="en-US" altLang="en-US" sz="2800" b="1" dirty="0">
                <a:latin typeface="Calibri" pitchFamily="34" charset="0"/>
                <a:ea typeface="Malgun Gothic" pitchFamily="34" charset="-127"/>
              </a:rPr>
              <a:t>  Summary Statistics for Budget Balance Forecasts </a:t>
            </a:r>
            <a:r>
              <a:rPr lang="en-US" altLang="en-US" sz="2300" dirty="0">
                <a:latin typeface="Calibri" pitchFamily="34" charset="0"/>
                <a:ea typeface="Malgun Gothic" pitchFamily="34" charset="-127"/>
              </a:rPr>
              <a:t>(% of GDP)</a:t>
            </a:r>
            <a:r>
              <a:rPr lang="en-US" altLang="en-US" sz="1400" b="1" dirty="0">
                <a:latin typeface="Calibri" pitchFamily="34" charset="0"/>
                <a:ea typeface="Malgun Gothic" pitchFamily="34" charset="-127"/>
              </a:rPr>
              <a:t/>
            </a:r>
            <a:br>
              <a:rPr lang="en-US" altLang="en-US" sz="1400" b="1" dirty="0">
                <a:latin typeface="Calibri" pitchFamily="34" charset="0"/>
                <a:ea typeface="Malgun Gothic" pitchFamily="34" charset="-127"/>
              </a:rPr>
            </a:br>
            <a:endParaRPr lang="en-US" altLang="en-US" sz="1400" dirty="0">
              <a:latin typeface="Calibri" panose="020F0502020204030204" pitchFamily="34" charset="0"/>
            </a:endParaRPr>
          </a:p>
          <a:p>
            <a:pPr>
              <a:spcBef>
                <a:spcPct val="0"/>
              </a:spcBef>
              <a:buClrTx/>
              <a:buSzTx/>
              <a:buFontTx/>
              <a:buNone/>
            </a:pPr>
            <a:r>
              <a:rPr lang="en-US" altLang="en-US" sz="2400" b="1" dirty="0">
                <a:latin typeface="Calibri" pitchFamily="34" charset="0"/>
                <a:cs typeface="Times New Roman" pitchFamily="18" charset="0"/>
              </a:rPr>
              <a:t>     </a:t>
            </a:r>
            <a:r>
              <a:rPr lang="en-US" altLang="en-US" sz="2400" b="1" dirty="0" smtClean="0">
                <a:latin typeface="Calibri" pitchFamily="34" charset="0"/>
                <a:cs typeface="Times New Roman" pitchFamily="18" charset="0"/>
              </a:rPr>
              <a:t>Two-year </a:t>
            </a:r>
            <a:r>
              <a:rPr lang="en-US" altLang="en-US" sz="2400" b="1" dirty="0">
                <a:latin typeface="Calibri" pitchFamily="34" charset="0"/>
                <a:cs typeface="Times New Roman" pitchFamily="18" charset="0"/>
              </a:rPr>
              <a:t>ahead forecasts</a:t>
            </a:r>
            <a:r>
              <a:rPr lang="en-US" altLang="en-US" sz="2400" dirty="0">
                <a:latin typeface="Calibri" pitchFamily="34" charset="0"/>
                <a:cs typeface="Times New Roman" pitchFamily="18" charset="0"/>
              </a:rPr>
              <a:t> </a:t>
            </a:r>
            <a:r>
              <a:rPr lang="en-US" altLang="en-US" sz="2400" dirty="0" smtClean="0">
                <a:latin typeface="Calibri" pitchFamily="34" charset="0"/>
                <a:cs typeface="Times New Roman" pitchFamily="18" charset="0"/>
              </a:rPr>
              <a:t>(95 observations, 10 countries)</a:t>
            </a:r>
            <a:r>
              <a:rPr lang="en-US" altLang="en-US" sz="1100" b="1" dirty="0">
                <a:latin typeface="Calibri" pitchFamily="34" charset="0"/>
                <a:cs typeface="Times New Roman" pitchFamily="18" charset="0"/>
              </a:rPr>
              <a:t/>
            </a:r>
            <a:br>
              <a:rPr lang="en-US" altLang="en-US" sz="1100" b="1" dirty="0">
                <a:latin typeface="Calibri" pitchFamily="34" charset="0"/>
                <a:cs typeface="Times New Roman" pitchFamily="18" charset="0"/>
              </a:rPr>
            </a:br>
            <a:endParaRPr lang="en-US" altLang="en-US" sz="1100" dirty="0">
              <a:latin typeface="Calibri" panose="020F0502020204030204" pitchFamily="34" charset="0"/>
            </a:endParaRPr>
          </a:p>
        </p:txBody>
      </p:sp>
      <p:sp>
        <p:nvSpPr>
          <p:cNvPr id="8" name="Rectangle 7"/>
          <p:cNvSpPr/>
          <p:nvPr/>
        </p:nvSpPr>
        <p:spPr>
          <a:xfrm>
            <a:off x="228600" y="4953000"/>
            <a:ext cx="8915400" cy="1292662"/>
          </a:xfrm>
          <a:prstGeom prst="rect">
            <a:avLst/>
          </a:prstGeom>
        </p:spPr>
        <p:txBody>
          <a:bodyPr wrap="square">
            <a:spAutoFit/>
          </a:bodyPr>
          <a:lstStyle/>
          <a:p>
            <a:pPr>
              <a:buFont typeface="Arial" pitchFamily="34" charset="0"/>
              <a:buChar char="•"/>
            </a:pPr>
            <a:r>
              <a:rPr lang="en-US" altLang="en-US" sz="2600" dirty="0" smtClean="0">
                <a:latin typeface="Calibri" panose="020F0502020204030204" pitchFamily="34" charset="0"/>
                <a:cs typeface="Times New Roman" pitchFamily="18" charset="0"/>
              </a:rPr>
              <a:t> </a:t>
            </a:r>
            <a:r>
              <a:rPr lang="en-US" altLang="en-US" sz="2600" b="1" dirty="0" smtClean="0">
                <a:solidFill>
                  <a:srgbClr val="0070C0"/>
                </a:solidFill>
                <a:latin typeface="Calibri" panose="020F0502020204030204" pitchFamily="34" charset="0"/>
                <a:cs typeface="Times New Roman" pitchFamily="18" charset="0"/>
              </a:rPr>
              <a:t>The </a:t>
            </a:r>
            <a:r>
              <a:rPr lang="en-US" altLang="en-US" sz="2600" b="1" dirty="0">
                <a:solidFill>
                  <a:srgbClr val="0070C0"/>
                </a:solidFill>
                <a:latin typeface="Calibri" panose="020F0502020204030204" pitchFamily="34" charset="0"/>
                <a:cs typeface="Times New Roman" pitchFamily="18" charset="0"/>
              </a:rPr>
              <a:t>official </a:t>
            </a:r>
            <a:r>
              <a:rPr lang="en-US" altLang="en-US" sz="2600" b="1" dirty="0" smtClean="0">
                <a:solidFill>
                  <a:srgbClr val="0070C0"/>
                </a:solidFill>
                <a:latin typeface="Calibri" panose="020F0502020204030204" pitchFamily="34" charset="0"/>
                <a:cs typeface="Times New Roman" pitchFamily="18" charset="0"/>
              </a:rPr>
              <a:t>budget forecasts are over-optimistic </a:t>
            </a:r>
            <a:r>
              <a:rPr lang="en-US" altLang="en-US" sz="2600" b="1" dirty="0">
                <a:solidFill>
                  <a:srgbClr val="0070C0"/>
                </a:solidFill>
                <a:latin typeface="Calibri" panose="020F0502020204030204" pitchFamily="34" charset="0"/>
                <a:cs typeface="Times New Roman" pitchFamily="18" charset="0"/>
              </a:rPr>
              <a:t>on </a:t>
            </a:r>
            <a:r>
              <a:rPr lang="en-US" altLang="en-US" sz="2600" b="1" dirty="0" smtClean="0">
                <a:solidFill>
                  <a:srgbClr val="0070C0"/>
                </a:solidFill>
                <a:latin typeface="Calibri" panose="020F0502020204030204" pitchFamily="34" charset="0"/>
                <a:cs typeface="Times New Roman" pitchFamily="18" charset="0"/>
              </a:rPr>
              <a:t>average.</a:t>
            </a:r>
            <a:endParaRPr lang="en-US" altLang="en-US" sz="2600" b="1" dirty="0">
              <a:solidFill>
                <a:srgbClr val="0070C0"/>
              </a:solidFill>
              <a:latin typeface="Calibri" panose="020F0502020204030204" pitchFamily="34" charset="0"/>
              <a:cs typeface="Times New Roman" pitchFamily="18" charset="0"/>
            </a:endParaRPr>
          </a:p>
          <a:p>
            <a:pPr>
              <a:buFont typeface="Arial" pitchFamily="34" charset="0"/>
              <a:buChar char="•"/>
            </a:pPr>
            <a:r>
              <a:rPr lang="en-US" altLang="en-US" sz="2600" b="1" dirty="0">
                <a:solidFill>
                  <a:srgbClr val="7030A0"/>
                </a:solidFill>
                <a:latin typeface="Calibri" pitchFamily="34" charset="0"/>
                <a:cs typeface="Times New Roman" pitchFamily="18" charset="0"/>
              </a:rPr>
              <a:t> </a:t>
            </a:r>
            <a:r>
              <a:rPr lang="en-US" altLang="en-US" sz="2600" b="1" dirty="0" smtClean="0">
                <a:solidFill>
                  <a:srgbClr val="7030A0"/>
                </a:solidFill>
                <a:latin typeface="Calibri" pitchFamily="34" charset="0"/>
                <a:cs typeface="Times New Roman" pitchFamily="18" charset="0"/>
              </a:rPr>
              <a:t>The private forecasts from Consensus Economics are</a:t>
            </a:r>
            <a:br>
              <a:rPr lang="en-US" altLang="en-US" sz="2600" b="1" dirty="0" smtClean="0">
                <a:solidFill>
                  <a:srgbClr val="7030A0"/>
                </a:solidFill>
                <a:latin typeface="Calibri" pitchFamily="34" charset="0"/>
                <a:cs typeface="Times New Roman" pitchFamily="18" charset="0"/>
              </a:rPr>
            </a:br>
            <a:r>
              <a:rPr lang="en-US" altLang="en-US" sz="2600" b="1" dirty="0" smtClean="0">
                <a:solidFill>
                  <a:srgbClr val="7030A0"/>
                </a:solidFill>
                <a:latin typeface="Calibri" pitchFamily="34" charset="0"/>
                <a:cs typeface="Times New Roman" pitchFamily="18" charset="0"/>
              </a:rPr>
              <a:t>   significantly less over-optimistic than the official forecasts.</a:t>
            </a:r>
            <a:endParaRPr lang="en-US" sz="2600" dirty="0"/>
          </a:p>
        </p:txBody>
      </p:sp>
      <p:sp>
        <p:nvSpPr>
          <p:cNvPr id="9" name="Oval 8"/>
          <p:cNvSpPr/>
          <p:nvPr/>
        </p:nvSpPr>
        <p:spPr>
          <a:xfrm>
            <a:off x="4876800" y="2819400"/>
            <a:ext cx="1752600" cy="533400"/>
          </a:xfrm>
          <a:prstGeom prst="ellipse">
            <a:avLst/>
          </a:prstGeom>
          <a:no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algn="ctr" eaLnBrk="1" hangingPunct="1">
              <a:spcBef>
                <a:spcPct val="0"/>
              </a:spcBef>
              <a:buClrTx/>
              <a:buSzTx/>
              <a:buFontTx/>
              <a:buNone/>
            </a:pPr>
            <a:endParaRPr lang="en-US" altLang="en-US" sz="1800">
              <a:solidFill>
                <a:srgbClr val="FFFFFF"/>
              </a:solidFill>
              <a:latin typeface="Calibri" panose="020F0502020204030204" pitchFamily="34" charset="0"/>
            </a:endParaRPr>
          </a:p>
        </p:txBody>
      </p:sp>
      <p:sp>
        <p:nvSpPr>
          <p:cNvPr id="10" name="Oval 9"/>
          <p:cNvSpPr/>
          <p:nvPr/>
        </p:nvSpPr>
        <p:spPr>
          <a:xfrm>
            <a:off x="4953000" y="3352800"/>
            <a:ext cx="1600200" cy="561975"/>
          </a:xfrm>
          <a:prstGeom prst="ellipse">
            <a:avLst/>
          </a:prstGeom>
          <a:noFill/>
          <a:ln w="76200">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algn="ctr" eaLnBrk="1" hangingPunct="1">
              <a:spcBef>
                <a:spcPct val="0"/>
              </a:spcBef>
              <a:buClrTx/>
              <a:buSzTx/>
              <a:buFontTx/>
              <a:buNone/>
            </a:pPr>
            <a:endParaRPr lang="en-US" altLang="en-US" sz="1800">
              <a:solidFill>
                <a:srgbClr val="FF0000"/>
              </a:solidFill>
              <a:latin typeface="Calibri" panose="020F0502020204030204" pitchFamily="34" charset="0"/>
            </a:endParaRPr>
          </a:p>
        </p:txBody>
      </p:sp>
      <p:sp>
        <p:nvSpPr>
          <p:cNvPr id="11" name="Rectangle 10"/>
          <p:cNvSpPr/>
          <p:nvPr/>
        </p:nvSpPr>
        <p:spPr>
          <a:xfrm>
            <a:off x="1143000" y="4419600"/>
            <a:ext cx="7162800" cy="276999"/>
          </a:xfrm>
          <a:prstGeom prst="rect">
            <a:avLst/>
          </a:prstGeom>
        </p:spPr>
        <p:txBody>
          <a:bodyPr wrap="square">
            <a:spAutoFit/>
          </a:bodyPr>
          <a:lstStyle/>
          <a:p>
            <a:r>
              <a:rPr lang="en-US" sz="1200" dirty="0" smtClean="0"/>
              <a:t>Driscoll-</a:t>
            </a:r>
            <a:r>
              <a:rPr lang="en-US" sz="1200" dirty="0" err="1" smtClean="0"/>
              <a:t>Kraay</a:t>
            </a:r>
            <a:r>
              <a:rPr lang="en-US" sz="1200" dirty="0"/>
              <a:t> </a:t>
            </a:r>
            <a:r>
              <a:rPr lang="en-US" sz="1200" dirty="0" smtClean="0"/>
              <a:t>Standard </a:t>
            </a:r>
            <a:r>
              <a:rPr lang="en-US" sz="1200" dirty="0"/>
              <a:t>Errors with 2 year lag. </a:t>
            </a:r>
            <a:r>
              <a:rPr lang="en-US" sz="1200" dirty="0" smtClean="0"/>
              <a:t> Only </a:t>
            </a:r>
            <a:r>
              <a:rPr lang="en-US" sz="1200" dirty="0"/>
              <a:t>includes countries with at least 6 years of data. </a:t>
            </a:r>
          </a:p>
        </p:txBody>
      </p:sp>
    </p:spTree>
    <p:extLst>
      <p:ext uri="{BB962C8B-B14F-4D97-AF65-F5344CB8AC3E}">
        <p14:creationId xmlns:p14="http://schemas.microsoft.com/office/powerpoint/2010/main" val="1605058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8F34F03-0286-4502-B514-BDC91C5EF89A}" type="slidenum">
              <a:rPr lang="en-US" altLang="en-US" smtClean="0"/>
              <a:pPr/>
              <a:t>45</a:t>
            </a:fld>
            <a:endParaRPr lang="en-US" altLang="en-US"/>
          </a:p>
        </p:txBody>
      </p:sp>
      <p:graphicFrame>
        <p:nvGraphicFramePr>
          <p:cNvPr id="3" name="Table 2"/>
          <p:cNvGraphicFramePr>
            <a:graphicFrameLocks noGrp="1"/>
          </p:cNvGraphicFramePr>
          <p:nvPr>
            <p:extLst>
              <p:ext uri="{D42A27DB-BD31-4B8C-83A1-F6EECF244321}">
                <p14:modId xmlns:p14="http://schemas.microsoft.com/office/powerpoint/2010/main" val="4057442838"/>
              </p:ext>
            </p:extLst>
          </p:nvPr>
        </p:nvGraphicFramePr>
        <p:xfrm>
          <a:off x="381000" y="2133600"/>
          <a:ext cx="8229600" cy="2243328"/>
        </p:xfrm>
        <a:graphic>
          <a:graphicData uri="http://schemas.openxmlformats.org/drawingml/2006/table">
            <a:tbl>
              <a:tblPr firstRow="1" firstCol="1" bandRow="1">
                <a:tableStyleId>{5C22544A-7EE6-4342-B048-85BDC9FD1C3A}</a:tableStyleId>
              </a:tblPr>
              <a:tblGrid>
                <a:gridCol w="4724400"/>
                <a:gridCol w="1752600"/>
                <a:gridCol w="1752600"/>
              </a:tblGrid>
              <a:tr h="685800">
                <a:tc>
                  <a:txBody>
                    <a:bodyPr/>
                    <a:lstStyle/>
                    <a:p>
                      <a:endParaRPr lang="en-US" sz="2500" dirty="0">
                        <a:effectLst/>
                        <a:latin typeface="Times New Roman"/>
                      </a:endParaRPr>
                    </a:p>
                  </a:txBody>
                  <a:tcPr marL="63500" marR="63500" marT="0" marB="0" anchor="b"/>
                </a:tc>
                <a:tc>
                  <a:txBody>
                    <a:bodyPr/>
                    <a:lstStyle/>
                    <a:p>
                      <a:pPr marL="0" marR="0" algn="ctr">
                        <a:spcBef>
                          <a:spcPts val="0"/>
                        </a:spcBef>
                        <a:spcAft>
                          <a:spcPts val="0"/>
                        </a:spcAft>
                      </a:pPr>
                      <a:r>
                        <a:rPr lang="en-US" sz="2500">
                          <a:effectLst/>
                        </a:rPr>
                        <a:t>Mean </a:t>
                      </a:r>
                      <a:endParaRPr lang="en-US" sz="2500">
                        <a:effectLst/>
                        <a:latin typeface="Times"/>
                        <a:ea typeface="MS Mincho"/>
                        <a:cs typeface="Times New Roman"/>
                      </a:endParaRPr>
                    </a:p>
                  </a:txBody>
                  <a:tcPr marL="63500" marR="63500" marT="0" marB="0" anchor="b"/>
                </a:tc>
                <a:tc>
                  <a:txBody>
                    <a:bodyPr/>
                    <a:lstStyle/>
                    <a:p>
                      <a:pPr marL="0" marR="0" algn="ctr">
                        <a:spcBef>
                          <a:spcPts val="0"/>
                        </a:spcBef>
                        <a:spcAft>
                          <a:spcPts val="0"/>
                        </a:spcAft>
                      </a:pPr>
                      <a:r>
                        <a:rPr lang="en-US" sz="2500" dirty="0">
                          <a:effectLst/>
                        </a:rPr>
                        <a:t>Standard Error</a:t>
                      </a:r>
                      <a:endParaRPr lang="en-US" sz="2500" dirty="0">
                        <a:effectLst/>
                        <a:latin typeface="Times"/>
                        <a:ea typeface="MS Mincho"/>
                        <a:cs typeface="Times New Roman"/>
                      </a:endParaRPr>
                    </a:p>
                  </a:txBody>
                  <a:tcPr marL="63500" marR="63500" marT="0" marB="0" anchor="b"/>
                </a:tc>
              </a:tr>
              <a:tr h="493776">
                <a:tc>
                  <a:txBody>
                    <a:bodyPr/>
                    <a:lstStyle/>
                    <a:p>
                      <a:pPr marL="0" marR="0" algn="ctr">
                        <a:spcBef>
                          <a:spcPts val="0"/>
                        </a:spcBef>
                        <a:spcAft>
                          <a:spcPts val="0"/>
                        </a:spcAft>
                      </a:pPr>
                      <a:r>
                        <a:rPr lang="en-US" sz="2500" dirty="0">
                          <a:effectLst/>
                        </a:rPr>
                        <a:t>Official Minus Consensus</a:t>
                      </a:r>
                      <a:endParaRPr lang="en-US" sz="2500" dirty="0">
                        <a:effectLst/>
                        <a:latin typeface="Times"/>
                        <a:ea typeface="MS Mincho"/>
                        <a:cs typeface="Times New Roman"/>
                      </a:endParaRPr>
                    </a:p>
                  </a:txBody>
                  <a:tcPr marL="63500" marR="63500" marT="0" marB="0" anchor="b"/>
                </a:tc>
                <a:tc>
                  <a:txBody>
                    <a:bodyPr/>
                    <a:lstStyle/>
                    <a:p>
                      <a:pPr marL="0" marR="0" algn="ctr">
                        <a:spcBef>
                          <a:spcPts val="0"/>
                        </a:spcBef>
                        <a:spcAft>
                          <a:spcPts val="0"/>
                        </a:spcAft>
                      </a:pPr>
                      <a:r>
                        <a:rPr lang="en-US" sz="2500" dirty="0">
                          <a:effectLst/>
                        </a:rPr>
                        <a:t>0.135** </a:t>
                      </a:r>
                      <a:endParaRPr lang="en-US" sz="2500" dirty="0">
                        <a:effectLst/>
                        <a:latin typeface="Times"/>
                        <a:ea typeface="MS Mincho"/>
                        <a:cs typeface="Times New Roman"/>
                      </a:endParaRPr>
                    </a:p>
                  </a:txBody>
                  <a:tcPr marL="63500" marR="63500" marT="0" marB="0" anchor="b"/>
                </a:tc>
                <a:tc>
                  <a:txBody>
                    <a:bodyPr/>
                    <a:lstStyle/>
                    <a:p>
                      <a:pPr marL="0" marR="0" algn="ctr">
                        <a:spcBef>
                          <a:spcPts val="0"/>
                        </a:spcBef>
                        <a:spcAft>
                          <a:spcPts val="0"/>
                        </a:spcAft>
                      </a:pPr>
                      <a:r>
                        <a:rPr lang="en-US" sz="2500" dirty="0">
                          <a:effectLst/>
                        </a:rPr>
                        <a:t>(</a:t>
                      </a:r>
                      <a:r>
                        <a:rPr lang="en-US" sz="2500" dirty="0" smtClean="0">
                          <a:effectLst/>
                        </a:rPr>
                        <a:t>0.048) </a:t>
                      </a:r>
                      <a:endParaRPr lang="en-US" sz="2500" dirty="0">
                        <a:effectLst/>
                        <a:latin typeface="Times"/>
                        <a:ea typeface="MS Mincho"/>
                        <a:cs typeface="Times New Roman"/>
                      </a:endParaRPr>
                    </a:p>
                  </a:txBody>
                  <a:tcPr marL="63500" marR="63500" marT="0" marB="0" anchor="b"/>
                </a:tc>
              </a:tr>
              <a:tr h="493776">
                <a:tc>
                  <a:txBody>
                    <a:bodyPr/>
                    <a:lstStyle/>
                    <a:p>
                      <a:pPr marL="0" marR="0" algn="ctr">
                        <a:spcBef>
                          <a:spcPts val="0"/>
                        </a:spcBef>
                        <a:spcAft>
                          <a:spcPts val="0"/>
                        </a:spcAft>
                      </a:pPr>
                      <a:r>
                        <a:rPr lang="en-US" sz="2500" dirty="0">
                          <a:effectLst/>
                        </a:rPr>
                        <a:t>Official Forecast Error </a:t>
                      </a:r>
                      <a:endParaRPr lang="en-US" sz="2500" dirty="0">
                        <a:effectLst/>
                        <a:latin typeface="Times"/>
                        <a:ea typeface="MS Mincho"/>
                        <a:cs typeface="Times New Roman"/>
                      </a:endParaRPr>
                    </a:p>
                  </a:txBody>
                  <a:tcPr marL="63500" marR="63500" marT="0" marB="0" anchor="b"/>
                </a:tc>
                <a:tc>
                  <a:txBody>
                    <a:bodyPr/>
                    <a:lstStyle/>
                    <a:p>
                      <a:pPr marL="0" marR="0" algn="ctr">
                        <a:spcBef>
                          <a:spcPts val="0"/>
                        </a:spcBef>
                        <a:spcAft>
                          <a:spcPts val="0"/>
                        </a:spcAft>
                      </a:pPr>
                      <a:r>
                        <a:rPr lang="en-US" sz="2500" dirty="0">
                          <a:effectLst/>
                        </a:rPr>
                        <a:t>1.244 </a:t>
                      </a:r>
                      <a:endParaRPr lang="en-US" sz="2500" dirty="0">
                        <a:effectLst/>
                        <a:latin typeface="Times"/>
                        <a:ea typeface="MS Mincho"/>
                        <a:cs typeface="Times New Roman"/>
                      </a:endParaRPr>
                    </a:p>
                  </a:txBody>
                  <a:tcPr marL="63500" marR="63500" marT="0" marB="0" anchor="b"/>
                </a:tc>
                <a:tc>
                  <a:txBody>
                    <a:bodyPr/>
                    <a:lstStyle/>
                    <a:p>
                      <a:pPr marL="0" marR="0" algn="ctr">
                        <a:spcBef>
                          <a:spcPts val="0"/>
                        </a:spcBef>
                        <a:spcAft>
                          <a:spcPts val="0"/>
                        </a:spcAft>
                      </a:pPr>
                      <a:r>
                        <a:rPr lang="en-US" sz="2500">
                          <a:effectLst/>
                        </a:rPr>
                        <a:t>(0.738) </a:t>
                      </a:r>
                      <a:endParaRPr lang="en-US" sz="2500">
                        <a:effectLst/>
                        <a:latin typeface="Times"/>
                        <a:ea typeface="MS Mincho"/>
                        <a:cs typeface="Times New Roman"/>
                      </a:endParaRPr>
                    </a:p>
                  </a:txBody>
                  <a:tcPr marL="63500" marR="63500" marT="0" marB="0" anchor="b"/>
                </a:tc>
              </a:tr>
              <a:tr h="493776">
                <a:tc>
                  <a:txBody>
                    <a:bodyPr/>
                    <a:lstStyle/>
                    <a:p>
                      <a:pPr marL="0" marR="0" algn="ctr">
                        <a:spcBef>
                          <a:spcPts val="0"/>
                        </a:spcBef>
                        <a:spcAft>
                          <a:spcPts val="0"/>
                        </a:spcAft>
                      </a:pPr>
                      <a:r>
                        <a:rPr lang="en-US" sz="2500" dirty="0">
                          <a:effectLst/>
                        </a:rPr>
                        <a:t>Consensus Forecast Error</a:t>
                      </a:r>
                      <a:endParaRPr lang="en-US" sz="2500" dirty="0">
                        <a:effectLst/>
                        <a:latin typeface="Times"/>
                        <a:ea typeface="MS Mincho"/>
                        <a:cs typeface="Times New Roman"/>
                      </a:endParaRPr>
                    </a:p>
                  </a:txBody>
                  <a:tcPr marL="63500" marR="63500" marT="0" marB="0" anchor="b"/>
                </a:tc>
                <a:tc>
                  <a:txBody>
                    <a:bodyPr/>
                    <a:lstStyle/>
                    <a:p>
                      <a:pPr marL="0" marR="0" algn="ctr">
                        <a:spcBef>
                          <a:spcPts val="0"/>
                        </a:spcBef>
                        <a:spcAft>
                          <a:spcPts val="0"/>
                        </a:spcAft>
                      </a:pPr>
                      <a:r>
                        <a:rPr lang="en-US" sz="2500" dirty="0">
                          <a:effectLst/>
                        </a:rPr>
                        <a:t>1.110 </a:t>
                      </a:r>
                      <a:endParaRPr lang="en-US" sz="2500" dirty="0">
                        <a:effectLst/>
                        <a:latin typeface="Times"/>
                        <a:ea typeface="MS Mincho"/>
                        <a:cs typeface="Times New Roman"/>
                      </a:endParaRPr>
                    </a:p>
                  </a:txBody>
                  <a:tcPr marL="63500" marR="63500" marT="0" marB="0" anchor="b"/>
                </a:tc>
                <a:tc>
                  <a:txBody>
                    <a:bodyPr/>
                    <a:lstStyle/>
                    <a:p>
                      <a:pPr marL="0" marR="0" algn="ctr">
                        <a:spcBef>
                          <a:spcPts val="0"/>
                        </a:spcBef>
                        <a:spcAft>
                          <a:spcPts val="0"/>
                        </a:spcAft>
                      </a:pPr>
                      <a:r>
                        <a:rPr lang="en-US" sz="2500" dirty="0">
                          <a:effectLst/>
                        </a:rPr>
                        <a:t>(0.736) </a:t>
                      </a:r>
                      <a:endParaRPr lang="en-US" sz="2500" dirty="0">
                        <a:effectLst/>
                        <a:latin typeface="Times"/>
                        <a:ea typeface="MS Mincho"/>
                        <a:cs typeface="Times New Roman"/>
                      </a:endParaRPr>
                    </a:p>
                  </a:txBody>
                  <a:tcPr marL="63500" marR="63500" marT="0" marB="0" anchor="b"/>
                </a:tc>
              </a:tr>
            </a:tbl>
          </a:graphicData>
        </a:graphic>
      </p:graphicFrame>
      <p:sp>
        <p:nvSpPr>
          <p:cNvPr id="4" name="Rectangle 2"/>
          <p:cNvSpPr>
            <a:spLocks noChangeArrowheads="1"/>
          </p:cNvSpPr>
          <p:nvPr/>
        </p:nvSpPr>
        <p:spPr bwMode="auto">
          <a:xfrm>
            <a:off x="295405" y="349478"/>
            <a:ext cx="8391395" cy="180049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indent="457200"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algn="ctr">
              <a:spcBef>
                <a:spcPct val="0"/>
              </a:spcBef>
              <a:buClrTx/>
              <a:buSzTx/>
              <a:buFontTx/>
              <a:buNone/>
            </a:pPr>
            <a:r>
              <a:rPr lang="en-US" altLang="en-US" sz="2000" dirty="0" smtClean="0">
                <a:latin typeface="Calibri" panose="020F0502020204030204" pitchFamily="34" charset="0"/>
                <a:ea typeface="Malgun Gothic" pitchFamily="34" charset="-127"/>
              </a:rPr>
              <a:t>Frankel </a:t>
            </a:r>
            <a:r>
              <a:rPr lang="en-US" altLang="en-US" sz="2000" dirty="0">
                <a:latin typeface="Calibri" panose="020F0502020204030204" pitchFamily="34" charset="0"/>
                <a:ea typeface="Malgun Gothic" pitchFamily="34" charset="-127"/>
              </a:rPr>
              <a:t>&amp; Schreger </a:t>
            </a:r>
            <a:r>
              <a:rPr lang="en-US" altLang="en-US" sz="2000" dirty="0" smtClean="0">
                <a:latin typeface="Calibri" pitchFamily="34" charset="0"/>
                <a:ea typeface="Malgun Gothic" pitchFamily="34" charset="-127"/>
              </a:rPr>
              <a:t>(2016)      Table IV</a:t>
            </a:r>
            <a:r>
              <a:rPr lang="en-US" altLang="en-US" sz="1400" dirty="0" smtClean="0">
                <a:latin typeface="Calibri" pitchFamily="34" charset="0"/>
                <a:ea typeface="Malgun Gothic" pitchFamily="34" charset="-127"/>
              </a:rPr>
              <a:t/>
            </a:r>
            <a:br>
              <a:rPr lang="en-US" altLang="en-US" sz="1400" dirty="0" smtClean="0">
                <a:latin typeface="Calibri" pitchFamily="34" charset="0"/>
                <a:ea typeface="Malgun Gothic" pitchFamily="34" charset="-127"/>
              </a:rPr>
            </a:br>
            <a:r>
              <a:rPr lang="en-US" altLang="en-US" sz="1400" b="1" dirty="0">
                <a:latin typeface="Calibri" pitchFamily="34" charset="0"/>
                <a:ea typeface="Malgun Gothic" pitchFamily="34" charset="-127"/>
              </a:rPr>
              <a:t/>
            </a:r>
            <a:br>
              <a:rPr lang="en-US" altLang="en-US" sz="1400" b="1" dirty="0">
                <a:latin typeface="Calibri" pitchFamily="34" charset="0"/>
                <a:ea typeface="Malgun Gothic" pitchFamily="34" charset="-127"/>
              </a:rPr>
            </a:br>
            <a:r>
              <a:rPr lang="en-US" altLang="en-US" sz="2800" b="1" dirty="0">
                <a:latin typeface="Calibri" pitchFamily="34" charset="0"/>
                <a:ea typeface="Malgun Gothic" pitchFamily="34" charset="-127"/>
              </a:rPr>
              <a:t>  Summary Statistics for </a:t>
            </a:r>
            <a:r>
              <a:rPr lang="en-US" altLang="en-US" sz="2800" b="1" dirty="0" smtClean="0">
                <a:latin typeface="Calibri" pitchFamily="34" charset="0"/>
                <a:ea typeface="Malgun Gothic" pitchFamily="34" charset="-127"/>
              </a:rPr>
              <a:t>GDP Growth Forecasts</a:t>
            </a:r>
            <a:r>
              <a:rPr lang="en-US" altLang="en-US" sz="1400" b="1" dirty="0">
                <a:latin typeface="Calibri" pitchFamily="34" charset="0"/>
                <a:ea typeface="Malgun Gothic" pitchFamily="34" charset="-127"/>
              </a:rPr>
              <a:t/>
            </a:r>
            <a:br>
              <a:rPr lang="en-US" altLang="en-US" sz="1400" b="1" dirty="0">
                <a:latin typeface="Calibri" pitchFamily="34" charset="0"/>
                <a:ea typeface="Malgun Gothic" pitchFamily="34" charset="-127"/>
              </a:rPr>
            </a:br>
            <a:endParaRPr lang="en-US" altLang="en-US" sz="1400" dirty="0">
              <a:latin typeface="Calibri" panose="020F0502020204030204" pitchFamily="34" charset="0"/>
            </a:endParaRPr>
          </a:p>
          <a:p>
            <a:pPr algn="ctr">
              <a:spcBef>
                <a:spcPct val="0"/>
              </a:spcBef>
              <a:buClrTx/>
              <a:buSzTx/>
              <a:buFontTx/>
              <a:buNone/>
            </a:pPr>
            <a:r>
              <a:rPr lang="en-US" altLang="en-US" sz="2400" b="1" dirty="0">
                <a:latin typeface="Calibri" pitchFamily="34" charset="0"/>
                <a:cs typeface="Times New Roman" pitchFamily="18" charset="0"/>
              </a:rPr>
              <a:t>     </a:t>
            </a:r>
            <a:r>
              <a:rPr lang="en-US" altLang="en-US" sz="2400" b="1" dirty="0" smtClean="0">
                <a:latin typeface="Calibri" pitchFamily="34" charset="0"/>
                <a:cs typeface="Times New Roman" pitchFamily="18" charset="0"/>
              </a:rPr>
              <a:t>Two-year </a:t>
            </a:r>
            <a:r>
              <a:rPr lang="en-US" altLang="en-US" sz="2400" b="1" dirty="0">
                <a:latin typeface="Calibri" pitchFamily="34" charset="0"/>
                <a:cs typeface="Times New Roman" pitchFamily="18" charset="0"/>
              </a:rPr>
              <a:t>ahead forecasts</a:t>
            </a:r>
            <a:r>
              <a:rPr lang="en-US" altLang="en-US" sz="2400" dirty="0">
                <a:latin typeface="Calibri" pitchFamily="34" charset="0"/>
                <a:cs typeface="Times New Roman" pitchFamily="18" charset="0"/>
              </a:rPr>
              <a:t> </a:t>
            </a:r>
            <a:r>
              <a:rPr lang="en-US" altLang="en-US" sz="2400" dirty="0" smtClean="0">
                <a:latin typeface="Calibri" pitchFamily="34" charset="0"/>
                <a:cs typeface="Times New Roman" pitchFamily="18" charset="0"/>
              </a:rPr>
              <a:t>(278 observations, 23 countries)</a:t>
            </a:r>
            <a:r>
              <a:rPr lang="en-US" altLang="en-US" sz="1100" b="1" dirty="0">
                <a:latin typeface="Calibri" pitchFamily="34" charset="0"/>
                <a:cs typeface="Times New Roman" pitchFamily="18" charset="0"/>
              </a:rPr>
              <a:t/>
            </a:r>
            <a:br>
              <a:rPr lang="en-US" altLang="en-US" sz="1100" b="1" dirty="0">
                <a:latin typeface="Calibri" pitchFamily="34" charset="0"/>
                <a:cs typeface="Times New Roman" pitchFamily="18" charset="0"/>
              </a:rPr>
            </a:br>
            <a:endParaRPr lang="en-US" altLang="en-US" sz="1100" dirty="0">
              <a:latin typeface="Calibri" panose="020F0502020204030204" pitchFamily="34" charset="0"/>
            </a:endParaRPr>
          </a:p>
        </p:txBody>
      </p:sp>
      <p:sp>
        <p:nvSpPr>
          <p:cNvPr id="5" name="Rectangle 4"/>
          <p:cNvSpPr/>
          <p:nvPr/>
        </p:nvSpPr>
        <p:spPr>
          <a:xfrm>
            <a:off x="905004" y="5031938"/>
            <a:ext cx="7553196" cy="1292662"/>
          </a:xfrm>
          <a:prstGeom prst="rect">
            <a:avLst/>
          </a:prstGeom>
        </p:spPr>
        <p:txBody>
          <a:bodyPr wrap="square">
            <a:spAutoFit/>
          </a:bodyPr>
          <a:lstStyle/>
          <a:p>
            <a:pPr>
              <a:buFont typeface="Arial" pitchFamily="34" charset="0"/>
              <a:buChar char="•"/>
            </a:pPr>
            <a:r>
              <a:rPr lang="en-US" altLang="en-US" sz="2600" b="1" dirty="0" smtClean="0">
                <a:solidFill>
                  <a:srgbClr val="7030A0"/>
                </a:solidFill>
                <a:latin typeface="Calibri" pitchFamily="34" charset="0"/>
                <a:cs typeface="Times New Roman" pitchFamily="18" charset="0"/>
              </a:rPr>
              <a:t> As with the forecasts of budget balance, </a:t>
            </a:r>
            <a:br>
              <a:rPr lang="en-US" altLang="en-US" sz="2600" b="1" dirty="0" smtClean="0">
                <a:solidFill>
                  <a:srgbClr val="7030A0"/>
                </a:solidFill>
                <a:latin typeface="Calibri" pitchFamily="34" charset="0"/>
                <a:cs typeface="Times New Roman" pitchFamily="18" charset="0"/>
              </a:rPr>
            </a:br>
            <a:r>
              <a:rPr lang="en-US" altLang="en-US" sz="2600" b="1" dirty="0" smtClean="0">
                <a:solidFill>
                  <a:srgbClr val="7030A0"/>
                </a:solidFill>
                <a:latin typeface="Calibri" pitchFamily="34" charset="0"/>
                <a:cs typeface="Times New Roman" pitchFamily="18" charset="0"/>
              </a:rPr>
              <a:t>the private forecasts of GDP growth are significantly </a:t>
            </a:r>
            <a:br>
              <a:rPr lang="en-US" altLang="en-US" sz="2600" b="1" dirty="0" smtClean="0">
                <a:solidFill>
                  <a:srgbClr val="7030A0"/>
                </a:solidFill>
                <a:latin typeface="Calibri" pitchFamily="34" charset="0"/>
                <a:cs typeface="Times New Roman" pitchFamily="18" charset="0"/>
              </a:rPr>
            </a:br>
            <a:r>
              <a:rPr lang="en-US" altLang="en-US" sz="2600" b="1" dirty="0" smtClean="0">
                <a:solidFill>
                  <a:srgbClr val="7030A0"/>
                </a:solidFill>
                <a:latin typeface="Calibri" pitchFamily="34" charset="0"/>
                <a:cs typeface="Times New Roman" pitchFamily="18" charset="0"/>
              </a:rPr>
              <a:t>less over-optimistic than the official forecasts.</a:t>
            </a:r>
            <a:endParaRPr lang="en-US" sz="2600" dirty="0"/>
          </a:p>
        </p:txBody>
      </p:sp>
      <p:sp>
        <p:nvSpPr>
          <p:cNvPr id="6" name="Oval 5"/>
          <p:cNvSpPr/>
          <p:nvPr/>
        </p:nvSpPr>
        <p:spPr>
          <a:xfrm>
            <a:off x="5105400" y="2895600"/>
            <a:ext cx="1752600" cy="533400"/>
          </a:xfrm>
          <a:prstGeom prst="ellipse">
            <a:avLst/>
          </a:prstGeom>
          <a:no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algn="ctr" eaLnBrk="1" hangingPunct="1">
              <a:spcBef>
                <a:spcPct val="0"/>
              </a:spcBef>
              <a:buClrTx/>
              <a:buSzTx/>
              <a:buFontTx/>
              <a:buNone/>
            </a:pPr>
            <a:endParaRPr lang="en-US" altLang="en-US" sz="1800">
              <a:solidFill>
                <a:srgbClr val="FFFFFF"/>
              </a:solidFill>
              <a:latin typeface="Calibri" panose="020F0502020204030204" pitchFamily="34" charset="0"/>
            </a:endParaRPr>
          </a:p>
        </p:txBody>
      </p:sp>
      <p:sp>
        <p:nvSpPr>
          <p:cNvPr id="7" name="Rectangle 6"/>
          <p:cNvSpPr/>
          <p:nvPr/>
        </p:nvSpPr>
        <p:spPr>
          <a:xfrm>
            <a:off x="1143000" y="4419600"/>
            <a:ext cx="7162800" cy="276999"/>
          </a:xfrm>
          <a:prstGeom prst="rect">
            <a:avLst/>
          </a:prstGeom>
        </p:spPr>
        <p:txBody>
          <a:bodyPr wrap="square">
            <a:spAutoFit/>
          </a:bodyPr>
          <a:lstStyle/>
          <a:p>
            <a:r>
              <a:rPr lang="en-US" sz="1200" dirty="0" smtClean="0"/>
              <a:t>Driscoll-</a:t>
            </a:r>
            <a:r>
              <a:rPr lang="en-US" sz="1200" dirty="0" err="1" smtClean="0"/>
              <a:t>Kraay</a:t>
            </a:r>
            <a:r>
              <a:rPr lang="en-US" sz="1200" dirty="0"/>
              <a:t> </a:t>
            </a:r>
            <a:r>
              <a:rPr lang="en-US" sz="1200" dirty="0" smtClean="0"/>
              <a:t>Standard </a:t>
            </a:r>
            <a:r>
              <a:rPr lang="en-US" sz="1200" dirty="0"/>
              <a:t>Errors with 2 year lag. </a:t>
            </a:r>
            <a:r>
              <a:rPr lang="en-US" sz="1200" dirty="0" smtClean="0"/>
              <a:t> Only </a:t>
            </a:r>
            <a:r>
              <a:rPr lang="en-US" sz="1200" dirty="0"/>
              <a:t>includes countries with at least 6 years of data. </a:t>
            </a:r>
          </a:p>
        </p:txBody>
      </p:sp>
    </p:spTree>
    <p:extLst>
      <p:ext uri="{BB962C8B-B14F-4D97-AF65-F5344CB8AC3E}">
        <p14:creationId xmlns:p14="http://schemas.microsoft.com/office/powerpoint/2010/main" val="1578359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591300" y="6236875"/>
            <a:ext cx="2133600" cy="476250"/>
          </a:xfrm>
        </p:spPr>
        <p:txBody>
          <a:bodyPr/>
          <a:lstStyle/>
          <a:p>
            <a:fld id="{78F34F03-0286-4502-B514-BDC91C5EF89A}" type="slidenum">
              <a:rPr lang="en-US" altLang="en-US" smtClean="0">
                <a:latin typeface="Calibri" panose="020F0502020204030204" pitchFamily="34" charset="0"/>
              </a:rPr>
              <a:pPr/>
              <a:t>46</a:t>
            </a:fld>
            <a:endParaRPr lang="en-US" altLang="en-US">
              <a:latin typeface="Calibri" panose="020F050202020403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851081788"/>
              </p:ext>
            </p:extLst>
          </p:nvPr>
        </p:nvGraphicFramePr>
        <p:xfrm>
          <a:off x="266700" y="1557146"/>
          <a:ext cx="8610600" cy="4257485"/>
        </p:xfrm>
        <a:graphic>
          <a:graphicData uri="http://schemas.openxmlformats.org/drawingml/2006/table">
            <a:tbl>
              <a:tblPr firstRow="1" firstCol="1" bandRow="1">
                <a:tableStyleId>{5C22544A-7EE6-4342-B048-85BDC9FD1C3A}</a:tableStyleId>
              </a:tblPr>
              <a:tblGrid>
                <a:gridCol w="2095500"/>
                <a:gridCol w="1600200"/>
                <a:gridCol w="1600200"/>
                <a:gridCol w="1752600"/>
                <a:gridCol w="1562100"/>
              </a:tblGrid>
              <a:tr h="390239">
                <a:tc>
                  <a:txBody>
                    <a:bodyPr/>
                    <a:lstStyle/>
                    <a:p>
                      <a:pPr marL="0" marR="0" algn="ctr">
                        <a:spcBef>
                          <a:spcPts val="0"/>
                        </a:spcBef>
                        <a:spcAft>
                          <a:spcPts val="0"/>
                        </a:spcAft>
                      </a:pPr>
                      <a:endParaRPr lang="en-US" sz="2300" dirty="0">
                        <a:effectLst/>
                        <a:latin typeface="Calibri" panose="020F0502020204030204" pitchFamily="34" charset="0"/>
                        <a:ea typeface="Times New Roman"/>
                        <a:cs typeface="Times New Roman"/>
                      </a:endParaRPr>
                    </a:p>
                  </a:txBody>
                  <a:tcPr marL="0" marR="0" marT="0" marB="0" anchor="ctr"/>
                </a:tc>
                <a:tc>
                  <a:txBody>
                    <a:bodyPr/>
                    <a:lstStyle/>
                    <a:p>
                      <a:pPr marL="0" marR="0" algn="ctr">
                        <a:spcBef>
                          <a:spcPts val="0"/>
                        </a:spcBef>
                        <a:spcAft>
                          <a:spcPts val="0"/>
                        </a:spcAft>
                      </a:pPr>
                      <a:r>
                        <a:rPr lang="en-US" sz="2000" dirty="0" smtClean="0">
                          <a:effectLst/>
                          <a:latin typeface="Calibri" panose="020F0502020204030204" pitchFamily="34" charset="0"/>
                        </a:rPr>
                        <a:t>(1)</a:t>
                      </a:r>
                    </a:p>
                    <a:p>
                      <a:pPr marL="0" marR="0" algn="ctr">
                        <a:spcBef>
                          <a:spcPts val="0"/>
                        </a:spcBef>
                        <a:spcAft>
                          <a:spcPts val="0"/>
                        </a:spcAft>
                      </a:pPr>
                      <a:r>
                        <a:rPr lang="en-US" sz="2000" dirty="0" smtClean="0">
                          <a:effectLst/>
                          <a:latin typeface="Calibri" panose="020F0502020204030204" pitchFamily="34" charset="0"/>
                        </a:rPr>
                        <a:t>Off. Error t+1</a:t>
                      </a:r>
                      <a:endParaRPr lang="en-US" sz="2000" dirty="0">
                        <a:effectLst/>
                        <a:latin typeface="Calibri" panose="020F0502020204030204" pitchFamily="34" charset="0"/>
                        <a:ea typeface="MS Mincho"/>
                        <a:cs typeface="Times New Roman"/>
                      </a:endParaRPr>
                    </a:p>
                  </a:txBody>
                  <a:tcPr marL="63500" marR="63500" marT="0" marB="0" anchor="b"/>
                </a:tc>
                <a:tc>
                  <a:txBody>
                    <a:bodyPr/>
                    <a:lstStyle/>
                    <a:p>
                      <a:pPr marL="0" marR="0" algn="ctr">
                        <a:spcBef>
                          <a:spcPts val="0"/>
                        </a:spcBef>
                        <a:spcAft>
                          <a:spcPts val="0"/>
                        </a:spcAft>
                      </a:pPr>
                      <a:r>
                        <a:rPr lang="en-US" sz="2000" dirty="0" smtClean="0">
                          <a:effectLst/>
                          <a:latin typeface="Calibri" panose="020F0502020204030204" pitchFamily="34" charset="0"/>
                        </a:rPr>
                        <a:t>(2)</a:t>
                      </a:r>
                      <a:br>
                        <a:rPr lang="en-US" sz="2000" dirty="0" smtClean="0">
                          <a:effectLst/>
                          <a:latin typeface="Calibri" panose="020F0502020204030204" pitchFamily="34" charset="0"/>
                        </a:rPr>
                      </a:br>
                      <a:r>
                        <a:rPr lang="en-US" sz="2000" dirty="0" smtClean="0">
                          <a:effectLst/>
                          <a:latin typeface="Calibri" panose="020F0502020204030204" pitchFamily="34" charset="0"/>
                        </a:rPr>
                        <a:t>Off</a:t>
                      </a:r>
                      <a:r>
                        <a:rPr lang="en-US" sz="2000" dirty="0">
                          <a:effectLst/>
                          <a:latin typeface="Calibri" panose="020F0502020204030204" pitchFamily="34" charset="0"/>
                        </a:rPr>
                        <a:t>. Error t+1</a:t>
                      </a:r>
                      <a:endParaRPr lang="en-US" sz="2000" dirty="0">
                        <a:effectLst/>
                        <a:latin typeface="Calibri" panose="020F0502020204030204" pitchFamily="34" charset="0"/>
                        <a:ea typeface="MS Mincho"/>
                        <a:cs typeface="Times New Roman"/>
                      </a:endParaRPr>
                    </a:p>
                  </a:txBody>
                  <a:tcPr marL="63500" marR="63500" marT="0" marB="0" anchor="b"/>
                </a:tc>
                <a:tc>
                  <a:txBody>
                    <a:bodyPr/>
                    <a:lstStyle/>
                    <a:p>
                      <a:pPr marL="0" marR="0" algn="ctr">
                        <a:spcBef>
                          <a:spcPts val="0"/>
                        </a:spcBef>
                        <a:spcAft>
                          <a:spcPts val="0"/>
                        </a:spcAft>
                      </a:pPr>
                      <a:r>
                        <a:rPr lang="en-US" sz="2000" dirty="0" smtClean="0">
                          <a:effectLst/>
                          <a:latin typeface="Calibri" panose="020F0502020204030204" pitchFamily="34" charset="0"/>
                        </a:rPr>
                        <a:t>(3)</a:t>
                      </a:r>
                      <a:br>
                        <a:rPr lang="en-US" sz="2000" dirty="0" smtClean="0">
                          <a:effectLst/>
                          <a:latin typeface="Calibri" panose="020F0502020204030204" pitchFamily="34" charset="0"/>
                        </a:rPr>
                      </a:br>
                      <a:r>
                        <a:rPr lang="en-US" sz="2000" dirty="0" smtClean="0">
                          <a:effectLst/>
                          <a:latin typeface="Calibri" panose="020F0502020204030204" pitchFamily="34" charset="0"/>
                        </a:rPr>
                        <a:t>Off</a:t>
                      </a:r>
                      <a:r>
                        <a:rPr lang="en-US" sz="2000" dirty="0">
                          <a:effectLst/>
                          <a:latin typeface="Calibri" panose="020F0502020204030204" pitchFamily="34" charset="0"/>
                        </a:rPr>
                        <a:t>. Error t+2</a:t>
                      </a:r>
                      <a:endParaRPr lang="en-US" sz="2000" dirty="0">
                        <a:effectLst/>
                        <a:latin typeface="Calibri" panose="020F0502020204030204" pitchFamily="34" charset="0"/>
                        <a:ea typeface="MS Mincho"/>
                        <a:cs typeface="Times New Roman"/>
                      </a:endParaRPr>
                    </a:p>
                  </a:txBody>
                  <a:tcPr marL="63500" marR="63500" marT="0" marB="0" anchor="b"/>
                </a:tc>
                <a:tc>
                  <a:txBody>
                    <a:bodyPr/>
                    <a:lstStyle/>
                    <a:p>
                      <a:pPr marL="0" marR="0" algn="ctr">
                        <a:spcBef>
                          <a:spcPts val="0"/>
                        </a:spcBef>
                        <a:spcAft>
                          <a:spcPts val="0"/>
                        </a:spcAft>
                      </a:pPr>
                      <a:r>
                        <a:rPr lang="en-US" sz="2000" dirty="0" smtClean="0">
                          <a:effectLst/>
                          <a:latin typeface="Calibri" panose="020F0502020204030204" pitchFamily="34" charset="0"/>
                        </a:rPr>
                        <a:t>(4)</a:t>
                      </a:r>
                      <a:br>
                        <a:rPr lang="en-US" sz="2000" dirty="0" smtClean="0">
                          <a:effectLst/>
                          <a:latin typeface="Calibri" panose="020F0502020204030204" pitchFamily="34" charset="0"/>
                        </a:rPr>
                      </a:br>
                      <a:r>
                        <a:rPr lang="en-US" sz="2000" dirty="0" smtClean="0">
                          <a:effectLst/>
                          <a:latin typeface="Calibri" panose="020F0502020204030204" pitchFamily="34" charset="0"/>
                        </a:rPr>
                        <a:t>Off</a:t>
                      </a:r>
                      <a:r>
                        <a:rPr lang="en-US" sz="2000" dirty="0">
                          <a:effectLst/>
                          <a:latin typeface="Calibri" panose="020F0502020204030204" pitchFamily="34" charset="0"/>
                        </a:rPr>
                        <a:t>. Error t+2</a:t>
                      </a:r>
                      <a:endParaRPr lang="en-US" sz="2000" dirty="0">
                        <a:effectLst/>
                        <a:latin typeface="Calibri" panose="020F0502020204030204" pitchFamily="34" charset="0"/>
                        <a:ea typeface="MS Mincho"/>
                        <a:cs typeface="Times New Roman"/>
                      </a:endParaRPr>
                    </a:p>
                  </a:txBody>
                  <a:tcPr marL="63500" marR="63500" marT="0" marB="0" anchor="b"/>
                </a:tc>
              </a:tr>
              <a:tr h="780478">
                <a:tc>
                  <a:txBody>
                    <a:bodyPr/>
                    <a:lstStyle/>
                    <a:p>
                      <a:pPr marL="0" marR="0" algn="ctr">
                        <a:spcBef>
                          <a:spcPts val="0"/>
                        </a:spcBef>
                        <a:spcAft>
                          <a:spcPts val="0"/>
                        </a:spcAft>
                      </a:pPr>
                      <a:r>
                        <a:rPr lang="en-US" sz="2300" dirty="0">
                          <a:effectLst/>
                          <a:latin typeface="Calibri" panose="020F0502020204030204" pitchFamily="34" charset="0"/>
                        </a:rPr>
                        <a:t>Official-Consensus</a:t>
                      </a:r>
                      <a:endParaRPr lang="en-US" sz="2300" dirty="0">
                        <a:effectLst/>
                        <a:latin typeface="Calibri" panose="020F0502020204030204" pitchFamily="34" charset="0"/>
                        <a:ea typeface="MS Mincho"/>
                        <a:cs typeface="Times New Roman"/>
                      </a:endParaRPr>
                    </a:p>
                  </a:txBody>
                  <a:tcPr marL="63500" marR="63500" marT="0" marB="0" anchor="b"/>
                </a:tc>
                <a:tc>
                  <a:txBody>
                    <a:bodyPr/>
                    <a:lstStyle/>
                    <a:p>
                      <a:pPr marL="0" marR="0" algn="ctr">
                        <a:spcBef>
                          <a:spcPts val="0"/>
                        </a:spcBef>
                        <a:spcAft>
                          <a:spcPts val="0"/>
                        </a:spcAft>
                      </a:pPr>
                      <a:r>
                        <a:rPr lang="en-US" sz="2300">
                          <a:effectLst/>
                          <a:latin typeface="Calibri" panose="020F0502020204030204" pitchFamily="34" charset="0"/>
                        </a:rPr>
                        <a:t>0.856*** </a:t>
                      </a:r>
                      <a:endParaRPr lang="en-US" sz="2300">
                        <a:effectLst/>
                        <a:latin typeface="Calibri" panose="020F0502020204030204" pitchFamily="34" charset="0"/>
                        <a:ea typeface="MS Mincho"/>
                        <a:cs typeface="Times New Roman"/>
                      </a:endParaRPr>
                    </a:p>
                  </a:txBody>
                  <a:tcPr marL="63500" marR="63500" marT="0" marB="0" anchor="b"/>
                </a:tc>
                <a:tc>
                  <a:txBody>
                    <a:bodyPr/>
                    <a:lstStyle/>
                    <a:p>
                      <a:pPr marL="0" marR="0" algn="ctr">
                        <a:spcBef>
                          <a:spcPts val="0"/>
                        </a:spcBef>
                        <a:spcAft>
                          <a:spcPts val="0"/>
                        </a:spcAft>
                      </a:pPr>
                      <a:r>
                        <a:rPr lang="en-US" sz="2300">
                          <a:effectLst/>
                          <a:latin typeface="Calibri" panose="020F0502020204030204" pitchFamily="34" charset="0"/>
                        </a:rPr>
                        <a:t>0.845*** </a:t>
                      </a:r>
                      <a:endParaRPr lang="en-US" sz="2300">
                        <a:effectLst/>
                        <a:latin typeface="Calibri" panose="020F0502020204030204" pitchFamily="34" charset="0"/>
                        <a:ea typeface="MS Mincho"/>
                        <a:cs typeface="Times New Roman"/>
                      </a:endParaRPr>
                    </a:p>
                  </a:txBody>
                  <a:tcPr marL="63500" marR="63500" marT="0" marB="0" anchor="b"/>
                </a:tc>
                <a:tc>
                  <a:txBody>
                    <a:bodyPr/>
                    <a:lstStyle/>
                    <a:p>
                      <a:pPr marL="0" marR="0" algn="ctr">
                        <a:spcBef>
                          <a:spcPts val="0"/>
                        </a:spcBef>
                        <a:spcAft>
                          <a:spcPts val="0"/>
                        </a:spcAft>
                      </a:pPr>
                      <a:r>
                        <a:rPr lang="en-US" sz="2300">
                          <a:effectLst/>
                          <a:latin typeface="Calibri" panose="020F0502020204030204" pitchFamily="34" charset="0"/>
                        </a:rPr>
                        <a:t>0.471** </a:t>
                      </a:r>
                      <a:endParaRPr lang="en-US" sz="2300">
                        <a:effectLst/>
                        <a:latin typeface="Calibri" panose="020F0502020204030204" pitchFamily="34" charset="0"/>
                        <a:ea typeface="MS Mincho"/>
                        <a:cs typeface="Times New Roman"/>
                      </a:endParaRPr>
                    </a:p>
                  </a:txBody>
                  <a:tcPr marL="63500" marR="63500" marT="0" marB="0" anchor="b"/>
                </a:tc>
                <a:tc>
                  <a:txBody>
                    <a:bodyPr/>
                    <a:lstStyle/>
                    <a:p>
                      <a:pPr marL="0" marR="0" algn="ctr">
                        <a:spcBef>
                          <a:spcPts val="0"/>
                        </a:spcBef>
                        <a:spcAft>
                          <a:spcPts val="0"/>
                        </a:spcAft>
                      </a:pPr>
                      <a:r>
                        <a:rPr lang="en-US" sz="2300">
                          <a:effectLst/>
                          <a:latin typeface="Calibri" panose="020F0502020204030204" pitchFamily="34" charset="0"/>
                        </a:rPr>
                        <a:t>0.284* </a:t>
                      </a:r>
                      <a:endParaRPr lang="en-US" sz="2300">
                        <a:effectLst/>
                        <a:latin typeface="Calibri" panose="020F0502020204030204" pitchFamily="34" charset="0"/>
                        <a:ea typeface="MS Mincho"/>
                        <a:cs typeface="Times New Roman"/>
                      </a:endParaRPr>
                    </a:p>
                  </a:txBody>
                  <a:tcPr marL="63500" marR="63500" marT="0" marB="0" anchor="b"/>
                </a:tc>
              </a:tr>
              <a:tr h="390239">
                <a:tc>
                  <a:txBody>
                    <a:bodyPr/>
                    <a:lstStyle/>
                    <a:p>
                      <a:endParaRPr lang="en-US" sz="2300">
                        <a:effectLst/>
                        <a:latin typeface="Calibri" panose="020F0502020204030204" pitchFamily="34" charset="0"/>
                      </a:endParaRPr>
                    </a:p>
                  </a:txBody>
                  <a:tcPr marL="63500" marR="63500" marT="0" marB="0" anchor="b"/>
                </a:tc>
                <a:tc>
                  <a:txBody>
                    <a:bodyPr/>
                    <a:lstStyle/>
                    <a:p>
                      <a:pPr marL="0" marR="0" algn="ctr">
                        <a:spcBef>
                          <a:spcPts val="0"/>
                        </a:spcBef>
                        <a:spcAft>
                          <a:spcPts val="0"/>
                        </a:spcAft>
                      </a:pPr>
                      <a:r>
                        <a:rPr lang="en-US" sz="2100" dirty="0">
                          <a:effectLst/>
                          <a:latin typeface="Calibri" panose="020F0502020204030204" pitchFamily="34" charset="0"/>
                        </a:rPr>
                        <a:t>(0.161) </a:t>
                      </a:r>
                      <a:endParaRPr lang="en-US" sz="2100" dirty="0">
                        <a:effectLst/>
                        <a:latin typeface="Calibri" panose="020F0502020204030204" pitchFamily="34" charset="0"/>
                        <a:ea typeface="MS Mincho"/>
                        <a:cs typeface="Times New Roman"/>
                      </a:endParaRPr>
                    </a:p>
                  </a:txBody>
                  <a:tcPr marL="63500" marR="63500" marT="0" marB="0" anchor="b"/>
                </a:tc>
                <a:tc>
                  <a:txBody>
                    <a:bodyPr/>
                    <a:lstStyle/>
                    <a:p>
                      <a:pPr marL="0" marR="0" algn="ctr">
                        <a:spcBef>
                          <a:spcPts val="0"/>
                        </a:spcBef>
                        <a:spcAft>
                          <a:spcPts val="0"/>
                        </a:spcAft>
                      </a:pPr>
                      <a:r>
                        <a:rPr lang="en-US" sz="2100" dirty="0">
                          <a:effectLst/>
                          <a:latin typeface="Calibri" panose="020F0502020204030204" pitchFamily="34" charset="0"/>
                        </a:rPr>
                        <a:t>(0.181) </a:t>
                      </a:r>
                      <a:endParaRPr lang="en-US" sz="2100" dirty="0">
                        <a:effectLst/>
                        <a:latin typeface="Calibri" panose="020F0502020204030204" pitchFamily="34" charset="0"/>
                        <a:ea typeface="MS Mincho"/>
                        <a:cs typeface="Times New Roman"/>
                      </a:endParaRPr>
                    </a:p>
                  </a:txBody>
                  <a:tcPr marL="63500" marR="63500" marT="0" marB="0" anchor="b"/>
                </a:tc>
                <a:tc>
                  <a:txBody>
                    <a:bodyPr/>
                    <a:lstStyle/>
                    <a:p>
                      <a:pPr marL="0" marR="0" algn="ctr">
                        <a:spcBef>
                          <a:spcPts val="0"/>
                        </a:spcBef>
                        <a:spcAft>
                          <a:spcPts val="0"/>
                        </a:spcAft>
                      </a:pPr>
                      <a:r>
                        <a:rPr lang="en-US" sz="2100" dirty="0">
                          <a:effectLst/>
                          <a:latin typeface="Calibri" panose="020F0502020204030204" pitchFamily="34" charset="0"/>
                        </a:rPr>
                        <a:t>(0.203) </a:t>
                      </a:r>
                      <a:endParaRPr lang="en-US" sz="2100" dirty="0">
                        <a:effectLst/>
                        <a:latin typeface="Calibri" panose="020F0502020204030204" pitchFamily="34" charset="0"/>
                        <a:ea typeface="MS Mincho"/>
                        <a:cs typeface="Times New Roman"/>
                      </a:endParaRPr>
                    </a:p>
                  </a:txBody>
                  <a:tcPr marL="63500" marR="63500" marT="0" marB="0" anchor="b"/>
                </a:tc>
                <a:tc>
                  <a:txBody>
                    <a:bodyPr/>
                    <a:lstStyle/>
                    <a:p>
                      <a:pPr marL="0" marR="0" algn="ctr">
                        <a:spcBef>
                          <a:spcPts val="0"/>
                        </a:spcBef>
                        <a:spcAft>
                          <a:spcPts val="0"/>
                        </a:spcAft>
                      </a:pPr>
                      <a:r>
                        <a:rPr lang="en-US" sz="2100" dirty="0">
                          <a:effectLst/>
                          <a:latin typeface="Calibri" panose="020F0502020204030204" pitchFamily="34" charset="0"/>
                        </a:rPr>
                        <a:t>(0.135) </a:t>
                      </a:r>
                      <a:endParaRPr lang="en-US" sz="2100" dirty="0">
                        <a:effectLst/>
                        <a:latin typeface="Calibri" panose="020F0502020204030204" pitchFamily="34" charset="0"/>
                        <a:ea typeface="MS Mincho"/>
                        <a:cs typeface="Times New Roman"/>
                      </a:endParaRPr>
                    </a:p>
                  </a:txBody>
                  <a:tcPr marL="63500" marR="63500" marT="0" marB="0" anchor="b"/>
                </a:tc>
              </a:tr>
              <a:tr h="390239">
                <a:tc>
                  <a:txBody>
                    <a:bodyPr/>
                    <a:lstStyle/>
                    <a:p>
                      <a:pPr marL="0" marR="0" algn="ctr">
                        <a:spcBef>
                          <a:spcPts val="0"/>
                        </a:spcBef>
                        <a:spcAft>
                          <a:spcPts val="0"/>
                        </a:spcAft>
                      </a:pPr>
                      <a:r>
                        <a:rPr lang="en-US" sz="2300">
                          <a:effectLst/>
                          <a:latin typeface="Calibri" panose="020F0502020204030204" pitchFamily="34" charset="0"/>
                        </a:rPr>
                        <a:t>Constant </a:t>
                      </a:r>
                      <a:endParaRPr lang="en-US" sz="2300">
                        <a:effectLst/>
                        <a:latin typeface="Calibri" panose="020F0502020204030204" pitchFamily="34" charset="0"/>
                        <a:ea typeface="MS Mincho"/>
                        <a:cs typeface="Times New Roman"/>
                      </a:endParaRPr>
                    </a:p>
                  </a:txBody>
                  <a:tcPr marL="63500" marR="63500" marT="0" marB="0" anchor="b"/>
                </a:tc>
                <a:tc>
                  <a:txBody>
                    <a:bodyPr/>
                    <a:lstStyle/>
                    <a:p>
                      <a:pPr marL="0" marR="0" algn="ctr">
                        <a:spcBef>
                          <a:spcPts val="0"/>
                        </a:spcBef>
                        <a:spcAft>
                          <a:spcPts val="0"/>
                        </a:spcAft>
                      </a:pPr>
                      <a:r>
                        <a:rPr lang="en-US" sz="2300" dirty="0">
                          <a:effectLst/>
                          <a:latin typeface="Calibri" panose="020F0502020204030204" pitchFamily="34" charset="0"/>
                        </a:rPr>
                        <a:t>-4.669*** </a:t>
                      </a:r>
                      <a:endParaRPr lang="en-US" sz="2300" dirty="0">
                        <a:effectLst/>
                        <a:latin typeface="Calibri" panose="020F0502020204030204" pitchFamily="34" charset="0"/>
                        <a:ea typeface="MS Mincho"/>
                        <a:cs typeface="Times New Roman"/>
                      </a:endParaRPr>
                    </a:p>
                  </a:txBody>
                  <a:tcPr marL="63500" marR="63500" marT="0" marB="0" anchor="b"/>
                </a:tc>
                <a:tc>
                  <a:txBody>
                    <a:bodyPr/>
                    <a:lstStyle/>
                    <a:p>
                      <a:pPr marL="0" marR="0" algn="ctr">
                        <a:spcBef>
                          <a:spcPts val="0"/>
                        </a:spcBef>
                        <a:spcAft>
                          <a:spcPts val="0"/>
                        </a:spcAft>
                      </a:pPr>
                      <a:r>
                        <a:rPr lang="en-US" sz="2300">
                          <a:effectLst/>
                          <a:latin typeface="Calibri" panose="020F0502020204030204" pitchFamily="34" charset="0"/>
                        </a:rPr>
                        <a:t>-1.855** </a:t>
                      </a:r>
                      <a:endParaRPr lang="en-US" sz="2300">
                        <a:effectLst/>
                        <a:latin typeface="Calibri" panose="020F0502020204030204" pitchFamily="34" charset="0"/>
                        <a:ea typeface="MS Mincho"/>
                        <a:cs typeface="Times New Roman"/>
                      </a:endParaRPr>
                    </a:p>
                  </a:txBody>
                  <a:tcPr marL="63500" marR="63500" marT="0" marB="0" anchor="b"/>
                </a:tc>
                <a:tc>
                  <a:txBody>
                    <a:bodyPr/>
                    <a:lstStyle/>
                    <a:p>
                      <a:pPr marL="0" marR="0" algn="ctr">
                        <a:spcBef>
                          <a:spcPts val="0"/>
                        </a:spcBef>
                        <a:spcAft>
                          <a:spcPts val="0"/>
                        </a:spcAft>
                      </a:pPr>
                      <a:r>
                        <a:rPr lang="en-US" sz="2300">
                          <a:effectLst/>
                          <a:latin typeface="Calibri" panose="020F0502020204030204" pitchFamily="34" charset="0"/>
                        </a:rPr>
                        <a:t>1.595*** </a:t>
                      </a:r>
                      <a:endParaRPr lang="en-US" sz="2300">
                        <a:effectLst/>
                        <a:latin typeface="Calibri" panose="020F0502020204030204" pitchFamily="34" charset="0"/>
                        <a:ea typeface="MS Mincho"/>
                        <a:cs typeface="Times New Roman"/>
                      </a:endParaRPr>
                    </a:p>
                  </a:txBody>
                  <a:tcPr marL="63500" marR="63500" marT="0" marB="0" anchor="b"/>
                </a:tc>
                <a:tc>
                  <a:txBody>
                    <a:bodyPr/>
                    <a:lstStyle/>
                    <a:p>
                      <a:pPr marL="0" marR="0" algn="ctr">
                        <a:spcBef>
                          <a:spcPts val="0"/>
                        </a:spcBef>
                        <a:spcAft>
                          <a:spcPts val="0"/>
                        </a:spcAft>
                      </a:pPr>
                      <a:r>
                        <a:rPr lang="en-US" sz="2300">
                          <a:effectLst/>
                          <a:latin typeface="Calibri" panose="020F0502020204030204" pitchFamily="34" charset="0"/>
                        </a:rPr>
                        <a:t>1.141 </a:t>
                      </a:r>
                      <a:endParaRPr lang="en-US" sz="2300">
                        <a:effectLst/>
                        <a:latin typeface="Calibri" panose="020F0502020204030204" pitchFamily="34" charset="0"/>
                        <a:ea typeface="MS Mincho"/>
                        <a:cs typeface="Times New Roman"/>
                      </a:endParaRPr>
                    </a:p>
                  </a:txBody>
                  <a:tcPr marL="63500" marR="63500" marT="0" marB="0" anchor="b"/>
                </a:tc>
              </a:tr>
              <a:tr h="390239">
                <a:tc>
                  <a:txBody>
                    <a:bodyPr/>
                    <a:lstStyle/>
                    <a:p>
                      <a:endParaRPr lang="en-US" sz="2300">
                        <a:effectLst/>
                        <a:latin typeface="Calibri" panose="020F0502020204030204" pitchFamily="34" charset="0"/>
                      </a:endParaRPr>
                    </a:p>
                  </a:txBody>
                  <a:tcPr marL="63500" marR="63500" marT="0" marB="0" anchor="b"/>
                </a:tc>
                <a:tc>
                  <a:txBody>
                    <a:bodyPr/>
                    <a:lstStyle/>
                    <a:p>
                      <a:pPr marL="0" marR="0" algn="ctr">
                        <a:spcBef>
                          <a:spcPts val="0"/>
                        </a:spcBef>
                        <a:spcAft>
                          <a:spcPts val="0"/>
                        </a:spcAft>
                      </a:pPr>
                      <a:r>
                        <a:rPr lang="en-US" sz="2100" dirty="0">
                          <a:effectLst/>
                          <a:latin typeface="Calibri" panose="020F0502020204030204" pitchFamily="34" charset="0"/>
                        </a:rPr>
                        <a:t>(0.124) </a:t>
                      </a:r>
                      <a:endParaRPr lang="en-US" sz="2100" dirty="0">
                        <a:effectLst/>
                        <a:latin typeface="Calibri" panose="020F0502020204030204" pitchFamily="34" charset="0"/>
                        <a:ea typeface="MS Mincho"/>
                        <a:cs typeface="Times New Roman"/>
                      </a:endParaRPr>
                    </a:p>
                  </a:txBody>
                  <a:tcPr marL="63500" marR="63500" marT="0" marB="0" anchor="b"/>
                </a:tc>
                <a:tc>
                  <a:txBody>
                    <a:bodyPr/>
                    <a:lstStyle/>
                    <a:p>
                      <a:pPr marL="0" marR="0" algn="ctr">
                        <a:spcBef>
                          <a:spcPts val="0"/>
                        </a:spcBef>
                        <a:spcAft>
                          <a:spcPts val="0"/>
                        </a:spcAft>
                      </a:pPr>
                      <a:r>
                        <a:rPr lang="en-US" sz="2100" dirty="0">
                          <a:effectLst/>
                          <a:latin typeface="Calibri" panose="020F0502020204030204" pitchFamily="34" charset="0"/>
                        </a:rPr>
                        <a:t>(0.764) </a:t>
                      </a:r>
                      <a:endParaRPr lang="en-US" sz="2100" dirty="0">
                        <a:effectLst/>
                        <a:latin typeface="Calibri" panose="020F0502020204030204" pitchFamily="34" charset="0"/>
                        <a:ea typeface="MS Mincho"/>
                        <a:cs typeface="Times New Roman"/>
                      </a:endParaRPr>
                    </a:p>
                  </a:txBody>
                  <a:tcPr marL="63500" marR="63500" marT="0" marB="0" anchor="b"/>
                </a:tc>
                <a:tc>
                  <a:txBody>
                    <a:bodyPr/>
                    <a:lstStyle/>
                    <a:p>
                      <a:pPr marL="0" marR="0" algn="ctr">
                        <a:spcBef>
                          <a:spcPts val="0"/>
                        </a:spcBef>
                        <a:spcAft>
                          <a:spcPts val="0"/>
                        </a:spcAft>
                      </a:pPr>
                      <a:r>
                        <a:rPr lang="en-US" sz="2100" dirty="0">
                          <a:effectLst/>
                          <a:latin typeface="Calibri" panose="020F0502020204030204" pitchFamily="34" charset="0"/>
                        </a:rPr>
                        <a:t>(0.020) </a:t>
                      </a:r>
                      <a:endParaRPr lang="en-US" sz="2100" dirty="0">
                        <a:effectLst/>
                        <a:latin typeface="Calibri" panose="020F0502020204030204" pitchFamily="34" charset="0"/>
                        <a:ea typeface="MS Mincho"/>
                        <a:cs typeface="Times New Roman"/>
                      </a:endParaRPr>
                    </a:p>
                  </a:txBody>
                  <a:tcPr marL="63500" marR="63500" marT="0" marB="0" anchor="b"/>
                </a:tc>
                <a:tc>
                  <a:txBody>
                    <a:bodyPr/>
                    <a:lstStyle/>
                    <a:p>
                      <a:pPr marL="0" marR="0" algn="ctr">
                        <a:spcBef>
                          <a:spcPts val="0"/>
                        </a:spcBef>
                        <a:spcAft>
                          <a:spcPts val="0"/>
                        </a:spcAft>
                      </a:pPr>
                      <a:r>
                        <a:rPr lang="en-US" sz="2100" dirty="0">
                          <a:effectLst/>
                          <a:latin typeface="Calibri" panose="020F0502020204030204" pitchFamily="34" charset="0"/>
                        </a:rPr>
                        <a:t>(0.702) </a:t>
                      </a:r>
                      <a:endParaRPr lang="en-US" sz="2100" dirty="0">
                        <a:effectLst/>
                        <a:latin typeface="Calibri" panose="020F0502020204030204" pitchFamily="34" charset="0"/>
                        <a:ea typeface="MS Mincho"/>
                        <a:cs typeface="Times New Roman"/>
                      </a:endParaRPr>
                    </a:p>
                  </a:txBody>
                  <a:tcPr marL="63500" marR="63500" marT="0" marB="0" anchor="b"/>
                </a:tc>
              </a:tr>
              <a:tr h="339338">
                <a:tc>
                  <a:txBody>
                    <a:bodyPr/>
                    <a:lstStyle/>
                    <a:p>
                      <a:pPr marL="0" marR="0" algn="ctr">
                        <a:spcBef>
                          <a:spcPts val="0"/>
                        </a:spcBef>
                        <a:spcAft>
                          <a:spcPts val="0"/>
                        </a:spcAft>
                      </a:pPr>
                      <a:r>
                        <a:rPr lang="en-US" sz="2000" dirty="0" smtClean="0">
                          <a:effectLst/>
                          <a:latin typeface="Calibri" panose="020F0502020204030204" pitchFamily="34" charset="0"/>
                        </a:rPr>
                        <a:t>Observations </a:t>
                      </a:r>
                      <a:endParaRPr lang="en-US" sz="2000" dirty="0">
                        <a:effectLst/>
                        <a:latin typeface="Calibri" panose="020F0502020204030204" pitchFamily="34" charset="0"/>
                        <a:ea typeface="MS Mincho"/>
                        <a:cs typeface="Times New Roman"/>
                      </a:endParaRPr>
                    </a:p>
                  </a:txBody>
                  <a:tcPr marL="63500" marR="63500" marT="0" marB="0" anchor="b"/>
                </a:tc>
                <a:tc>
                  <a:txBody>
                    <a:bodyPr/>
                    <a:lstStyle/>
                    <a:p>
                      <a:pPr marL="0" marR="0" algn="ctr">
                        <a:spcBef>
                          <a:spcPts val="0"/>
                        </a:spcBef>
                        <a:spcAft>
                          <a:spcPts val="0"/>
                        </a:spcAft>
                      </a:pPr>
                      <a:r>
                        <a:rPr lang="en-US" sz="2000" dirty="0">
                          <a:effectLst/>
                          <a:latin typeface="Calibri" panose="020F0502020204030204" pitchFamily="34" charset="0"/>
                        </a:rPr>
                        <a:t>272 </a:t>
                      </a:r>
                      <a:endParaRPr lang="en-US" sz="2000" dirty="0">
                        <a:effectLst/>
                        <a:latin typeface="Calibri" panose="020F0502020204030204" pitchFamily="34" charset="0"/>
                        <a:ea typeface="MS Mincho"/>
                        <a:cs typeface="Times New Roman"/>
                      </a:endParaRPr>
                    </a:p>
                  </a:txBody>
                  <a:tcPr marL="63500" marR="63500" marT="0" marB="0" anchor="b"/>
                </a:tc>
                <a:tc>
                  <a:txBody>
                    <a:bodyPr/>
                    <a:lstStyle/>
                    <a:p>
                      <a:pPr marL="0" marR="0" algn="ctr">
                        <a:spcBef>
                          <a:spcPts val="0"/>
                        </a:spcBef>
                        <a:spcAft>
                          <a:spcPts val="0"/>
                        </a:spcAft>
                      </a:pPr>
                      <a:r>
                        <a:rPr lang="en-US" sz="2000">
                          <a:effectLst/>
                          <a:latin typeface="Calibri" panose="020F0502020204030204" pitchFamily="34" charset="0"/>
                        </a:rPr>
                        <a:t>272 </a:t>
                      </a:r>
                      <a:endParaRPr lang="en-US" sz="2000">
                        <a:effectLst/>
                        <a:latin typeface="Calibri" panose="020F0502020204030204" pitchFamily="34" charset="0"/>
                        <a:ea typeface="MS Mincho"/>
                        <a:cs typeface="Times New Roman"/>
                      </a:endParaRPr>
                    </a:p>
                  </a:txBody>
                  <a:tcPr marL="63500" marR="63500" marT="0" marB="0" anchor="b"/>
                </a:tc>
                <a:tc>
                  <a:txBody>
                    <a:bodyPr/>
                    <a:lstStyle/>
                    <a:p>
                      <a:pPr marL="0" marR="0" algn="ctr">
                        <a:spcBef>
                          <a:spcPts val="0"/>
                        </a:spcBef>
                        <a:spcAft>
                          <a:spcPts val="0"/>
                        </a:spcAft>
                      </a:pPr>
                      <a:r>
                        <a:rPr lang="en-US" sz="2000">
                          <a:effectLst/>
                          <a:latin typeface="Calibri" panose="020F0502020204030204" pitchFamily="34" charset="0"/>
                        </a:rPr>
                        <a:t>232 </a:t>
                      </a:r>
                      <a:endParaRPr lang="en-US" sz="2000">
                        <a:effectLst/>
                        <a:latin typeface="Calibri" panose="020F0502020204030204" pitchFamily="34" charset="0"/>
                        <a:ea typeface="MS Mincho"/>
                        <a:cs typeface="Times New Roman"/>
                      </a:endParaRPr>
                    </a:p>
                  </a:txBody>
                  <a:tcPr marL="63500" marR="63500" marT="0" marB="0" anchor="b"/>
                </a:tc>
                <a:tc>
                  <a:txBody>
                    <a:bodyPr/>
                    <a:lstStyle/>
                    <a:p>
                      <a:pPr marL="0" marR="0" algn="ctr">
                        <a:spcBef>
                          <a:spcPts val="0"/>
                        </a:spcBef>
                        <a:spcAft>
                          <a:spcPts val="0"/>
                        </a:spcAft>
                      </a:pPr>
                      <a:r>
                        <a:rPr lang="en-US" sz="2000">
                          <a:effectLst/>
                          <a:latin typeface="Calibri" panose="020F0502020204030204" pitchFamily="34" charset="0"/>
                        </a:rPr>
                        <a:t>232 </a:t>
                      </a:r>
                      <a:endParaRPr lang="en-US" sz="2000">
                        <a:effectLst/>
                        <a:latin typeface="Calibri" panose="020F0502020204030204" pitchFamily="34" charset="0"/>
                        <a:ea typeface="MS Mincho"/>
                        <a:cs typeface="Times New Roman"/>
                      </a:endParaRPr>
                    </a:p>
                  </a:txBody>
                  <a:tcPr marL="63500" marR="63500" marT="0" marB="0" anchor="b"/>
                </a:tc>
              </a:tr>
              <a:tr h="339338">
                <a:tc>
                  <a:txBody>
                    <a:bodyPr/>
                    <a:lstStyle/>
                    <a:p>
                      <a:pPr marL="0" marR="0" algn="ctr">
                        <a:spcBef>
                          <a:spcPts val="0"/>
                        </a:spcBef>
                        <a:spcAft>
                          <a:spcPts val="0"/>
                        </a:spcAft>
                      </a:pPr>
                      <a:r>
                        <a:rPr lang="en-US" sz="2000" dirty="0">
                          <a:effectLst/>
                          <a:latin typeface="Calibri" panose="020F0502020204030204" pitchFamily="34" charset="0"/>
                        </a:rPr>
                        <a:t>R-squared </a:t>
                      </a:r>
                      <a:endParaRPr lang="en-US" sz="2000" dirty="0">
                        <a:effectLst/>
                        <a:latin typeface="Calibri" panose="020F0502020204030204" pitchFamily="34" charset="0"/>
                        <a:ea typeface="MS Mincho"/>
                        <a:cs typeface="Times New Roman"/>
                      </a:endParaRPr>
                    </a:p>
                  </a:txBody>
                  <a:tcPr marL="63500" marR="63500" marT="0" marB="0" anchor="b"/>
                </a:tc>
                <a:tc>
                  <a:txBody>
                    <a:bodyPr/>
                    <a:lstStyle/>
                    <a:p>
                      <a:pPr marL="0" marR="0" algn="ctr">
                        <a:spcBef>
                          <a:spcPts val="0"/>
                        </a:spcBef>
                        <a:spcAft>
                          <a:spcPts val="0"/>
                        </a:spcAft>
                      </a:pPr>
                      <a:r>
                        <a:rPr lang="en-US" sz="2000" dirty="0">
                          <a:effectLst/>
                          <a:latin typeface="Calibri" panose="020F0502020204030204" pitchFamily="34" charset="0"/>
                        </a:rPr>
                        <a:t>0.416 </a:t>
                      </a:r>
                      <a:endParaRPr lang="en-US" sz="2000" dirty="0">
                        <a:effectLst/>
                        <a:latin typeface="Calibri" panose="020F0502020204030204" pitchFamily="34" charset="0"/>
                        <a:ea typeface="MS Mincho"/>
                        <a:cs typeface="Times New Roman"/>
                      </a:endParaRPr>
                    </a:p>
                  </a:txBody>
                  <a:tcPr marL="63500" marR="63500" marT="0" marB="0" anchor="b"/>
                </a:tc>
                <a:tc>
                  <a:txBody>
                    <a:bodyPr/>
                    <a:lstStyle/>
                    <a:p>
                      <a:pPr marL="0" marR="0" algn="ctr">
                        <a:spcBef>
                          <a:spcPts val="0"/>
                        </a:spcBef>
                        <a:spcAft>
                          <a:spcPts val="0"/>
                        </a:spcAft>
                      </a:pPr>
                      <a:r>
                        <a:rPr lang="en-US" sz="2000">
                          <a:effectLst/>
                          <a:latin typeface="Calibri" panose="020F0502020204030204" pitchFamily="34" charset="0"/>
                        </a:rPr>
                        <a:t>0.594 </a:t>
                      </a:r>
                      <a:endParaRPr lang="en-US" sz="2000">
                        <a:effectLst/>
                        <a:latin typeface="Calibri" panose="020F0502020204030204" pitchFamily="34" charset="0"/>
                        <a:ea typeface="MS Mincho"/>
                        <a:cs typeface="Times New Roman"/>
                      </a:endParaRPr>
                    </a:p>
                  </a:txBody>
                  <a:tcPr marL="63500" marR="63500" marT="0" marB="0" anchor="b"/>
                </a:tc>
                <a:tc>
                  <a:txBody>
                    <a:bodyPr/>
                    <a:lstStyle/>
                    <a:p>
                      <a:pPr marL="0" marR="0" algn="ctr">
                        <a:spcBef>
                          <a:spcPts val="0"/>
                        </a:spcBef>
                        <a:spcAft>
                          <a:spcPts val="0"/>
                        </a:spcAft>
                      </a:pPr>
                      <a:r>
                        <a:rPr lang="en-US" sz="2000">
                          <a:effectLst/>
                          <a:latin typeface="Calibri" panose="020F0502020204030204" pitchFamily="34" charset="0"/>
                        </a:rPr>
                        <a:t>0.424 </a:t>
                      </a:r>
                      <a:endParaRPr lang="en-US" sz="2000">
                        <a:effectLst/>
                        <a:latin typeface="Calibri" panose="020F0502020204030204" pitchFamily="34" charset="0"/>
                        <a:ea typeface="MS Mincho"/>
                        <a:cs typeface="Times New Roman"/>
                      </a:endParaRPr>
                    </a:p>
                  </a:txBody>
                  <a:tcPr marL="63500" marR="63500" marT="0" marB="0" anchor="b"/>
                </a:tc>
                <a:tc>
                  <a:txBody>
                    <a:bodyPr/>
                    <a:lstStyle/>
                    <a:p>
                      <a:pPr marL="0" marR="0" algn="ctr">
                        <a:spcBef>
                          <a:spcPts val="0"/>
                        </a:spcBef>
                        <a:spcAft>
                          <a:spcPts val="0"/>
                        </a:spcAft>
                      </a:pPr>
                      <a:r>
                        <a:rPr lang="en-US" sz="2000">
                          <a:effectLst/>
                          <a:latin typeface="Calibri" panose="020F0502020204030204" pitchFamily="34" charset="0"/>
                        </a:rPr>
                        <a:t>0.593 </a:t>
                      </a:r>
                      <a:endParaRPr lang="en-US" sz="2000">
                        <a:effectLst/>
                        <a:latin typeface="Calibri" panose="020F0502020204030204" pitchFamily="34" charset="0"/>
                        <a:ea typeface="MS Mincho"/>
                        <a:cs typeface="Times New Roman"/>
                      </a:endParaRPr>
                    </a:p>
                  </a:txBody>
                  <a:tcPr marL="63500" marR="63500" marT="0" marB="0" anchor="b"/>
                </a:tc>
              </a:tr>
              <a:tr h="339338">
                <a:tc>
                  <a:txBody>
                    <a:bodyPr/>
                    <a:lstStyle/>
                    <a:p>
                      <a:pPr marL="0" marR="0" algn="ctr">
                        <a:spcBef>
                          <a:spcPts val="0"/>
                        </a:spcBef>
                        <a:spcAft>
                          <a:spcPts val="0"/>
                        </a:spcAft>
                      </a:pPr>
                      <a:r>
                        <a:rPr lang="en-US" sz="2000">
                          <a:effectLst/>
                          <a:latin typeface="Calibri" panose="020F0502020204030204" pitchFamily="34" charset="0"/>
                        </a:rPr>
                        <a:t>Countries </a:t>
                      </a:r>
                      <a:endParaRPr lang="en-US" sz="2000">
                        <a:effectLst/>
                        <a:latin typeface="Calibri" panose="020F0502020204030204" pitchFamily="34" charset="0"/>
                        <a:ea typeface="MS Mincho"/>
                        <a:cs typeface="Times New Roman"/>
                      </a:endParaRPr>
                    </a:p>
                  </a:txBody>
                  <a:tcPr marL="63500" marR="63500" marT="0" marB="0" anchor="b"/>
                </a:tc>
                <a:tc>
                  <a:txBody>
                    <a:bodyPr/>
                    <a:lstStyle/>
                    <a:p>
                      <a:pPr marL="0" marR="0" algn="ctr">
                        <a:spcBef>
                          <a:spcPts val="0"/>
                        </a:spcBef>
                        <a:spcAft>
                          <a:spcPts val="0"/>
                        </a:spcAft>
                      </a:pPr>
                      <a:r>
                        <a:rPr lang="en-US" sz="2000" dirty="0">
                          <a:effectLst/>
                          <a:latin typeface="Calibri" panose="020F0502020204030204" pitchFamily="34" charset="0"/>
                        </a:rPr>
                        <a:t>26 </a:t>
                      </a:r>
                      <a:endParaRPr lang="en-US" sz="2000" dirty="0">
                        <a:effectLst/>
                        <a:latin typeface="Calibri" panose="020F0502020204030204" pitchFamily="34" charset="0"/>
                        <a:ea typeface="MS Mincho"/>
                        <a:cs typeface="Times New Roman"/>
                      </a:endParaRPr>
                    </a:p>
                  </a:txBody>
                  <a:tcPr marL="63500" marR="63500" marT="0" marB="0" anchor="b"/>
                </a:tc>
                <a:tc>
                  <a:txBody>
                    <a:bodyPr/>
                    <a:lstStyle/>
                    <a:p>
                      <a:pPr marL="0" marR="0" algn="ctr">
                        <a:spcBef>
                          <a:spcPts val="0"/>
                        </a:spcBef>
                        <a:spcAft>
                          <a:spcPts val="0"/>
                        </a:spcAft>
                      </a:pPr>
                      <a:r>
                        <a:rPr lang="en-US" sz="2000">
                          <a:effectLst/>
                          <a:latin typeface="Calibri" panose="020F0502020204030204" pitchFamily="34" charset="0"/>
                        </a:rPr>
                        <a:t>26 </a:t>
                      </a:r>
                      <a:endParaRPr lang="en-US" sz="2000">
                        <a:effectLst/>
                        <a:latin typeface="Calibri" panose="020F0502020204030204" pitchFamily="34" charset="0"/>
                        <a:ea typeface="MS Mincho"/>
                        <a:cs typeface="Times New Roman"/>
                      </a:endParaRPr>
                    </a:p>
                  </a:txBody>
                  <a:tcPr marL="63500" marR="63500" marT="0" marB="0" anchor="b"/>
                </a:tc>
                <a:tc>
                  <a:txBody>
                    <a:bodyPr/>
                    <a:lstStyle/>
                    <a:p>
                      <a:pPr marL="0" marR="0" algn="ctr">
                        <a:spcBef>
                          <a:spcPts val="0"/>
                        </a:spcBef>
                        <a:spcAft>
                          <a:spcPts val="0"/>
                        </a:spcAft>
                      </a:pPr>
                      <a:r>
                        <a:rPr lang="en-US" sz="2000">
                          <a:effectLst/>
                          <a:latin typeface="Calibri" panose="020F0502020204030204" pitchFamily="34" charset="0"/>
                        </a:rPr>
                        <a:t>23 </a:t>
                      </a:r>
                      <a:endParaRPr lang="en-US" sz="2000">
                        <a:effectLst/>
                        <a:latin typeface="Calibri" panose="020F0502020204030204" pitchFamily="34" charset="0"/>
                        <a:ea typeface="MS Mincho"/>
                        <a:cs typeface="Times New Roman"/>
                      </a:endParaRPr>
                    </a:p>
                  </a:txBody>
                  <a:tcPr marL="63500" marR="63500" marT="0" marB="0" anchor="b"/>
                </a:tc>
                <a:tc>
                  <a:txBody>
                    <a:bodyPr/>
                    <a:lstStyle/>
                    <a:p>
                      <a:pPr marL="0" marR="0" algn="ctr">
                        <a:spcBef>
                          <a:spcPts val="0"/>
                        </a:spcBef>
                        <a:spcAft>
                          <a:spcPts val="0"/>
                        </a:spcAft>
                      </a:pPr>
                      <a:r>
                        <a:rPr lang="en-US" sz="2000">
                          <a:effectLst/>
                          <a:latin typeface="Calibri" panose="020F0502020204030204" pitchFamily="34" charset="0"/>
                        </a:rPr>
                        <a:t>23 </a:t>
                      </a:r>
                      <a:endParaRPr lang="en-US" sz="2000">
                        <a:effectLst/>
                        <a:latin typeface="Calibri" panose="020F0502020204030204" pitchFamily="34" charset="0"/>
                        <a:ea typeface="MS Mincho"/>
                        <a:cs typeface="Times New Roman"/>
                      </a:endParaRPr>
                    </a:p>
                  </a:txBody>
                  <a:tcPr marL="63500" marR="63500" marT="0" marB="0" anchor="b"/>
                </a:tc>
              </a:tr>
              <a:tr h="339338">
                <a:tc>
                  <a:txBody>
                    <a:bodyPr/>
                    <a:lstStyle/>
                    <a:p>
                      <a:pPr marL="0" marR="0" algn="ctr">
                        <a:spcBef>
                          <a:spcPts val="0"/>
                        </a:spcBef>
                        <a:spcAft>
                          <a:spcPts val="0"/>
                        </a:spcAft>
                      </a:pPr>
                      <a:r>
                        <a:rPr lang="en-US" sz="2000">
                          <a:effectLst/>
                          <a:latin typeface="Calibri" panose="020F0502020204030204" pitchFamily="34" charset="0"/>
                        </a:rPr>
                        <a:t>Year FE </a:t>
                      </a:r>
                      <a:endParaRPr lang="en-US" sz="2000">
                        <a:effectLst/>
                        <a:latin typeface="Calibri" panose="020F0502020204030204" pitchFamily="34" charset="0"/>
                        <a:ea typeface="MS Mincho"/>
                        <a:cs typeface="Times New Roman"/>
                      </a:endParaRPr>
                    </a:p>
                  </a:txBody>
                  <a:tcPr marL="63500" marR="63500" marT="0" marB="0" anchor="b"/>
                </a:tc>
                <a:tc>
                  <a:txBody>
                    <a:bodyPr/>
                    <a:lstStyle/>
                    <a:p>
                      <a:pPr marL="0" marR="0" algn="ctr">
                        <a:spcBef>
                          <a:spcPts val="0"/>
                        </a:spcBef>
                        <a:spcAft>
                          <a:spcPts val="0"/>
                        </a:spcAft>
                      </a:pPr>
                      <a:r>
                        <a:rPr lang="en-US" sz="2000">
                          <a:effectLst/>
                          <a:latin typeface="Calibri" panose="020F0502020204030204" pitchFamily="34" charset="0"/>
                        </a:rPr>
                        <a:t>Yes </a:t>
                      </a:r>
                      <a:endParaRPr lang="en-US" sz="2000">
                        <a:effectLst/>
                        <a:latin typeface="Calibri" panose="020F0502020204030204" pitchFamily="34" charset="0"/>
                        <a:ea typeface="MS Mincho"/>
                        <a:cs typeface="Times New Roman"/>
                      </a:endParaRPr>
                    </a:p>
                  </a:txBody>
                  <a:tcPr marL="63500" marR="63500" marT="0" marB="0" anchor="b"/>
                </a:tc>
                <a:tc>
                  <a:txBody>
                    <a:bodyPr/>
                    <a:lstStyle/>
                    <a:p>
                      <a:pPr marL="0" marR="0" algn="ctr">
                        <a:spcBef>
                          <a:spcPts val="0"/>
                        </a:spcBef>
                        <a:spcAft>
                          <a:spcPts val="0"/>
                        </a:spcAft>
                      </a:pPr>
                      <a:r>
                        <a:rPr lang="en-US" sz="2000">
                          <a:effectLst/>
                          <a:latin typeface="Calibri" panose="020F0502020204030204" pitchFamily="34" charset="0"/>
                        </a:rPr>
                        <a:t>Yes </a:t>
                      </a:r>
                      <a:endParaRPr lang="en-US" sz="2000">
                        <a:effectLst/>
                        <a:latin typeface="Calibri" panose="020F0502020204030204" pitchFamily="34" charset="0"/>
                        <a:ea typeface="MS Mincho"/>
                        <a:cs typeface="Times New Roman"/>
                      </a:endParaRPr>
                    </a:p>
                  </a:txBody>
                  <a:tcPr marL="63500" marR="63500" marT="0" marB="0" anchor="b"/>
                </a:tc>
                <a:tc>
                  <a:txBody>
                    <a:bodyPr/>
                    <a:lstStyle/>
                    <a:p>
                      <a:pPr marL="0" marR="0" algn="ctr">
                        <a:spcBef>
                          <a:spcPts val="0"/>
                        </a:spcBef>
                        <a:spcAft>
                          <a:spcPts val="0"/>
                        </a:spcAft>
                      </a:pPr>
                      <a:r>
                        <a:rPr lang="en-US" sz="2000">
                          <a:effectLst/>
                          <a:latin typeface="Calibri" panose="020F0502020204030204" pitchFamily="34" charset="0"/>
                        </a:rPr>
                        <a:t>Yes </a:t>
                      </a:r>
                      <a:endParaRPr lang="en-US" sz="2000">
                        <a:effectLst/>
                        <a:latin typeface="Calibri" panose="020F0502020204030204" pitchFamily="34" charset="0"/>
                        <a:ea typeface="MS Mincho"/>
                        <a:cs typeface="Times New Roman"/>
                      </a:endParaRPr>
                    </a:p>
                  </a:txBody>
                  <a:tcPr marL="63500" marR="63500" marT="0" marB="0" anchor="b"/>
                </a:tc>
                <a:tc>
                  <a:txBody>
                    <a:bodyPr/>
                    <a:lstStyle/>
                    <a:p>
                      <a:pPr marL="0" marR="0" algn="ctr">
                        <a:spcBef>
                          <a:spcPts val="0"/>
                        </a:spcBef>
                        <a:spcAft>
                          <a:spcPts val="0"/>
                        </a:spcAft>
                      </a:pPr>
                      <a:r>
                        <a:rPr lang="en-US" sz="2000" dirty="0">
                          <a:effectLst/>
                          <a:latin typeface="Calibri" panose="020F0502020204030204" pitchFamily="34" charset="0"/>
                        </a:rPr>
                        <a:t>Yes </a:t>
                      </a:r>
                      <a:endParaRPr lang="en-US" sz="2000" dirty="0">
                        <a:effectLst/>
                        <a:latin typeface="Calibri" panose="020F0502020204030204" pitchFamily="34" charset="0"/>
                        <a:ea typeface="MS Mincho"/>
                        <a:cs typeface="Times New Roman"/>
                      </a:endParaRPr>
                    </a:p>
                  </a:txBody>
                  <a:tcPr marL="63500" marR="63500" marT="0" marB="0" anchor="b"/>
                </a:tc>
              </a:tr>
              <a:tr h="339338">
                <a:tc>
                  <a:txBody>
                    <a:bodyPr/>
                    <a:lstStyle/>
                    <a:p>
                      <a:pPr marL="0" marR="0" algn="ctr">
                        <a:spcBef>
                          <a:spcPts val="0"/>
                        </a:spcBef>
                        <a:spcAft>
                          <a:spcPts val="0"/>
                        </a:spcAft>
                      </a:pPr>
                      <a:r>
                        <a:rPr lang="en-US" sz="2000">
                          <a:effectLst/>
                          <a:latin typeface="Calibri" panose="020F0502020204030204" pitchFamily="34" charset="0"/>
                        </a:rPr>
                        <a:t>Country FE </a:t>
                      </a:r>
                      <a:endParaRPr lang="en-US" sz="2000">
                        <a:effectLst/>
                        <a:latin typeface="Calibri" panose="020F0502020204030204" pitchFamily="34" charset="0"/>
                        <a:ea typeface="MS Mincho"/>
                        <a:cs typeface="Times New Roman"/>
                      </a:endParaRPr>
                    </a:p>
                  </a:txBody>
                  <a:tcPr marL="63500" marR="63500" marT="0" marB="0" anchor="b"/>
                </a:tc>
                <a:tc>
                  <a:txBody>
                    <a:bodyPr/>
                    <a:lstStyle/>
                    <a:p>
                      <a:pPr marL="0" marR="0" algn="ctr">
                        <a:spcBef>
                          <a:spcPts val="0"/>
                        </a:spcBef>
                        <a:spcAft>
                          <a:spcPts val="0"/>
                        </a:spcAft>
                      </a:pPr>
                      <a:r>
                        <a:rPr lang="en-US" sz="2000" dirty="0">
                          <a:effectLst/>
                          <a:latin typeface="Calibri" panose="020F0502020204030204" pitchFamily="34" charset="0"/>
                        </a:rPr>
                        <a:t>No </a:t>
                      </a:r>
                      <a:endParaRPr lang="en-US" sz="2000" dirty="0">
                        <a:effectLst/>
                        <a:latin typeface="Calibri" panose="020F0502020204030204" pitchFamily="34" charset="0"/>
                        <a:ea typeface="MS Mincho"/>
                        <a:cs typeface="Times New Roman"/>
                      </a:endParaRPr>
                    </a:p>
                  </a:txBody>
                  <a:tcPr marL="63500" marR="63500" marT="0" marB="0" anchor="b"/>
                </a:tc>
                <a:tc>
                  <a:txBody>
                    <a:bodyPr/>
                    <a:lstStyle/>
                    <a:p>
                      <a:pPr marL="0" marR="0" algn="ctr">
                        <a:spcBef>
                          <a:spcPts val="0"/>
                        </a:spcBef>
                        <a:spcAft>
                          <a:spcPts val="0"/>
                        </a:spcAft>
                      </a:pPr>
                      <a:r>
                        <a:rPr lang="en-US" sz="2000" dirty="0">
                          <a:effectLst/>
                          <a:latin typeface="Calibri" panose="020F0502020204030204" pitchFamily="34" charset="0"/>
                        </a:rPr>
                        <a:t>Yes </a:t>
                      </a:r>
                      <a:endParaRPr lang="en-US" sz="2000" dirty="0">
                        <a:effectLst/>
                        <a:latin typeface="Calibri" panose="020F0502020204030204" pitchFamily="34" charset="0"/>
                        <a:ea typeface="MS Mincho"/>
                        <a:cs typeface="Times New Roman"/>
                      </a:endParaRPr>
                    </a:p>
                  </a:txBody>
                  <a:tcPr marL="63500" marR="63500" marT="0" marB="0" anchor="b"/>
                </a:tc>
                <a:tc>
                  <a:txBody>
                    <a:bodyPr/>
                    <a:lstStyle/>
                    <a:p>
                      <a:pPr marL="0" marR="0" algn="ctr">
                        <a:spcBef>
                          <a:spcPts val="0"/>
                        </a:spcBef>
                        <a:spcAft>
                          <a:spcPts val="0"/>
                        </a:spcAft>
                      </a:pPr>
                      <a:r>
                        <a:rPr lang="en-US" sz="2000" dirty="0">
                          <a:effectLst/>
                          <a:latin typeface="Calibri" panose="020F0502020204030204" pitchFamily="34" charset="0"/>
                        </a:rPr>
                        <a:t>No </a:t>
                      </a:r>
                      <a:endParaRPr lang="en-US" sz="2000" dirty="0">
                        <a:effectLst/>
                        <a:latin typeface="Calibri" panose="020F0502020204030204" pitchFamily="34" charset="0"/>
                        <a:ea typeface="MS Mincho"/>
                        <a:cs typeface="Times New Roman"/>
                      </a:endParaRPr>
                    </a:p>
                  </a:txBody>
                  <a:tcPr marL="63500" marR="63500" marT="0" marB="0" anchor="b"/>
                </a:tc>
                <a:tc>
                  <a:txBody>
                    <a:bodyPr/>
                    <a:lstStyle/>
                    <a:p>
                      <a:pPr marL="0" marR="0" algn="ctr">
                        <a:spcBef>
                          <a:spcPts val="0"/>
                        </a:spcBef>
                        <a:spcAft>
                          <a:spcPts val="0"/>
                        </a:spcAft>
                      </a:pPr>
                      <a:r>
                        <a:rPr lang="en-US" sz="2000" dirty="0" smtClean="0">
                          <a:effectLst/>
                          <a:latin typeface="Calibri" panose="020F0502020204030204" pitchFamily="34" charset="0"/>
                        </a:rPr>
                        <a:t>Yes </a:t>
                      </a:r>
                      <a:endParaRPr lang="en-US" sz="2000" dirty="0">
                        <a:effectLst/>
                        <a:latin typeface="Calibri" panose="020F0502020204030204" pitchFamily="34" charset="0"/>
                        <a:ea typeface="MS Mincho"/>
                        <a:cs typeface="Times New Roman"/>
                      </a:endParaRPr>
                    </a:p>
                  </a:txBody>
                  <a:tcPr marL="63500" marR="63500" marT="0" marB="0" anchor="b"/>
                </a:tc>
              </a:tr>
            </a:tbl>
          </a:graphicData>
        </a:graphic>
      </p:graphicFrame>
      <p:sp>
        <p:nvSpPr>
          <p:cNvPr id="4" name="Rounded Rectangle 3"/>
          <p:cNvSpPr/>
          <p:nvPr/>
        </p:nvSpPr>
        <p:spPr>
          <a:xfrm>
            <a:off x="342900" y="2260948"/>
            <a:ext cx="8343900" cy="685800"/>
          </a:xfrm>
          <a:prstGeom prst="roundRect">
            <a:avLst/>
          </a:prstGeom>
          <a:noFill/>
          <a:ln w="76200">
            <a:solidFill>
              <a:srgbClr val="7A3D9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algn="ctr" eaLnBrk="1" hangingPunct="1">
              <a:spcBef>
                <a:spcPct val="0"/>
              </a:spcBef>
              <a:buClrTx/>
              <a:buSzTx/>
              <a:buFontTx/>
              <a:buNone/>
            </a:pPr>
            <a:endParaRPr lang="en-US" altLang="en-US" sz="1800">
              <a:solidFill>
                <a:srgbClr val="FFFFFF"/>
              </a:solidFill>
              <a:latin typeface="Calibri" panose="020F0502020204030204" pitchFamily="34" charset="0"/>
            </a:endParaRPr>
          </a:p>
        </p:txBody>
      </p:sp>
      <p:sp>
        <p:nvSpPr>
          <p:cNvPr id="5" name="Rectangle 2"/>
          <p:cNvSpPr>
            <a:spLocks noChangeArrowheads="1"/>
          </p:cNvSpPr>
          <p:nvPr/>
        </p:nvSpPr>
        <p:spPr bwMode="auto">
          <a:xfrm>
            <a:off x="222830" y="183177"/>
            <a:ext cx="8654469" cy="126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algn="ctr">
              <a:spcBef>
                <a:spcPct val="0"/>
              </a:spcBef>
              <a:buClrTx/>
              <a:buSzTx/>
              <a:buNone/>
            </a:pPr>
            <a:r>
              <a:rPr lang="en-US" altLang="en-US" sz="2800" dirty="0" smtClean="0">
                <a:latin typeface="Calibri" panose="020F0502020204030204" pitchFamily="34" charset="0"/>
                <a:cs typeface="Times New Roman" pitchFamily="18" charset="0"/>
              </a:rPr>
              <a:t>Official GDP Growth </a:t>
            </a:r>
            <a:r>
              <a:rPr lang="en-US" altLang="en-US" sz="2800" dirty="0">
                <a:latin typeface="Calibri" panose="020F0502020204030204" pitchFamily="34" charset="0"/>
                <a:cs typeface="Times New Roman" pitchFamily="18" charset="0"/>
              </a:rPr>
              <a:t>Forecast Errors </a:t>
            </a:r>
            <a:br>
              <a:rPr lang="en-US" altLang="en-US" sz="2800" dirty="0">
                <a:latin typeface="Calibri" panose="020F0502020204030204" pitchFamily="34" charset="0"/>
                <a:cs typeface="Times New Roman" pitchFamily="18" charset="0"/>
              </a:rPr>
            </a:br>
            <a:r>
              <a:rPr lang="en-US" altLang="en-US" sz="2800" dirty="0">
                <a:latin typeface="Calibri" panose="020F0502020204030204" pitchFamily="34" charset="0"/>
                <a:cs typeface="Times New Roman" pitchFamily="18" charset="0"/>
              </a:rPr>
              <a:t>and Government-Private Disagreement </a:t>
            </a:r>
          </a:p>
          <a:p>
            <a:pPr algn="ctr">
              <a:spcBef>
                <a:spcPct val="0"/>
              </a:spcBef>
              <a:buClrTx/>
              <a:buSzTx/>
              <a:buNone/>
            </a:pPr>
            <a:r>
              <a:rPr lang="en-US" sz="2000" dirty="0" smtClean="0">
                <a:latin typeface="Calibri" panose="020F0502020204030204" pitchFamily="34" charset="0"/>
              </a:rPr>
              <a:t>excluding 2008-09, to make sure the great recession isn’t driving the results </a:t>
            </a:r>
            <a:endParaRPr lang="en-US" sz="2000" dirty="0">
              <a:latin typeface="Calibri" panose="020F0502020204030204" pitchFamily="34" charset="0"/>
            </a:endParaRPr>
          </a:p>
        </p:txBody>
      </p:sp>
      <p:sp>
        <p:nvSpPr>
          <p:cNvPr id="6" name="Rectangle 5"/>
          <p:cNvSpPr/>
          <p:nvPr/>
        </p:nvSpPr>
        <p:spPr>
          <a:xfrm>
            <a:off x="9740212" y="2399000"/>
            <a:ext cx="1744452" cy="446276"/>
          </a:xfrm>
          <a:prstGeom prst="rect">
            <a:avLst/>
          </a:prstGeom>
        </p:spPr>
        <p:txBody>
          <a:bodyPr wrap="none">
            <a:spAutoFit/>
          </a:bodyPr>
          <a:lstStyle/>
          <a:p>
            <a:pPr lvl="0" algn="ctr" fontAlgn="auto">
              <a:spcBef>
                <a:spcPts val="0"/>
              </a:spcBef>
              <a:spcAft>
                <a:spcPts val="0"/>
              </a:spcAft>
            </a:pPr>
            <a:r>
              <a:rPr lang="en-US" sz="2300" dirty="0">
                <a:solidFill>
                  <a:srgbClr val="003366"/>
                </a:solidFill>
                <a:latin typeface="Calibri" panose="020F0502020204030204" pitchFamily="34" charset="0"/>
                <a:cs typeface="Arial"/>
              </a:rPr>
              <a:t>Off. Error t+1</a:t>
            </a:r>
            <a:endParaRPr lang="en-US" sz="2300" dirty="0">
              <a:solidFill>
                <a:srgbClr val="003366"/>
              </a:solidFill>
              <a:latin typeface="Calibri" panose="020F0502020204030204" pitchFamily="34" charset="0"/>
              <a:ea typeface="MS Mincho"/>
              <a:cs typeface="Times New Roman"/>
            </a:endParaRPr>
          </a:p>
        </p:txBody>
      </p:sp>
      <p:sp>
        <p:nvSpPr>
          <p:cNvPr id="7" name="TextBox 6"/>
          <p:cNvSpPr txBox="1">
            <a:spLocks noChangeArrowheads="1"/>
          </p:cNvSpPr>
          <p:nvPr/>
        </p:nvSpPr>
        <p:spPr bwMode="auto">
          <a:xfrm>
            <a:off x="152400" y="5766148"/>
            <a:ext cx="88392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algn="ctr" eaLnBrk="1" hangingPunct="1">
              <a:spcBef>
                <a:spcPct val="0"/>
              </a:spcBef>
              <a:buClrTx/>
              <a:buSzTx/>
              <a:buFontTx/>
              <a:buNone/>
            </a:pPr>
            <a:r>
              <a:rPr lang="en-US" altLang="en-US" sz="2400" b="1" dirty="0">
                <a:solidFill>
                  <a:srgbClr val="7030A0"/>
                </a:solidFill>
                <a:latin typeface="Calibri" panose="020F0502020204030204" pitchFamily="34" charset="0"/>
              </a:rPr>
              <a:t>The official-private difference in ex ante </a:t>
            </a:r>
            <a:r>
              <a:rPr lang="en-US" altLang="en-US" sz="2400" b="1" dirty="0" smtClean="0">
                <a:solidFill>
                  <a:srgbClr val="7030A0"/>
                </a:solidFill>
                <a:latin typeface="Calibri" panose="020F0502020204030204" pitchFamily="34" charset="0"/>
              </a:rPr>
              <a:t>forecasts </a:t>
            </a:r>
            <a:br>
              <a:rPr lang="en-US" altLang="en-US" sz="2400" b="1" dirty="0" smtClean="0">
                <a:solidFill>
                  <a:srgbClr val="7030A0"/>
                </a:solidFill>
                <a:latin typeface="Calibri" panose="020F0502020204030204" pitchFamily="34" charset="0"/>
              </a:rPr>
            </a:br>
            <a:r>
              <a:rPr lang="en-US" altLang="en-US" sz="2400" b="1" dirty="0" smtClean="0">
                <a:solidFill>
                  <a:srgbClr val="7030A0"/>
                </a:solidFill>
                <a:latin typeface="Calibri" panose="020F0502020204030204" pitchFamily="34" charset="0"/>
              </a:rPr>
              <a:t>is </a:t>
            </a:r>
            <a:r>
              <a:rPr lang="en-US" altLang="en-US" sz="2400" b="1" dirty="0">
                <a:solidFill>
                  <a:srgbClr val="7030A0"/>
                </a:solidFill>
                <a:latin typeface="Calibri" panose="020F0502020204030204" pitchFamily="34" charset="0"/>
              </a:rPr>
              <a:t>significantly correlated with the ex post official prediction error.</a:t>
            </a:r>
          </a:p>
        </p:txBody>
      </p:sp>
      <p:sp>
        <p:nvSpPr>
          <p:cNvPr id="8" name="TextBox 4"/>
          <p:cNvSpPr txBox="1">
            <a:spLocks noChangeArrowheads="1"/>
          </p:cNvSpPr>
          <p:nvPr/>
        </p:nvSpPr>
        <p:spPr bwMode="auto">
          <a:xfrm>
            <a:off x="3039616" y="6546830"/>
            <a:ext cx="376463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eaLnBrk="1" hangingPunct="1">
              <a:spcBef>
                <a:spcPct val="0"/>
              </a:spcBef>
              <a:buClrTx/>
              <a:buSzTx/>
              <a:buFontTx/>
              <a:buNone/>
            </a:pPr>
            <a:r>
              <a:rPr lang="en-US" altLang="en-US" sz="1600" dirty="0" smtClean="0">
                <a:latin typeface="Calibri" panose="020F0502020204030204" pitchFamily="34" charset="0"/>
              </a:rPr>
              <a:t>Frankel &amp; Schreger (2016), Table VII</a:t>
            </a:r>
            <a:endParaRPr lang="en-US" altLang="en-US" sz="1600" dirty="0">
              <a:latin typeface="Calibri" panose="020F0502020204030204" pitchFamily="34" charset="0"/>
            </a:endParaRPr>
          </a:p>
        </p:txBody>
      </p:sp>
    </p:spTree>
    <p:extLst>
      <p:ext uri="{BB962C8B-B14F-4D97-AF65-F5344CB8AC3E}">
        <p14:creationId xmlns:p14="http://schemas.microsoft.com/office/powerpoint/2010/main" val="2925814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fld id="{B8B0617B-B837-4333-8E8A-1C27F84CC900}" type="slidenum">
              <a:rPr lang="en-US" altLang="en-US">
                <a:latin typeface="Arial" pitchFamily="34" charset="0"/>
              </a:rPr>
              <a:pPr eaLnBrk="1" hangingPunct="1"/>
              <a:t>47</a:t>
            </a:fld>
            <a:endParaRPr lang="en-US" altLang="en-US">
              <a:latin typeface="Arial" pitchFamily="34" charset="0"/>
            </a:endParaRPr>
          </a:p>
        </p:txBody>
      </p:sp>
      <p:pic>
        <p:nvPicPr>
          <p:cNvPr id="40963" name="Picture 2" descr="C:\Users\Evan\Downloads\gdp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779294"/>
            <a:ext cx="8120063"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Arrow Connector 3"/>
          <p:cNvCxnSpPr/>
          <p:nvPr/>
        </p:nvCxnSpPr>
        <p:spPr>
          <a:xfrm flipV="1">
            <a:off x="1600200" y="3068960"/>
            <a:ext cx="6068144" cy="1731640"/>
          </a:xfrm>
          <a:prstGeom prst="straightConnector1">
            <a:avLst/>
          </a:prstGeom>
          <a:ln w="76200">
            <a:solidFill>
              <a:srgbClr val="7A3D93"/>
            </a:solidFill>
            <a:tailEnd type="arrow"/>
          </a:ln>
        </p:spPr>
        <p:style>
          <a:lnRef idx="1">
            <a:schemeClr val="accent1"/>
          </a:lnRef>
          <a:fillRef idx="0">
            <a:schemeClr val="accent1"/>
          </a:fillRef>
          <a:effectRef idx="0">
            <a:schemeClr val="accent1"/>
          </a:effectRef>
          <a:fontRef idx="minor">
            <a:schemeClr val="tx1"/>
          </a:fontRef>
        </p:style>
      </p:cxnSp>
      <p:sp>
        <p:nvSpPr>
          <p:cNvPr id="5" name="TextBox 4"/>
          <p:cNvSpPr txBox="1">
            <a:spLocks noChangeArrowheads="1"/>
          </p:cNvSpPr>
          <p:nvPr/>
        </p:nvSpPr>
        <p:spPr bwMode="auto">
          <a:xfrm>
            <a:off x="3563888" y="6546830"/>
            <a:ext cx="259228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eaLnBrk="1" hangingPunct="1">
              <a:spcBef>
                <a:spcPct val="0"/>
              </a:spcBef>
              <a:buClrTx/>
              <a:buSzTx/>
              <a:buFontTx/>
              <a:buNone/>
            </a:pPr>
            <a:r>
              <a:rPr lang="en-US" altLang="en-US" sz="1600" dirty="0" smtClean="0">
                <a:latin typeface="Calibri" panose="020F0502020204030204" pitchFamily="34" charset="0"/>
              </a:rPr>
              <a:t>Frankel &amp; Schreger (2016)</a:t>
            </a:r>
            <a:endParaRPr lang="en-US" altLang="en-US" sz="1600" dirty="0">
              <a:latin typeface="Calibri" panose="020F0502020204030204" pitchFamily="34" charset="0"/>
            </a:endParaRPr>
          </a:p>
        </p:txBody>
      </p:sp>
      <p:sp>
        <p:nvSpPr>
          <p:cNvPr id="6" name="Rectangle 5"/>
          <p:cNvSpPr/>
          <p:nvPr/>
        </p:nvSpPr>
        <p:spPr>
          <a:xfrm>
            <a:off x="1547664" y="251937"/>
            <a:ext cx="6261394" cy="584775"/>
          </a:xfrm>
          <a:prstGeom prst="rect">
            <a:avLst/>
          </a:prstGeom>
        </p:spPr>
        <p:txBody>
          <a:bodyPr wrap="none">
            <a:spAutoFit/>
          </a:bodyPr>
          <a:lstStyle/>
          <a:p>
            <a:r>
              <a:rPr lang="en-US" altLang="en-US" sz="3200" dirty="0" smtClean="0">
                <a:latin typeface="Calibri" panose="020F0502020204030204" pitchFamily="34" charset="0"/>
              </a:rPr>
              <a:t>More results using </a:t>
            </a:r>
            <a:r>
              <a:rPr lang="en-US" altLang="en-US" sz="3200" i="1" dirty="0" smtClean="0">
                <a:latin typeface="Calibri" panose="020F0502020204030204" pitchFamily="34" charset="0"/>
              </a:rPr>
              <a:t>private</a:t>
            </a:r>
            <a:r>
              <a:rPr lang="en-US" altLang="en-US" sz="3200" dirty="0" smtClean="0">
                <a:latin typeface="Calibri" panose="020F0502020204030204" pitchFamily="34" charset="0"/>
              </a:rPr>
              <a:t> forecasts</a:t>
            </a:r>
            <a:endParaRPr lang="en-US" sz="3200" dirty="0"/>
          </a:p>
        </p:txBody>
      </p:sp>
    </p:spTree>
    <p:extLst>
      <p:ext uri="{BB962C8B-B14F-4D97-AF65-F5344CB8AC3E}">
        <p14:creationId xmlns:p14="http://schemas.microsoft.com/office/powerpoint/2010/main" val="7006722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fld id="{B47DF5B5-C9EE-4823-B418-109093EB4080}" type="slidenum">
              <a:rPr lang="en-US" altLang="en-US">
                <a:latin typeface="Arial" pitchFamily="34" charset="0"/>
              </a:rPr>
              <a:pPr eaLnBrk="1" hangingPunct="1"/>
              <a:t>48</a:t>
            </a:fld>
            <a:endParaRPr lang="en-US" altLang="en-US">
              <a:latin typeface="Arial" pitchFamily="34" charset="0"/>
            </a:endParaRPr>
          </a:p>
        </p:txBody>
      </p:sp>
      <p:pic>
        <p:nvPicPr>
          <p:cNvPr id="38915" name="Picture 2" descr="C:\Users\Evan\Downloads\BB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1175" y="908720"/>
            <a:ext cx="8121650" cy="5616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Arrow Connector 3"/>
          <p:cNvCxnSpPr/>
          <p:nvPr/>
        </p:nvCxnSpPr>
        <p:spPr>
          <a:xfrm flipV="1">
            <a:off x="1752600" y="2858616"/>
            <a:ext cx="5986463" cy="2442592"/>
          </a:xfrm>
          <a:prstGeom prst="straightConnector1">
            <a:avLst/>
          </a:prstGeom>
          <a:ln w="76200">
            <a:solidFill>
              <a:srgbClr val="7A3D93"/>
            </a:solidFill>
            <a:tailEnd type="arrow"/>
          </a:ln>
        </p:spPr>
        <p:style>
          <a:lnRef idx="1">
            <a:schemeClr val="accent1"/>
          </a:lnRef>
          <a:fillRef idx="0">
            <a:schemeClr val="accent1"/>
          </a:fillRef>
          <a:effectRef idx="0">
            <a:schemeClr val="accent1"/>
          </a:effectRef>
          <a:fontRef idx="minor">
            <a:schemeClr val="tx1"/>
          </a:fontRef>
        </p:style>
      </p:cxnSp>
      <p:sp>
        <p:nvSpPr>
          <p:cNvPr id="5" name="TextBox 4"/>
          <p:cNvSpPr txBox="1">
            <a:spLocks noChangeArrowheads="1"/>
          </p:cNvSpPr>
          <p:nvPr/>
        </p:nvSpPr>
        <p:spPr bwMode="auto">
          <a:xfrm>
            <a:off x="3563888" y="6453336"/>
            <a:ext cx="259228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eaLnBrk="1" hangingPunct="1">
              <a:spcBef>
                <a:spcPct val="0"/>
              </a:spcBef>
              <a:buClrTx/>
              <a:buSzTx/>
              <a:buFontTx/>
              <a:buNone/>
            </a:pPr>
            <a:r>
              <a:rPr lang="en-US" altLang="en-US" sz="1600" dirty="0" smtClean="0">
                <a:latin typeface="Calibri" panose="020F0502020204030204" pitchFamily="34" charset="0"/>
              </a:rPr>
              <a:t>Frankel &amp; Schreger (2016)</a:t>
            </a:r>
            <a:endParaRPr lang="en-US" altLang="en-US" sz="1600" dirty="0">
              <a:latin typeface="Calibri" panose="020F0502020204030204" pitchFamily="34" charset="0"/>
            </a:endParaRPr>
          </a:p>
        </p:txBody>
      </p:sp>
    </p:spTree>
    <p:extLst>
      <p:ext uri="{BB962C8B-B14F-4D97-AF65-F5344CB8AC3E}">
        <p14:creationId xmlns:p14="http://schemas.microsoft.com/office/powerpoint/2010/main" val="21339301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eaLnBrk="1" hangingPunct="1">
              <a:spcBef>
                <a:spcPct val="0"/>
              </a:spcBef>
              <a:buClrTx/>
              <a:buSzTx/>
              <a:buFontTx/>
              <a:buNone/>
            </a:pPr>
            <a:fld id="{38225024-D3D3-400F-B8C3-63C591EF7C2F}" type="slidenum">
              <a:rPr lang="en-US" altLang="en-US" sz="1400">
                <a:latin typeface="Arial" pitchFamily="34" charset="0"/>
              </a:rPr>
              <a:pPr eaLnBrk="1" hangingPunct="1">
                <a:spcBef>
                  <a:spcPct val="0"/>
                </a:spcBef>
                <a:buClrTx/>
                <a:buSzTx/>
                <a:buFontTx/>
                <a:buNone/>
              </a:pPr>
              <a:t>49</a:t>
            </a:fld>
            <a:endParaRPr lang="en-US" altLang="en-US" sz="1400">
              <a:latin typeface="Arial" pitchFamily="34" charset="0"/>
            </a:endParaRPr>
          </a:p>
        </p:txBody>
      </p:sp>
      <p:pic>
        <p:nvPicPr>
          <p:cNvPr id="61443" name="Picture 2" descr="C:\Users\Evan\Downloads\Mexico_GDP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5325" y="1916831"/>
            <a:ext cx="7915275" cy="4944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4" name="TextBox 2"/>
          <p:cNvSpPr txBox="1">
            <a:spLocks noChangeArrowheads="1"/>
          </p:cNvSpPr>
          <p:nvPr/>
        </p:nvSpPr>
        <p:spPr bwMode="auto">
          <a:xfrm>
            <a:off x="-76200" y="624170"/>
            <a:ext cx="9296400"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algn="ctr" eaLnBrk="1" hangingPunct="1">
              <a:spcBef>
                <a:spcPct val="0"/>
              </a:spcBef>
              <a:buClrTx/>
              <a:buSzTx/>
              <a:buFontTx/>
              <a:buNone/>
            </a:pPr>
            <a:r>
              <a:rPr lang="en-US" altLang="en-US" sz="3000" dirty="0" smtClean="0">
                <a:latin typeface="Calibri" panose="020F0502020204030204" pitchFamily="34" charset="0"/>
              </a:rPr>
              <a:t>The </a:t>
            </a:r>
            <a:r>
              <a:rPr lang="en-US" altLang="en-US" sz="3000" dirty="0">
                <a:latin typeface="Calibri" panose="020F0502020204030204" pitchFamily="34" charset="0"/>
              </a:rPr>
              <a:t>private sector downgraded forecasts for Mexico</a:t>
            </a:r>
          </a:p>
          <a:p>
            <a:pPr algn="ctr" eaLnBrk="1" hangingPunct="1">
              <a:spcBef>
                <a:spcPct val="0"/>
              </a:spcBef>
              <a:buClrTx/>
              <a:buSzTx/>
              <a:buFontTx/>
              <a:buNone/>
            </a:pPr>
            <a:r>
              <a:rPr lang="en-US" altLang="en-US" sz="2400" dirty="0">
                <a:latin typeface="Calibri" panose="020F0502020204030204" pitchFamily="34" charset="0"/>
              </a:rPr>
              <a:t>in response to the 2008-09 global crisis, </a:t>
            </a:r>
            <a:br>
              <a:rPr lang="en-US" altLang="en-US" sz="2400" dirty="0">
                <a:latin typeface="Calibri" panose="020F0502020204030204" pitchFamily="34" charset="0"/>
              </a:rPr>
            </a:br>
            <a:r>
              <a:rPr lang="en-US" altLang="en-US" sz="2400" dirty="0">
                <a:latin typeface="Calibri" panose="020F0502020204030204" pitchFamily="34" charset="0"/>
              </a:rPr>
              <a:t>while government forecasters did not.</a:t>
            </a:r>
          </a:p>
        </p:txBody>
      </p:sp>
      <p:cxnSp>
        <p:nvCxnSpPr>
          <p:cNvPr id="5" name="Straight Arrow Connector 4"/>
          <p:cNvCxnSpPr/>
          <p:nvPr/>
        </p:nvCxnSpPr>
        <p:spPr>
          <a:xfrm>
            <a:off x="6736422" y="3601948"/>
            <a:ext cx="762000" cy="762000"/>
          </a:xfrm>
          <a:prstGeom prst="straightConnector1">
            <a:avLst/>
          </a:prstGeom>
          <a:ln w="57150">
            <a:solidFill>
              <a:srgbClr val="7A3D93"/>
            </a:solidFill>
            <a:tailEnd type="arrow"/>
          </a:ln>
        </p:spPr>
        <p:style>
          <a:lnRef idx="1">
            <a:schemeClr val="accent1"/>
          </a:lnRef>
          <a:fillRef idx="0">
            <a:schemeClr val="accent1"/>
          </a:fillRef>
          <a:effectRef idx="0">
            <a:schemeClr val="accent1"/>
          </a:effectRef>
          <a:fontRef idx="minor">
            <a:schemeClr val="tx1"/>
          </a:fontRef>
        </p:style>
      </p:cxnSp>
      <p:pic>
        <p:nvPicPr>
          <p:cNvPr id="7" name="Picture 3" descr="C:\Users\Evan\AppData\Local\Microsoft\Windows\Temporary Internet Files\Content.IE5\YY9R19J1\MC90002435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23909" y="116632"/>
            <a:ext cx="968571" cy="552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6"/>
          <p:cNvSpPr>
            <a:spLocks noGrp="1" noChangeArrowheads="1"/>
          </p:cNvSpPr>
          <p:nvPr>
            <p:ph type="sldNum" sz="quarter" idx="12"/>
          </p:nvPr>
        </p:nvSpPr>
        <p:spPr/>
        <p:txBody>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eaLnBrk="1" hangingPunct="1">
              <a:spcBef>
                <a:spcPct val="0"/>
              </a:spcBef>
              <a:buClrTx/>
              <a:buSzTx/>
              <a:buFontTx/>
              <a:buNone/>
            </a:pPr>
            <a:fld id="{B5D8EE56-A95C-4C9A-942E-E14E2FAE094D}" type="slidenum">
              <a:rPr lang="en-US" altLang="en-US" sz="1400">
                <a:latin typeface="Calibri" panose="020F0502020204030204" pitchFamily="34" charset="0"/>
              </a:rPr>
              <a:pPr eaLnBrk="1" hangingPunct="1">
                <a:spcBef>
                  <a:spcPct val="0"/>
                </a:spcBef>
                <a:buClrTx/>
                <a:buSzTx/>
                <a:buFontTx/>
                <a:buNone/>
              </a:pPr>
              <a:t>5</a:t>
            </a:fld>
            <a:endParaRPr lang="en-US" altLang="en-US" sz="1400">
              <a:latin typeface="Calibri" panose="020F0502020204030204" pitchFamily="34" charset="0"/>
            </a:endParaRPr>
          </a:p>
        </p:txBody>
      </p:sp>
      <p:sp>
        <p:nvSpPr>
          <p:cNvPr id="48131" name="Rectangle 2"/>
          <p:cNvSpPr>
            <a:spLocks noGrp="1" noChangeArrowheads="1"/>
          </p:cNvSpPr>
          <p:nvPr>
            <p:ph idx="429496729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 typeface="Wingdings" pitchFamily="2" charset="2"/>
              <a:buNone/>
            </a:pPr>
            <a:endParaRPr lang="en-US" altLang="en-US" smtClean="0">
              <a:effectLst/>
              <a:latin typeface="Calibri" panose="020F0502020204030204" pitchFamily="34" charset="0"/>
            </a:endParaRPr>
          </a:p>
        </p:txBody>
      </p:sp>
      <p:sp>
        <p:nvSpPr>
          <p:cNvPr id="48132" name="Rectangle 6"/>
          <p:cNvSpPr>
            <a:spLocks noChangeArrowheads="1"/>
          </p:cNvSpPr>
          <p:nvPr/>
        </p:nvSpPr>
        <p:spPr bwMode="auto">
          <a:xfrm>
            <a:off x="179512" y="210344"/>
            <a:ext cx="8839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algn="ctr">
              <a:spcBef>
                <a:spcPct val="0"/>
              </a:spcBef>
              <a:buClrTx/>
              <a:buSzTx/>
              <a:buFontTx/>
              <a:buNone/>
            </a:pPr>
            <a:r>
              <a:rPr lang="en-US" altLang="en-US" sz="3400" b="1" dirty="0">
                <a:solidFill>
                  <a:schemeClr val="tx2"/>
                </a:solidFill>
                <a:latin typeface="Calibri" panose="020F0502020204030204" pitchFamily="34" charset="0"/>
              </a:rPr>
              <a:t>Correlations between Gov.t Spending &amp; GDP</a:t>
            </a:r>
          </a:p>
          <a:p>
            <a:pPr algn="ctr">
              <a:spcBef>
                <a:spcPct val="0"/>
              </a:spcBef>
              <a:buClrTx/>
              <a:buSzTx/>
              <a:buFontTx/>
              <a:buNone/>
            </a:pPr>
            <a:r>
              <a:rPr lang="en-US" altLang="en-US" sz="3400" b="1" dirty="0">
                <a:solidFill>
                  <a:schemeClr val="tx2"/>
                </a:solidFill>
                <a:latin typeface="Calibri" panose="020F0502020204030204" pitchFamily="34" charset="0"/>
              </a:rPr>
              <a:t>1960-1999</a:t>
            </a:r>
          </a:p>
        </p:txBody>
      </p:sp>
      <p:pic>
        <p:nvPicPr>
          <p:cNvPr id="48133" name="Picture 2" descr="http://www.voxeu.org/sites/default/files/image/FromMar2011/FrankelFig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066800"/>
            <a:ext cx="8686800" cy="567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8"/>
          <p:cNvSpPr txBox="1">
            <a:spLocks noChangeArrowheads="1"/>
          </p:cNvSpPr>
          <p:nvPr/>
        </p:nvSpPr>
        <p:spPr bwMode="auto">
          <a:xfrm>
            <a:off x="92373" y="1181100"/>
            <a:ext cx="461665" cy="1093504"/>
          </a:xfrm>
          <a:prstGeom prst="rect">
            <a:avLst/>
          </a:prstGeom>
          <a:solidFill>
            <a:srgbClr val="FFFF00"/>
          </a:solidFill>
          <a:ln w="9525">
            <a:solidFill>
              <a:srgbClr val="020113"/>
            </a:solidFill>
            <a:miter lim="800000"/>
            <a:headEnd/>
            <a:tailEnd/>
          </a:ln>
        </p:spPr>
        <p:txBody>
          <a:bodyPr vert="eaVert" wrap="none">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eaLnBrk="1" hangingPunct="1">
              <a:spcBef>
                <a:spcPct val="0"/>
              </a:spcBef>
              <a:buClrTx/>
              <a:buSzTx/>
              <a:buFontTx/>
              <a:buNone/>
            </a:pPr>
            <a:r>
              <a:rPr lang="en-US" altLang="en-US" sz="1800" b="1">
                <a:solidFill>
                  <a:srgbClr val="020113"/>
                </a:solidFill>
                <a:latin typeface="Calibri" panose="020F0502020204030204" pitchFamily="34" charset="0"/>
              </a:rPr>
              <a:t>procyclical</a:t>
            </a:r>
          </a:p>
        </p:txBody>
      </p:sp>
      <p:sp>
        <p:nvSpPr>
          <p:cNvPr id="12" name="Text Box 7"/>
          <p:cNvSpPr txBox="1">
            <a:spLocks noChangeArrowheads="1"/>
          </p:cNvSpPr>
          <p:nvPr/>
        </p:nvSpPr>
        <p:spPr bwMode="auto">
          <a:xfrm rot="16200000" flipV="1">
            <a:off x="6482716" y="1563484"/>
            <a:ext cx="1371600" cy="6247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eaLnBrk="1" hangingPunct="1">
              <a:spcBef>
                <a:spcPct val="0"/>
              </a:spcBef>
              <a:buClrTx/>
              <a:buSzTx/>
              <a:buFontTx/>
              <a:buNone/>
            </a:pPr>
            <a:r>
              <a:rPr lang="en-US" altLang="en-US" sz="40000" dirty="0">
                <a:latin typeface="Bookman Old Style" panose="02050604050505020204" pitchFamily="18" charset="0"/>
              </a:rPr>
              <a:t>}</a:t>
            </a:r>
          </a:p>
        </p:txBody>
      </p:sp>
      <p:sp>
        <p:nvSpPr>
          <p:cNvPr id="14" name="Rectangle 5"/>
          <p:cNvSpPr txBox="1">
            <a:spLocks noChangeArrowheads="1"/>
          </p:cNvSpPr>
          <p:nvPr/>
        </p:nvSpPr>
        <p:spPr bwMode="auto">
          <a:xfrm>
            <a:off x="3563888" y="5424208"/>
            <a:ext cx="5472607" cy="1143000"/>
          </a:xfrm>
          <a:prstGeom prst="rect">
            <a:avLst/>
          </a:prstGeom>
          <a:solidFill>
            <a:schemeClr val="bg1"/>
          </a:solidFill>
          <a:ln>
            <a:solidFill>
              <a:schemeClr val="tx1">
                <a:lumMod val="75000"/>
              </a:schemeClr>
            </a:solidFill>
          </a:ln>
          <a:extLst/>
        </p:spPr>
        <p:txBody>
          <a:bodyPr anchor="ctr" anchorCtr="1"/>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algn="r">
              <a:spcBef>
                <a:spcPct val="0"/>
              </a:spcBef>
              <a:buClrTx/>
              <a:buSzTx/>
              <a:buFontTx/>
              <a:buNone/>
            </a:pPr>
            <a:r>
              <a:rPr lang="en-US" altLang="en-US" sz="3000" b="1" i="1" dirty="0">
                <a:latin typeface="Calibri" panose="020F0502020204030204" pitchFamily="34" charset="0"/>
              </a:rPr>
              <a:t>G</a:t>
            </a:r>
            <a:r>
              <a:rPr lang="en-US" altLang="en-US" sz="3000" b="1" dirty="0">
                <a:solidFill>
                  <a:schemeClr val="bg2"/>
                </a:solidFill>
                <a:latin typeface="Calibri" panose="020F0502020204030204" pitchFamily="34" charset="0"/>
              </a:rPr>
              <a:t> </a:t>
            </a:r>
            <a:r>
              <a:rPr lang="en-US" altLang="en-US" sz="3000" b="1" dirty="0">
                <a:latin typeface="Calibri" panose="020F0502020204030204" pitchFamily="34" charset="0"/>
              </a:rPr>
              <a:t>always used to be </a:t>
            </a:r>
            <a:r>
              <a:rPr lang="en-US" altLang="en-US" sz="3000" b="1" dirty="0" smtClean="0">
                <a:latin typeface="Calibri" panose="020F0502020204030204" pitchFamily="34" charset="0"/>
              </a:rPr>
              <a:t>pro-cyclical</a:t>
            </a:r>
            <a:r>
              <a:rPr lang="en-US" altLang="en-US" sz="3000" b="1" dirty="0">
                <a:latin typeface="Calibri" panose="020F0502020204030204" pitchFamily="34" charset="0"/>
              </a:rPr>
              <a:t/>
            </a:r>
            <a:br>
              <a:rPr lang="en-US" altLang="en-US" sz="3000" b="1" dirty="0">
                <a:latin typeface="Calibri" panose="020F0502020204030204" pitchFamily="34" charset="0"/>
              </a:rPr>
            </a:br>
            <a:r>
              <a:rPr lang="en-US" altLang="en-US" sz="3000" b="1" dirty="0">
                <a:latin typeface="Calibri" panose="020F0502020204030204" pitchFamily="34" charset="0"/>
              </a:rPr>
              <a:t>for most developing </a:t>
            </a:r>
            <a:r>
              <a:rPr lang="en-US" altLang="en-US" sz="3000" b="1" dirty="0" smtClean="0">
                <a:latin typeface="Calibri" panose="020F0502020204030204" pitchFamily="34" charset="0"/>
              </a:rPr>
              <a:t>countries.</a:t>
            </a:r>
            <a:endParaRPr lang="en-US" altLang="en-US" sz="3000" b="1" dirty="0">
              <a:latin typeface="Calibri" panose="020F0502020204030204" pitchFamily="34" charset="0"/>
            </a:endParaRPr>
          </a:p>
        </p:txBody>
      </p:sp>
      <p:sp>
        <p:nvSpPr>
          <p:cNvPr id="15" name="Text Box 9"/>
          <p:cNvSpPr txBox="1">
            <a:spLocks noChangeArrowheads="1"/>
          </p:cNvSpPr>
          <p:nvPr/>
        </p:nvSpPr>
        <p:spPr bwMode="auto">
          <a:xfrm>
            <a:off x="74910" y="4953000"/>
            <a:ext cx="461665" cy="1502142"/>
          </a:xfrm>
          <a:prstGeom prst="rect">
            <a:avLst/>
          </a:prstGeom>
          <a:solidFill>
            <a:schemeClr val="tx1"/>
          </a:solidFill>
          <a:ln w="9525">
            <a:solidFill>
              <a:srgbClr val="020113"/>
            </a:solidFill>
            <a:miter lim="800000"/>
            <a:headEnd/>
            <a:tailEnd/>
          </a:ln>
        </p:spPr>
        <p:txBody>
          <a:bodyPr vert="eaVert" wrap="none">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eaLnBrk="1" hangingPunct="1">
              <a:spcBef>
                <a:spcPct val="0"/>
              </a:spcBef>
              <a:buClrTx/>
              <a:buSzTx/>
              <a:buFontTx/>
              <a:buNone/>
            </a:pPr>
            <a:r>
              <a:rPr lang="en-US" altLang="en-US" sz="1800" b="1">
                <a:solidFill>
                  <a:srgbClr val="FFFF00"/>
                </a:solidFill>
                <a:latin typeface="Calibri" panose="020F0502020204030204" pitchFamily="34" charset="0"/>
              </a:rPr>
              <a:t>countercyclical</a:t>
            </a:r>
          </a:p>
        </p:txBody>
      </p:sp>
      <p:sp>
        <p:nvSpPr>
          <p:cNvPr id="48138" name="Text Box 4"/>
          <p:cNvSpPr txBox="1">
            <a:spLocks noChangeArrowheads="1"/>
          </p:cNvSpPr>
          <p:nvPr/>
        </p:nvSpPr>
        <p:spPr bwMode="auto">
          <a:xfrm>
            <a:off x="2798911" y="1340768"/>
            <a:ext cx="47974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a:spcBef>
                <a:spcPct val="0"/>
              </a:spcBef>
              <a:buClrTx/>
              <a:buSzTx/>
              <a:buFontTx/>
              <a:buNone/>
            </a:pPr>
            <a:r>
              <a:rPr lang="en-US" altLang="en-US" sz="1600" dirty="0">
                <a:solidFill>
                  <a:srgbClr val="020113"/>
                </a:solidFill>
                <a:latin typeface="Calibri" panose="020F0502020204030204" pitchFamily="34" charset="0"/>
              </a:rPr>
              <a:t>a</a:t>
            </a:r>
            <a:r>
              <a:rPr lang="en-US" altLang="en-US" sz="1600" dirty="0" smtClean="0">
                <a:solidFill>
                  <a:srgbClr val="020113"/>
                </a:solidFill>
                <a:latin typeface="Calibri" panose="020F0502020204030204" pitchFamily="34" charset="0"/>
              </a:rPr>
              <a:t>dapted </a:t>
            </a:r>
            <a:r>
              <a:rPr lang="en-US" altLang="en-US" sz="1600" dirty="0">
                <a:solidFill>
                  <a:srgbClr val="020113"/>
                </a:solidFill>
                <a:latin typeface="Calibri" panose="020F0502020204030204" pitchFamily="34" charset="0"/>
              </a:rPr>
              <a:t>from Kaminsky, Reinhart &amp; </a:t>
            </a:r>
            <a:r>
              <a:rPr lang="en-US" altLang="en-US" sz="1600" dirty="0" smtClean="0">
                <a:solidFill>
                  <a:srgbClr val="020113"/>
                </a:solidFill>
                <a:latin typeface="Calibri" panose="020F0502020204030204" pitchFamily="34" charset="0"/>
              </a:rPr>
              <a:t>Végh </a:t>
            </a:r>
            <a:r>
              <a:rPr lang="en-US" altLang="en-US" sz="1600" dirty="0">
                <a:solidFill>
                  <a:srgbClr val="020113"/>
                </a:solidFill>
                <a:latin typeface="Calibri" panose="020F0502020204030204" pitchFamily="34" charset="0"/>
              </a:rPr>
              <a:t>(2004)</a:t>
            </a:r>
          </a:p>
        </p:txBody>
      </p:sp>
      <p:pic>
        <p:nvPicPr>
          <p:cNvPr id="56322" name="Picture 2" descr="http://www.rasco-int.com/files/imgs/Azerbaijan_Flag__by_ayxa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04956" y="659524"/>
            <a:ext cx="5715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Straight Arrow Connector 12"/>
          <p:cNvCxnSpPr>
            <a:stCxn id="56322" idx="3"/>
          </p:cNvCxnSpPr>
          <p:nvPr/>
        </p:nvCxnSpPr>
        <p:spPr>
          <a:xfrm>
            <a:off x="8676456" y="830974"/>
            <a:ext cx="190500" cy="33901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56324" name="Picture 4" descr="http://theblackcordelias.files.wordpress.com/2008/04/flag-swiss.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87624" y="6324600"/>
            <a:ext cx="5715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2" name="Straight Arrow Connector 21"/>
          <p:cNvCxnSpPr/>
          <p:nvPr/>
        </p:nvCxnSpPr>
        <p:spPr>
          <a:xfrm flipH="1" flipV="1">
            <a:off x="1006475" y="6316663"/>
            <a:ext cx="228600" cy="3048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21" idx="2"/>
          </p:cNvCxnSpPr>
          <p:nvPr/>
        </p:nvCxnSpPr>
        <p:spPr>
          <a:xfrm>
            <a:off x="4902200" y="2710098"/>
            <a:ext cx="0" cy="41410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1771382" y="4953000"/>
            <a:ext cx="856" cy="79013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20" name="Picture 4" descr="http://www.mapsofworld.com/images/world-countries-flags/greece-flag.gi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23096" y="5769696"/>
            <a:ext cx="510504" cy="346639"/>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1" name="Picture 2" descr="File:Flag of Chile.sv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640445" y="2361310"/>
            <a:ext cx="523509" cy="34878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971600" y="1340768"/>
            <a:ext cx="1888081" cy="338554"/>
          </a:xfrm>
          <a:prstGeom prst="rect">
            <a:avLst/>
          </a:prstGeom>
        </p:spPr>
        <p:txBody>
          <a:bodyPr wrap="none">
            <a:spAutoFit/>
          </a:bodyPr>
          <a:lstStyle/>
          <a:p>
            <a:r>
              <a:rPr lang="en-US" sz="1600" dirty="0" smtClean="0">
                <a:latin typeface="+mn-lt"/>
              </a:rPr>
              <a:t>“</a:t>
            </a:r>
            <a:r>
              <a:rPr lang="en-US" sz="1600" dirty="0" err="1">
                <a:latin typeface="+mn-lt"/>
              </a:rPr>
              <a:t>G</a:t>
            </a:r>
            <a:r>
              <a:rPr lang="en-US" sz="1600" dirty="0" err="1" smtClean="0">
                <a:latin typeface="+mn-lt"/>
              </a:rPr>
              <a:t>rafico</a:t>
            </a:r>
            <a:r>
              <a:rPr lang="en-US" sz="1600" dirty="0" smtClean="0">
                <a:latin typeface="+mn-lt"/>
              </a:rPr>
              <a:t> </a:t>
            </a:r>
            <a:r>
              <a:rPr lang="en-US" sz="1600" dirty="0">
                <a:latin typeface="+mn-lt"/>
              </a:rPr>
              <a:t>de </a:t>
            </a:r>
            <a:r>
              <a:rPr lang="en-US" sz="1600" dirty="0" err="1" smtClean="0">
                <a:latin typeface="+mn-lt"/>
              </a:rPr>
              <a:t>Peñarol</a:t>
            </a:r>
            <a:r>
              <a:rPr lang="en-US" sz="1600" dirty="0" smtClean="0">
                <a:latin typeface="+mn-lt"/>
              </a:rPr>
              <a:t>”</a:t>
            </a:r>
            <a:endParaRPr lang="en-US" sz="1600" dirty="0">
              <a:latin typeface="+mn-lt"/>
            </a:endParaRPr>
          </a:p>
        </p:txBody>
      </p:sp>
    </p:spTree>
    <p:extLst>
      <p:ext uri="{BB962C8B-B14F-4D97-AF65-F5344CB8AC3E}">
        <p14:creationId xmlns:p14="http://schemas.microsoft.com/office/powerpoint/2010/main" val="42574160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632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6324"/>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4" grpId="0" animBg="1"/>
      <p:bldP spid="15"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eaLnBrk="1" hangingPunct="1">
              <a:spcBef>
                <a:spcPct val="0"/>
              </a:spcBef>
              <a:buClrTx/>
              <a:buSzTx/>
              <a:buFontTx/>
              <a:buNone/>
            </a:pPr>
            <a:fld id="{C954FABE-93EE-406B-98BF-05D3C28DD206}" type="slidenum">
              <a:rPr lang="en-US" altLang="en-US" sz="1400">
                <a:latin typeface="Arial" pitchFamily="34" charset="0"/>
              </a:rPr>
              <a:pPr eaLnBrk="1" hangingPunct="1">
                <a:spcBef>
                  <a:spcPct val="0"/>
                </a:spcBef>
                <a:buClrTx/>
                <a:buSzTx/>
                <a:buFontTx/>
                <a:buNone/>
              </a:pPr>
              <a:t>50</a:t>
            </a:fld>
            <a:endParaRPr lang="en-US" altLang="en-US" sz="1400">
              <a:latin typeface="Arial" pitchFamily="34" charset="0"/>
            </a:endParaRPr>
          </a:p>
        </p:txBody>
      </p:sp>
      <p:pic>
        <p:nvPicPr>
          <p:cNvPr id="62467"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1450" y="1570038"/>
            <a:ext cx="8210550" cy="505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76200" y="304800"/>
            <a:ext cx="9296400" cy="1138238"/>
          </a:xfrm>
          <a:prstGeom prst="rect">
            <a:avLst/>
          </a:prstGeom>
          <a:noFill/>
        </p:spPr>
        <p:txBody>
          <a:bodyPr>
            <a:spAutoFit/>
          </a:bodyPr>
          <a:lstStyle/>
          <a:p>
            <a:pPr algn="ctr">
              <a:defRPr/>
            </a:pPr>
            <a:r>
              <a:rPr lang="en-US" sz="2400" dirty="0">
                <a:latin typeface="+mn-lt"/>
                <a:cs typeface="Arial" charset="0"/>
              </a:rPr>
              <a:t>The private</a:t>
            </a:r>
            <a:r>
              <a:rPr lang="en-US" sz="1000" dirty="0">
                <a:latin typeface="+mn-lt"/>
                <a:cs typeface="Arial" charset="0"/>
              </a:rPr>
              <a:t> </a:t>
            </a:r>
            <a:r>
              <a:rPr lang="en-US" sz="2400" dirty="0">
                <a:latin typeface="+mn-lt"/>
                <a:cs typeface="Arial" charset="0"/>
              </a:rPr>
              <a:t>sector </a:t>
            </a:r>
            <a:r>
              <a:rPr lang="en-US" sz="2400" dirty="0" smtClean="0">
                <a:latin typeface="+mn-lt"/>
                <a:cs typeface="Arial" charset="0"/>
              </a:rPr>
              <a:t>was </a:t>
            </a:r>
            <a:r>
              <a:rPr lang="en-US" sz="2400" dirty="0">
                <a:latin typeface="+mn-lt"/>
                <a:cs typeface="Arial" charset="0"/>
              </a:rPr>
              <a:t>also </a:t>
            </a:r>
            <a:r>
              <a:rPr lang="en-US" sz="2400" dirty="0" smtClean="0">
                <a:latin typeface="+mn-lt"/>
                <a:cs typeface="Arial" charset="0"/>
              </a:rPr>
              <a:t>less </a:t>
            </a:r>
            <a:r>
              <a:rPr lang="en-US" sz="2400" dirty="0">
                <a:latin typeface="+mn-lt"/>
                <a:cs typeface="Arial" charset="0"/>
              </a:rPr>
              <a:t>optimistic</a:t>
            </a:r>
            <a:br>
              <a:rPr lang="en-US" sz="2400" dirty="0">
                <a:latin typeface="+mn-lt"/>
                <a:cs typeface="Arial" charset="0"/>
              </a:rPr>
            </a:br>
            <a:r>
              <a:rPr lang="en-US" sz="2400" dirty="0">
                <a:latin typeface="+mn-lt"/>
                <a:cs typeface="Arial" charset="0"/>
              </a:rPr>
              <a:t>than government forecasters about Mexican</a:t>
            </a:r>
            <a:r>
              <a:rPr lang="en-US" sz="1050" dirty="0">
                <a:latin typeface="+mn-lt"/>
                <a:cs typeface="Arial" charset="0"/>
              </a:rPr>
              <a:t> </a:t>
            </a:r>
            <a:r>
              <a:rPr lang="en-US" sz="2400" dirty="0">
                <a:latin typeface="+mn-lt"/>
                <a:cs typeface="Arial" charset="0"/>
              </a:rPr>
              <a:t>budget prospects</a:t>
            </a:r>
          </a:p>
          <a:p>
            <a:pPr algn="ctr">
              <a:defRPr/>
            </a:pPr>
            <a:r>
              <a:rPr lang="en-US" sz="2000" dirty="0">
                <a:latin typeface="+mn-lt"/>
                <a:cs typeface="Arial" charset="0"/>
              </a:rPr>
              <a:t>especially in the 2009 global crisis.</a:t>
            </a:r>
          </a:p>
        </p:txBody>
      </p:sp>
      <p:cxnSp>
        <p:nvCxnSpPr>
          <p:cNvPr id="5" name="Straight Arrow Connector 4"/>
          <p:cNvCxnSpPr/>
          <p:nvPr/>
        </p:nvCxnSpPr>
        <p:spPr>
          <a:xfrm>
            <a:off x="1916113" y="2700338"/>
            <a:ext cx="838200" cy="990600"/>
          </a:xfrm>
          <a:prstGeom prst="straightConnector1">
            <a:avLst/>
          </a:prstGeom>
          <a:ln w="57150">
            <a:solidFill>
              <a:srgbClr val="7A3D93"/>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6781800" y="2438400"/>
            <a:ext cx="457200" cy="1752600"/>
          </a:xfrm>
          <a:prstGeom prst="straightConnector1">
            <a:avLst/>
          </a:prstGeom>
          <a:ln w="57150">
            <a:solidFill>
              <a:srgbClr val="7A3D93"/>
            </a:solidFill>
            <a:tailEnd type="arrow"/>
          </a:ln>
        </p:spPr>
        <p:style>
          <a:lnRef idx="1">
            <a:schemeClr val="accent1"/>
          </a:lnRef>
          <a:fillRef idx="0">
            <a:schemeClr val="accent1"/>
          </a:fillRef>
          <a:effectRef idx="0">
            <a:schemeClr val="accent1"/>
          </a:effectRef>
          <a:fontRef idx="minor">
            <a:schemeClr val="tx1"/>
          </a:fontRef>
        </p:style>
      </p:cxnSp>
      <p:pic>
        <p:nvPicPr>
          <p:cNvPr id="62471" name="Picture 3" descr="C:\Users\Evan\AppData\Local\Microsoft\Windows\Temporary Internet Files\Content.IE5\YY9R19J1\MC90002435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81764" y="188640"/>
            <a:ext cx="800472" cy="456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sldNum" sz="quarter" idx="12"/>
          </p:nvPr>
        </p:nvSpPr>
        <p:spPr/>
        <p:txBody>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eaLnBrk="1" hangingPunct="1">
              <a:spcBef>
                <a:spcPct val="0"/>
              </a:spcBef>
              <a:buClrTx/>
              <a:buSzTx/>
              <a:buFontTx/>
              <a:buNone/>
            </a:pPr>
            <a:fld id="{60129CB6-EA53-4DE2-A28F-B18E5C5D3AC2}" type="slidenum">
              <a:rPr lang="en-US" altLang="en-US" sz="1400">
                <a:latin typeface="Calibri" panose="020F0502020204030204" pitchFamily="34" charset="0"/>
              </a:rPr>
              <a:pPr eaLnBrk="1" hangingPunct="1">
                <a:spcBef>
                  <a:spcPct val="0"/>
                </a:spcBef>
                <a:buClrTx/>
                <a:buSzTx/>
                <a:buFontTx/>
                <a:buNone/>
              </a:pPr>
              <a:t>51</a:t>
            </a:fld>
            <a:endParaRPr lang="en-US" altLang="en-US" sz="1400">
              <a:latin typeface="Calibri" panose="020F0502020204030204" pitchFamily="34" charset="0"/>
            </a:endParaRPr>
          </a:p>
        </p:txBody>
      </p:sp>
      <p:sp>
        <p:nvSpPr>
          <p:cNvPr id="22531" name="Rectangle 2"/>
          <p:cNvSpPr>
            <a:spLocks noGrp="1" noChangeArrowheads="1"/>
          </p:cNvSpPr>
          <p:nvPr>
            <p:ph type="title" idx="4294967295"/>
          </p:nvPr>
        </p:nvSpPr>
        <p:spPr>
          <a:xfrm>
            <a:off x="-36512" y="833264"/>
            <a:ext cx="9144000" cy="1371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3400" dirty="0" smtClean="0">
                <a:effectLst/>
                <a:latin typeface="Calibri" panose="020F0502020204030204" pitchFamily="34" charset="0"/>
              </a:rPr>
              <a:t>Econometric findings regarding bias</a:t>
            </a:r>
            <a:br>
              <a:rPr lang="en-US" altLang="en-US" sz="3400" dirty="0" smtClean="0">
                <a:effectLst/>
                <a:latin typeface="Calibri" panose="020F0502020204030204" pitchFamily="34" charset="0"/>
              </a:rPr>
            </a:br>
            <a:r>
              <a:rPr lang="en-US" altLang="en-US" sz="3400" dirty="0" smtClean="0">
                <a:effectLst/>
                <a:latin typeface="Calibri" panose="020F0502020204030204" pitchFamily="34" charset="0"/>
              </a:rPr>
              <a:t>among EU countries in particular</a:t>
            </a:r>
            <a:r>
              <a:rPr lang="en-US" altLang="en-US" sz="3400" b="1" dirty="0" smtClean="0">
                <a:effectLst/>
                <a:latin typeface="Calibri" panose="020F0502020204030204" pitchFamily="34" charset="0"/>
              </a:rPr>
              <a:t>.</a:t>
            </a:r>
          </a:p>
        </p:txBody>
      </p:sp>
      <p:sp>
        <p:nvSpPr>
          <p:cNvPr id="384003" name="Rectangle 3"/>
          <p:cNvSpPr>
            <a:spLocks noGrp="1" noChangeArrowheads="1"/>
          </p:cNvSpPr>
          <p:nvPr>
            <p:ph type="body" idx="4294967295"/>
          </p:nvPr>
        </p:nvSpPr>
        <p:spPr>
          <a:xfrm>
            <a:off x="0" y="2590800"/>
            <a:ext cx="9144000" cy="472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609600" indent="-609600"/>
            <a:r>
              <a:rPr lang="en-US" altLang="en-US" sz="3300" dirty="0" smtClean="0">
                <a:effectLst/>
                <a:latin typeface="Calibri" panose="020F0502020204030204" pitchFamily="34" charset="0"/>
              </a:rPr>
              <a:t>Euro countries, subject to the SGP,</a:t>
            </a:r>
          </a:p>
          <a:p>
            <a:pPr marL="990600" lvl="1" indent="-533400"/>
            <a:r>
              <a:rPr lang="en-US" altLang="en-US" sz="3000" dirty="0" smtClean="0">
                <a:effectLst/>
                <a:latin typeface="Calibri" panose="020F0502020204030204" pitchFamily="34" charset="0"/>
              </a:rPr>
              <a:t>show even more optimism bias than others</a:t>
            </a:r>
          </a:p>
          <a:p>
            <a:pPr marL="1390650" lvl="2" indent="-533400"/>
            <a:r>
              <a:rPr lang="en-US" altLang="en-US" sz="2600" dirty="0" smtClean="0">
                <a:effectLst/>
                <a:latin typeface="Calibri" panose="020F0502020204030204" pitchFamily="34" charset="0"/>
              </a:rPr>
              <a:t>in growth forecasts, significant at 1 and 2-year horizons</a:t>
            </a:r>
          </a:p>
          <a:p>
            <a:pPr marL="990600" lvl="1" indent="-533400"/>
            <a:r>
              <a:rPr lang="en-US" altLang="en-US" sz="3000" dirty="0" smtClean="0">
                <a:effectLst/>
                <a:latin typeface="Calibri" panose="020F0502020204030204" pitchFamily="34" charset="0"/>
              </a:rPr>
              <a:t>particularly when GDP is currently high.</a:t>
            </a:r>
          </a:p>
          <a:p>
            <a:pPr marL="990600" lvl="1" indent="-533400"/>
            <a:r>
              <a:rPr lang="en-US" altLang="en-US" sz="3000" dirty="0" smtClean="0">
                <a:effectLst/>
                <a:latin typeface="Calibri" panose="020F0502020204030204" pitchFamily="34" charset="0"/>
              </a:rPr>
              <a:t>Forecasts of budget balance among euro countries also show extra bias when GDP is currently high.</a:t>
            </a:r>
          </a:p>
          <a:p>
            <a:pPr marL="609600" indent="-609600">
              <a:buFont typeface="Wingdings" pitchFamily="2" charset="2"/>
              <a:buNone/>
            </a:pPr>
            <a:r>
              <a:rPr lang="en-US" altLang="en-US" sz="3400" dirty="0" smtClean="0">
                <a:effectLst/>
                <a:latin typeface="Calibri" panose="020F0502020204030204" pitchFamily="34" charset="0"/>
              </a:rPr>
              <a:t/>
            </a:r>
            <a:br>
              <a:rPr lang="en-US" altLang="en-US" sz="3400" dirty="0" smtClean="0">
                <a:effectLst/>
                <a:latin typeface="Calibri" panose="020F0502020204030204" pitchFamily="34" charset="0"/>
              </a:rPr>
            </a:br>
            <a:endParaRPr lang="en-US" altLang="en-US" sz="1200" dirty="0" smtClean="0">
              <a:effectLst/>
              <a:latin typeface="Calibri" panose="020F0502020204030204" pitchFamily="34" charset="0"/>
            </a:endParaRPr>
          </a:p>
        </p:txBody>
      </p:sp>
      <p:pic>
        <p:nvPicPr>
          <p:cNvPr id="57346" name="Picture 2" descr="http://www.mapsofworld.com/images/world-countries-flags/european-union-flag.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52320" y="2060848"/>
            <a:ext cx="1447800" cy="983762"/>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bwMode="auto">
          <a:xfrm>
            <a:off x="52388" y="189978"/>
            <a:ext cx="9067800" cy="511175"/>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9pPr>
          </a:lstStyle>
          <a:p>
            <a:pPr eaLnBrk="1" hangingPunct="1">
              <a:defRPr/>
            </a:pPr>
            <a:r>
              <a:rPr lang="en-US" sz="3600" b="1" kern="0" dirty="0" smtClean="0">
                <a:solidFill>
                  <a:srgbClr val="000000"/>
                </a:solidFill>
                <a:effectLst/>
                <a:latin typeface="Calibri" panose="020F0502020204030204" pitchFamily="34" charset="0"/>
              </a:rPr>
              <a:t>Appendix III: </a:t>
            </a:r>
            <a:r>
              <a:rPr lang="en-US" sz="3600" b="1" kern="0" dirty="0">
                <a:solidFill>
                  <a:srgbClr val="000000"/>
                </a:solidFill>
                <a:effectLst/>
                <a:latin typeface="Calibri" panose="020F0502020204030204" pitchFamily="34" charset="0"/>
              </a:rPr>
              <a:t>T</a:t>
            </a:r>
            <a:r>
              <a:rPr lang="en-US" sz="3600" b="1" kern="0" dirty="0" smtClean="0">
                <a:solidFill>
                  <a:srgbClr val="000000"/>
                </a:solidFill>
                <a:effectLst/>
                <a:latin typeface="Calibri" panose="020F0502020204030204" pitchFamily="34" charset="0"/>
              </a:rPr>
              <a:t>he Europe case</a:t>
            </a:r>
            <a:endParaRPr lang="en-US" sz="3600" b="1" kern="0" dirty="0" smtClean="0">
              <a:solidFill>
                <a:srgbClr val="39471D"/>
              </a:solidFill>
              <a:effectLst/>
              <a:latin typeface="Calibri" panose="020F0502020204030204" pitchFamily="34" charset="0"/>
            </a:endParaRPr>
          </a:p>
        </p:txBody>
      </p:sp>
    </p:spTree>
    <p:extLst>
      <p:ext uri="{BB962C8B-B14F-4D97-AF65-F5344CB8AC3E}">
        <p14:creationId xmlns:p14="http://schemas.microsoft.com/office/powerpoint/2010/main" val="41756634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8400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8400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8400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8400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8400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eaLnBrk="1" hangingPunct="1">
              <a:spcBef>
                <a:spcPct val="0"/>
              </a:spcBef>
              <a:buClrTx/>
              <a:buSzTx/>
              <a:buFontTx/>
              <a:buNone/>
            </a:pPr>
            <a:fld id="{1BF72C91-5589-4F12-AD45-46C414E54785}" type="slidenum">
              <a:rPr lang="en-US" altLang="en-US" sz="1400">
                <a:latin typeface="Calibri" panose="020F0502020204030204" pitchFamily="34" charset="0"/>
              </a:rPr>
              <a:pPr eaLnBrk="1" hangingPunct="1">
                <a:spcBef>
                  <a:spcPct val="0"/>
                </a:spcBef>
                <a:buClrTx/>
                <a:buSzTx/>
                <a:buFontTx/>
                <a:buNone/>
              </a:pPr>
              <a:t>52</a:t>
            </a:fld>
            <a:endParaRPr lang="en-US" altLang="en-US" sz="1400">
              <a:latin typeface="Calibri" panose="020F0502020204030204" pitchFamily="34" charset="0"/>
            </a:endParaRPr>
          </a:p>
        </p:txBody>
      </p:sp>
      <p:pic>
        <p:nvPicPr>
          <p:cNvPr id="17411" name="Picture 2" descr="fbalerror1_europe.ep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133600"/>
            <a:ext cx="83820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Rectangle 3"/>
          <p:cNvSpPr>
            <a:spLocks noChangeArrowheads="1"/>
          </p:cNvSpPr>
          <p:nvPr/>
        </p:nvSpPr>
        <p:spPr bwMode="auto">
          <a:xfrm>
            <a:off x="228600" y="990600"/>
            <a:ext cx="8915400"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eaLnBrk="1" hangingPunct="1">
              <a:spcBef>
                <a:spcPct val="0"/>
              </a:spcBef>
              <a:buClrTx/>
              <a:buSzTx/>
              <a:buFontTx/>
              <a:buNone/>
            </a:pPr>
            <a:r>
              <a:rPr lang="en-US" altLang="en-US" sz="1400" dirty="0">
                <a:latin typeface="Calibri" panose="020F0502020204030204" pitchFamily="34" charset="0"/>
              </a:rPr>
              <a:t>Figure 1 (F&amp;S, </a:t>
            </a:r>
            <a:r>
              <a:rPr lang="en-US" altLang="en-US" sz="1400" dirty="0" smtClean="0">
                <a:latin typeface="Calibri" panose="020F0502020204030204" pitchFamily="34" charset="0"/>
              </a:rPr>
              <a:t>2013): </a:t>
            </a:r>
            <a:r>
              <a:rPr lang="en-US" altLang="en-US" sz="1800" dirty="0">
                <a:latin typeface="Calibri" panose="020F0502020204030204" pitchFamily="34" charset="0"/>
              </a:rPr>
              <a:t/>
            </a:r>
            <a:br>
              <a:rPr lang="en-US" altLang="en-US" sz="1800" dirty="0">
                <a:latin typeface="Calibri" panose="020F0502020204030204" pitchFamily="34" charset="0"/>
              </a:rPr>
            </a:br>
            <a:r>
              <a:rPr lang="en-US" altLang="en-US" sz="2400" dirty="0">
                <a:latin typeface="Calibri" panose="020F0502020204030204" pitchFamily="34" charset="0"/>
              </a:rPr>
              <a:t>Mean 1-year ahead budget forecast errors, European Countries, </a:t>
            </a:r>
            <a:r>
              <a:rPr lang="en-US" altLang="en-US" sz="2400" dirty="0" smtClean="0">
                <a:latin typeface="Calibri" panose="020F0502020204030204" pitchFamily="34" charset="0"/>
              </a:rPr>
              <a:t/>
            </a:r>
            <a:br>
              <a:rPr lang="en-US" altLang="en-US" sz="2400" dirty="0" smtClean="0">
                <a:latin typeface="Calibri" panose="020F0502020204030204" pitchFamily="34" charset="0"/>
              </a:rPr>
            </a:br>
            <a:r>
              <a:rPr lang="en-US" altLang="en-US" sz="1200" dirty="0" smtClean="0">
                <a:latin typeface="Calibri" panose="020F0502020204030204" pitchFamily="34" charset="0"/>
              </a:rPr>
              <a:t>Full </a:t>
            </a:r>
            <a:r>
              <a:rPr lang="en-US" altLang="en-US" sz="1200" dirty="0">
                <a:latin typeface="Calibri" panose="020F0502020204030204" pitchFamily="34" charset="0"/>
              </a:rPr>
              <a:t>Sample Period</a:t>
            </a:r>
          </a:p>
        </p:txBody>
      </p:sp>
      <p:sp>
        <p:nvSpPr>
          <p:cNvPr id="18437" name="TextBox 3"/>
          <p:cNvSpPr txBox="1">
            <a:spLocks noChangeArrowheads="1"/>
          </p:cNvSpPr>
          <p:nvPr/>
        </p:nvSpPr>
        <p:spPr bwMode="auto">
          <a:xfrm>
            <a:off x="720080" y="188640"/>
            <a:ext cx="860444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eaLnBrk="1" hangingPunct="1">
              <a:spcBef>
                <a:spcPct val="0"/>
              </a:spcBef>
              <a:buClrTx/>
              <a:buSzTx/>
              <a:buFontTx/>
              <a:buNone/>
            </a:pPr>
            <a:r>
              <a:rPr lang="en-US" altLang="en-US" sz="2800" dirty="0">
                <a:latin typeface="Calibri" panose="020F0502020204030204" pitchFamily="34" charset="0"/>
              </a:rPr>
              <a:t>Most  European official forecasts </a:t>
            </a:r>
            <a:r>
              <a:rPr lang="en-US" altLang="en-US" sz="2800" dirty="0" smtClean="0">
                <a:latin typeface="Calibri" panose="020F0502020204030204" pitchFamily="34" charset="0"/>
              </a:rPr>
              <a:t>were </a:t>
            </a:r>
            <a:r>
              <a:rPr lang="en-US" altLang="en-US" sz="2800" dirty="0">
                <a:latin typeface="Calibri" panose="020F0502020204030204" pitchFamily="34" charset="0"/>
              </a:rPr>
              <a:t>over-optimistic.</a:t>
            </a:r>
          </a:p>
        </p:txBody>
      </p:sp>
      <p:sp>
        <p:nvSpPr>
          <p:cNvPr id="17414" name="TextBox 6"/>
          <p:cNvSpPr txBox="1">
            <a:spLocks noChangeArrowheads="1"/>
          </p:cNvSpPr>
          <p:nvPr/>
        </p:nvSpPr>
        <p:spPr bwMode="auto">
          <a:xfrm>
            <a:off x="1905000" y="2438400"/>
            <a:ext cx="629749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eaLnBrk="1" hangingPunct="1">
              <a:spcBef>
                <a:spcPct val="0"/>
              </a:spcBef>
              <a:buClrTx/>
              <a:buSzTx/>
              <a:buFontTx/>
              <a:buNone/>
            </a:pPr>
            <a:r>
              <a:rPr lang="en-US" altLang="en-US" sz="1800">
                <a:latin typeface="Calibri" panose="020F0502020204030204" pitchFamily="34" charset="0"/>
              </a:rPr>
              <a:t>For 17 Europeans, the bias is even higher than others, averaging: </a:t>
            </a:r>
            <a:br>
              <a:rPr lang="en-US" altLang="en-US" sz="1800">
                <a:latin typeface="Calibri" panose="020F0502020204030204" pitchFamily="34" charset="0"/>
              </a:rPr>
            </a:br>
            <a:r>
              <a:rPr lang="en-US" altLang="en-US" sz="1800">
                <a:latin typeface="Calibri" panose="020F0502020204030204" pitchFamily="34" charset="0"/>
              </a:rPr>
              <a:t>			0.5% at the 1-year horizon, </a:t>
            </a:r>
            <a:br>
              <a:rPr lang="en-US" altLang="en-US" sz="1800">
                <a:latin typeface="Calibri" panose="020F0502020204030204" pitchFamily="34" charset="0"/>
              </a:rPr>
            </a:br>
            <a:r>
              <a:rPr lang="en-US" altLang="en-US" sz="1800">
                <a:latin typeface="Calibri" panose="020F0502020204030204" pitchFamily="34" charset="0"/>
              </a:rPr>
              <a:t>			1.3% at the 2-year horizon, </a:t>
            </a:r>
            <a:br>
              <a:rPr lang="en-US" altLang="en-US" sz="1800">
                <a:latin typeface="Calibri" panose="020F0502020204030204" pitchFamily="34" charset="0"/>
              </a:rPr>
            </a:br>
            <a:r>
              <a:rPr lang="en-US" altLang="en-US" sz="1800">
                <a:latin typeface="Calibri" panose="020F0502020204030204" pitchFamily="34" charset="0"/>
              </a:rPr>
              <a:t>			2.4% at the 3-year horizon</a:t>
            </a:r>
          </a:p>
        </p:txBody>
      </p:sp>
    </p:spTree>
    <p:extLst>
      <p:ext uri="{BB962C8B-B14F-4D97-AF65-F5344CB8AC3E}">
        <p14:creationId xmlns:p14="http://schemas.microsoft.com/office/powerpoint/2010/main" val="40845941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411"/>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4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2" grpId="0"/>
      <p:bldP spid="17414"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eaLnBrk="1" hangingPunct="1">
              <a:spcBef>
                <a:spcPct val="0"/>
              </a:spcBef>
              <a:buClrTx/>
              <a:buSzTx/>
              <a:buFontTx/>
              <a:buNone/>
            </a:pPr>
            <a:fld id="{2871AD9C-E686-4D35-B084-C12EEE285A60}" type="slidenum">
              <a:rPr lang="en-US" altLang="en-US" sz="1400">
                <a:latin typeface="Calibri" panose="020F0502020204030204" pitchFamily="34" charset="0"/>
              </a:rPr>
              <a:pPr eaLnBrk="1" hangingPunct="1">
                <a:spcBef>
                  <a:spcPct val="0"/>
                </a:spcBef>
                <a:buClrTx/>
                <a:buSzTx/>
                <a:buFontTx/>
                <a:buNone/>
              </a:pPr>
              <a:t>53</a:t>
            </a:fld>
            <a:endParaRPr lang="en-US" altLang="en-US" sz="1400">
              <a:latin typeface="Calibri" panose="020F0502020204030204" pitchFamily="34" charset="0"/>
            </a:endParaRPr>
          </a:p>
        </p:txBody>
      </p:sp>
      <p:pic>
        <p:nvPicPr>
          <p:cNvPr id="18435" name="Picture 11" descr="fbalerror2_europe.ep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00200"/>
            <a:ext cx="78486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Rectangle 3"/>
          <p:cNvSpPr>
            <a:spLocks noChangeArrowheads="1"/>
          </p:cNvSpPr>
          <p:nvPr/>
        </p:nvSpPr>
        <p:spPr bwMode="auto">
          <a:xfrm>
            <a:off x="381000" y="477838"/>
            <a:ext cx="8382000"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eaLnBrk="1" hangingPunct="1">
              <a:spcBef>
                <a:spcPct val="0"/>
              </a:spcBef>
              <a:buClrTx/>
              <a:buSzTx/>
              <a:buFontTx/>
              <a:buNone/>
            </a:pPr>
            <a:r>
              <a:rPr lang="en-US" altLang="en-US" sz="1400" dirty="0">
                <a:latin typeface="Calibri" panose="020F0502020204030204" pitchFamily="34" charset="0"/>
              </a:rPr>
              <a:t>Figure 2 (F&amp;S, </a:t>
            </a:r>
            <a:r>
              <a:rPr lang="en-US" altLang="en-US" sz="1400" dirty="0" smtClean="0">
                <a:latin typeface="Calibri" panose="020F0502020204030204" pitchFamily="34" charset="0"/>
              </a:rPr>
              <a:t>2013): </a:t>
            </a:r>
            <a:r>
              <a:rPr lang="en-US" altLang="en-US" sz="1800" b="1" dirty="0">
                <a:latin typeface="Calibri" panose="020F0502020204030204" pitchFamily="34" charset="0"/>
              </a:rPr>
              <a:t/>
            </a:r>
            <a:br>
              <a:rPr lang="en-US" altLang="en-US" sz="1800" b="1" dirty="0">
                <a:latin typeface="Calibri" panose="020F0502020204030204" pitchFamily="34" charset="0"/>
              </a:rPr>
            </a:br>
            <a:r>
              <a:rPr lang="en-US" altLang="en-US" sz="2400" dirty="0">
                <a:latin typeface="Calibri" panose="020F0502020204030204" pitchFamily="34" charset="0"/>
              </a:rPr>
              <a:t>Mean 2-year ahead budget forecast errors, European Countries, </a:t>
            </a:r>
            <a:r>
              <a:rPr lang="en-US" altLang="en-US" sz="2400" dirty="0" smtClean="0">
                <a:latin typeface="Calibri" panose="020F0502020204030204" pitchFamily="34" charset="0"/>
              </a:rPr>
              <a:t/>
            </a:r>
            <a:br>
              <a:rPr lang="en-US" altLang="en-US" sz="2400" dirty="0" smtClean="0">
                <a:latin typeface="Calibri" panose="020F0502020204030204" pitchFamily="34" charset="0"/>
              </a:rPr>
            </a:br>
            <a:r>
              <a:rPr lang="en-US" altLang="en-US" sz="1200" dirty="0" smtClean="0">
                <a:latin typeface="Calibri" panose="020F0502020204030204" pitchFamily="34" charset="0"/>
              </a:rPr>
              <a:t>Full </a:t>
            </a:r>
            <a:r>
              <a:rPr lang="en-US" altLang="en-US" sz="1200" dirty="0">
                <a:latin typeface="Calibri" panose="020F0502020204030204" pitchFamily="34" charset="0"/>
              </a:rPr>
              <a:t>Sample Period</a:t>
            </a:r>
          </a:p>
        </p:txBody>
      </p:sp>
    </p:spTree>
    <p:extLst>
      <p:ext uri="{BB962C8B-B14F-4D97-AF65-F5344CB8AC3E}">
        <p14:creationId xmlns:p14="http://schemas.microsoft.com/office/powerpoint/2010/main" val="42492056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4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eaLnBrk="1" hangingPunct="1">
              <a:spcBef>
                <a:spcPct val="0"/>
              </a:spcBef>
              <a:buClrTx/>
              <a:buSzTx/>
              <a:buFontTx/>
              <a:buNone/>
            </a:pPr>
            <a:fld id="{55C7C6B4-BCB6-43E5-B55C-82FD2C115A0C}" type="slidenum">
              <a:rPr lang="en-US" altLang="en-US" sz="1400">
                <a:latin typeface="Calibri" panose="020F0502020204030204" pitchFamily="34" charset="0"/>
              </a:rPr>
              <a:pPr eaLnBrk="1" hangingPunct="1">
                <a:spcBef>
                  <a:spcPct val="0"/>
                </a:spcBef>
                <a:buClrTx/>
                <a:buSzTx/>
                <a:buFontTx/>
                <a:buNone/>
              </a:pPr>
              <a:t>54</a:t>
            </a:fld>
            <a:endParaRPr lang="en-US" altLang="en-US" sz="1400">
              <a:latin typeface="Calibri" panose="020F0502020204030204" pitchFamily="34" charset="0"/>
            </a:endParaRPr>
          </a:p>
        </p:txBody>
      </p:sp>
      <p:pic>
        <p:nvPicPr>
          <p:cNvPr id="20483" name="Picture 3" descr="europebudget.ep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538288"/>
            <a:ext cx="8153400" cy="524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Rectangle 3"/>
          <p:cNvSpPr>
            <a:spLocks noChangeArrowheads="1"/>
          </p:cNvSpPr>
          <p:nvPr/>
        </p:nvSpPr>
        <p:spPr bwMode="auto">
          <a:xfrm>
            <a:off x="609600" y="663575"/>
            <a:ext cx="80010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eaLnBrk="1" hangingPunct="1">
              <a:spcBef>
                <a:spcPct val="0"/>
              </a:spcBef>
              <a:buClrTx/>
              <a:buSzTx/>
              <a:buFontTx/>
              <a:buNone/>
            </a:pPr>
            <a:r>
              <a:rPr lang="en-US" altLang="en-US" sz="1800" dirty="0">
                <a:latin typeface="Calibri" panose="020F0502020204030204" pitchFamily="34" charset="0"/>
              </a:rPr>
              <a:t>Figure 2 (F&amp;S, </a:t>
            </a:r>
            <a:r>
              <a:rPr lang="en-US" altLang="en-US" sz="1800" dirty="0" smtClean="0">
                <a:latin typeface="Calibri" panose="020F0502020204030204" pitchFamily="34" charset="0"/>
              </a:rPr>
              <a:t>2013): </a:t>
            </a:r>
            <a:r>
              <a:rPr lang="en-US" altLang="en-US" sz="1800" b="1" dirty="0">
                <a:latin typeface="Calibri" panose="020F0502020204030204" pitchFamily="34" charset="0"/>
              </a:rPr>
              <a:t/>
            </a:r>
            <a:br>
              <a:rPr lang="en-US" altLang="en-US" sz="1800" b="1" dirty="0">
                <a:latin typeface="Calibri" panose="020F0502020204030204" pitchFamily="34" charset="0"/>
              </a:rPr>
            </a:br>
            <a:r>
              <a:rPr lang="en-US" altLang="en-US" sz="2800" dirty="0">
                <a:latin typeface="Calibri" panose="020F0502020204030204" pitchFamily="34" charset="0"/>
              </a:rPr>
              <a:t>Mean Budget Forecast Errors, Europe, </a:t>
            </a:r>
            <a:r>
              <a:rPr lang="en-US" altLang="en-US" sz="2400" dirty="0">
                <a:latin typeface="Calibri" panose="020F0502020204030204" pitchFamily="34" charset="0"/>
              </a:rPr>
              <a:t>1995-2011</a:t>
            </a:r>
          </a:p>
        </p:txBody>
      </p:sp>
      <p:pic>
        <p:nvPicPr>
          <p:cNvPr id="20485" name="Picture 4" descr="http://europa.eu/abc/symbols/emblem/images/europ_flag/jaun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2035175"/>
            <a:ext cx="979488" cy="66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435769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eaLnBrk="1" hangingPunct="1">
              <a:spcBef>
                <a:spcPct val="0"/>
              </a:spcBef>
              <a:buClrTx/>
              <a:buSzTx/>
              <a:buFontTx/>
              <a:buNone/>
            </a:pPr>
            <a:fld id="{71F50F9D-B193-4765-B73E-0FEF9E581A0C}" type="slidenum">
              <a:rPr lang="en-US" altLang="en-US" sz="1400">
                <a:latin typeface="Calibri" panose="020F0502020204030204" pitchFamily="34" charset="0"/>
              </a:rPr>
              <a:pPr eaLnBrk="1" hangingPunct="1">
                <a:spcBef>
                  <a:spcPct val="0"/>
                </a:spcBef>
                <a:buClrTx/>
                <a:buSzTx/>
                <a:buFontTx/>
                <a:buNone/>
              </a:pPr>
              <a:t>55</a:t>
            </a:fld>
            <a:endParaRPr lang="en-US" altLang="en-US" sz="1400">
              <a:latin typeface="Calibri" panose="020F0502020204030204" pitchFamily="34" charset="0"/>
            </a:endParaRPr>
          </a:p>
        </p:txBody>
      </p:sp>
      <p:sp>
        <p:nvSpPr>
          <p:cNvPr id="21507" name="Rectangle 3"/>
          <p:cNvSpPr>
            <a:spLocks noChangeArrowheads="1"/>
          </p:cNvSpPr>
          <p:nvPr/>
        </p:nvSpPr>
        <p:spPr bwMode="auto">
          <a:xfrm>
            <a:off x="304800" y="228600"/>
            <a:ext cx="88392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eaLnBrk="1" hangingPunct="1">
              <a:spcBef>
                <a:spcPct val="0"/>
              </a:spcBef>
              <a:buClrTx/>
              <a:buSzTx/>
              <a:buFontTx/>
              <a:buNone/>
            </a:pPr>
            <a:r>
              <a:rPr lang="en-US" altLang="en-US" sz="1800" dirty="0">
                <a:latin typeface="Calibri" panose="020F0502020204030204" pitchFamily="34" charset="0"/>
              </a:rPr>
              <a:t>Figure 3 (F&amp;S, </a:t>
            </a:r>
            <a:r>
              <a:rPr lang="en-US" altLang="en-US" sz="1800" dirty="0" smtClean="0">
                <a:latin typeface="Calibri" panose="020F0502020204030204" pitchFamily="34" charset="0"/>
              </a:rPr>
              <a:t>2013): </a:t>
            </a:r>
            <a:r>
              <a:rPr lang="en-US" altLang="en-US" sz="1800" b="1" dirty="0">
                <a:latin typeface="Calibri" panose="020F0502020204030204" pitchFamily="34" charset="0"/>
              </a:rPr>
              <a:t/>
            </a:r>
            <a:br>
              <a:rPr lang="en-US" altLang="en-US" sz="1800" b="1" dirty="0">
                <a:latin typeface="Calibri" panose="020F0502020204030204" pitchFamily="34" charset="0"/>
              </a:rPr>
            </a:br>
            <a:r>
              <a:rPr lang="en-US" altLang="en-US" sz="2800" dirty="0">
                <a:latin typeface="Calibri" panose="020F0502020204030204" pitchFamily="34" charset="0"/>
              </a:rPr>
              <a:t>Mean GDP Growth Forecast Errors, Europe, </a:t>
            </a:r>
            <a:r>
              <a:rPr lang="en-US" altLang="en-US" sz="2400" dirty="0">
                <a:latin typeface="Calibri" panose="020F0502020204030204" pitchFamily="34" charset="0"/>
              </a:rPr>
              <a:t>1995-2011</a:t>
            </a:r>
          </a:p>
        </p:txBody>
      </p:sp>
      <p:pic>
        <p:nvPicPr>
          <p:cNvPr id="21508" name="Picture 4" descr="europegdpr.ep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157288"/>
            <a:ext cx="8458200" cy="5189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4" descr="http://europa.eu/abc/symbols/emblem/images/europ_flag/jaun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600200"/>
            <a:ext cx="979488" cy="66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332161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eaLnBrk="1" hangingPunct="1">
              <a:spcBef>
                <a:spcPct val="0"/>
              </a:spcBef>
              <a:buClrTx/>
              <a:buSzTx/>
              <a:buFontTx/>
              <a:buNone/>
            </a:pPr>
            <a:fld id="{AF5F2681-81FB-469D-98D1-F849D85C3B13}" type="slidenum">
              <a:rPr lang="en-US" altLang="en-US" sz="1400">
                <a:latin typeface="Calibri" panose="020F0502020204030204" pitchFamily="34" charset="0"/>
              </a:rPr>
              <a:pPr eaLnBrk="1" hangingPunct="1">
                <a:spcBef>
                  <a:spcPct val="0"/>
                </a:spcBef>
                <a:buClrTx/>
                <a:buSzTx/>
                <a:buFontTx/>
                <a:buNone/>
              </a:pPr>
              <a:t>56</a:t>
            </a:fld>
            <a:endParaRPr lang="en-US" altLang="en-US" sz="1400">
              <a:latin typeface="Calibri" panose="020F0502020204030204" pitchFamily="34" charset="0"/>
            </a:endParaRPr>
          </a:p>
        </p:txBody>
      </p:sp>
      <p:sp>
        <p:nvSpPr>
          <p:cNvPr id="23555" name="Rectangle 17"/>
          <p:cNvSpPr>
            <a:spLocks noChangeArrowheads="1"/>
          </p:cNvSpPr>
          <p:nvPr/>
        </p:nvSpPr>
        <p:spPr bwMode="auto">
          <a:xfrm>
            <a:off x="399238" y="5592135"/>
            <a:ext cx="7197098"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hlink"/>
              </a:buClr>
              <a:buSzPct val="65000"/>
              <a:buFont typeface="Wingdings" pitchFamily="2" charset="2"/>
              <a:buChar char="n"/>
              <a:tabLst>
                <a:tab pos="457200" algn="l"/>
              </a:tabLst>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tabLst>
                <a:tab pos="457200" algn="l"/>
              </a:tabLst>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tabLst>
                <a:tab pos="457200" algn="l"/>
              </a:tabLst>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tabLst>
                <a:tab pos="457200" algn="l"/>
              </a:tabLst>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tabLst>
                <a:tab pos="457200" algn="l"/>
              </a:tabLst>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tabLst>
                <a:tab pos="457200" algn="l"/>
              </a:tabLst>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tabLst>
                <a:tab pos="457200" algn="l"/>
              </a:tabLst>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tabLst>
                <a:tab pos="457200" algn="l"/>
              </a:tabLst>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tabLst>
                <a:tab pos="457200" algn="l"/>
              </a:tabLst>
              <a:defRPr sz="2000">
                <a:solidFill>
                  <a:schemeClr val="tx1"/>
                </a:solidFill>
                <a:latin typeface="Tahoma" pitchFamily="34" charset="0"/>
                <a:cs typeface="Arial" pitchFamily="34" charset="0"/>
              </a:defRPr>
            </a:lvl9pPr>
          </a:lstStyle>
          <a:p>
            <a:pPr>
              <a:spcBef>
                <a:spcPct val="0"/>
              </a:spcBef>
              <a:buClrTx/>
              <a:buSzTx/>
              <a:buFontTx/>
              <a:buNone/>
            </a:pPr>
            <a:r>
              <a:rPr lang="en-US" altLang="en-US" sz="1500" dirty="0">
                <a:solidFill>
                  <a:srgbClr val="000000"/>
                </a:solidFill>
                <a:latin typeface="Calibri" panose="020F0502020204030204" pitchFamily="34" charset="0"/>
                <a:cs typeface="Times New Roman" pitchFamily="18" charset="0"/>
              </a:rPr>
              <a:t>***p&lt;0.01, **p&lt;0.05, *p&lt;0.1.  (Robust standard errors in parentheses.)  Random effects. </a:t>
            </a:r>
          </a:p>
          <a:p>
            <a:pPr>
              <a:spcBef>
                <a:spcPct val="0"/>
              </a:spcBef>
              <a:buClrTx/>
              <a:buSzTx/>
              <a:buFontTx/>
              <a:buNone/>
            </a:pPr>
            <a:r>
              <a:rPr lang="en-US" altLang="en-US" sz="1800" dirty="0">
                <a:solidFill>
                  <a:srgbClr val="000000"/>
                </a:solidFill>
                <a:latin typeface="Calibri" panose="020F0502020204030204" pitchFamily="34" charset="0"/>
                <a:cs typeface="Times New Roman" pitchFamily="18" charset="0"/>
              </a:rPr>
              <a:t> SGP ≡ dummy for countries subject to the SGP.</a:t>
            </a:r>
          </a:p>
          <a:p>
            <a:pPr>
              <a:spcBef>
                <a:spcPct val="0"/>
              </a:spcBef>
              <a:buClrTx/>
              <a:buSzTx/>
              <a:buFontTx/>
              <a:buNone/>
            </a:pPr>
            <a:r>
              <a:rPr lang="en-US" altLang="en-US" sz="1800" dirty="0">
                <a:solidFill>
                  <a:srgbClr val="000000"/>
                </a:solidFill>
                <a:latin typeface="Calibri" panose="020F0502020204030204" pitchFamily="34" charset="0"/>
                <a:cs typeface="Times New Roman" pitchFamily="18" charset="0"/>
              </a:rPr>
              <a:t> GDP gap ≡ GDP as deviation from trend. </a:t>
            </a:r>
          </a:p>
          <a:p>
            <a:pPr>
              <a:spcBef>
                <a:spcPct val="0"/>
              </a:spcBef>
              <a:buClrTx/>
              <a:buSzTx/>
              <a:buFontTx/>
              <a:buNone/>
            </a:pPr>
            <a:r>
              <a:rPr lang="en-US" altLang="en-US" sz="1500" dirty="0">
                <a:solidFill>
                  <a:srgbClr val="000000"/>
                </a:solidFill>
                <a:latin typeface="Calibri" pitchFamily="34" charset="0"/>
                <a:cs typeface="Times New Roman" pitchFamily="18" charset="0"/>
              </a:rPr>
              <a:t>All variables are lagged so that they line up with the year in which the forecast was made. </a:t>
            </a:r>
            <a:endParaRPr lang="en-US" altLang="en-US" sz="1500" dirty="0">
              <a:latin typeface="Calibri" panose="020F0502020204030204" pitchFamily="34" charset="0"/>
            </a:endParaRPr>
          </a:p>
        </p:txBody>
      </p:sp>
      <p:graphicFrame>
        <p:nvGraphicFramePr>
          <p:cNvPr id="16" name="Table 15"/>
          <p:cNvGraphicFramePr>
            <a:graphicFrameLocks noGrp="1"/>
          </p:cNvGraphicFramePr>
          <p:nvPr>
            <p:extLst>
              <p:ext uri="{D42A27DB-BD31-4B8C-83A1-F6EECF244321}">
                <p14:modId xmlns:p14="http://schemas.microsoft.com/office/powerpoint/2010/main" val="1458066407"/>
              </p:ext>
            </p:extLst>
          </p:nvPr>
        </p:nvGraphicFramePr>
        <p:xfrm>
          <a:off x="152400" y="1344613"/>
          <a:ext cx="8839200" cy="4050816"/>
        </p:xfrm>
        <a:graphic>
          <a:graphicData uri="http://schemas.openxmlformats.org/drawingml/2006/table">
            <a:tbl>
              <a:tblPr/>
              <a:tblGrid>
                <a:gridCol w="1736725"/>
                <a:gridCol w="946150"/>
                <a:gridCol w="1263650"/>
                <a:gridCol w="1025525"/>
                <a:gridCol w="1184275"/>
                <a:gridCol w="1420813"/>
                <a:gridCol w="1262062"/>
              </a:tblGrid>
              <a:tr h="658813">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Tahoma" pitchFamily="34" charset="0"/>
                          <a:cs typeface="Arial" pitchFamily="34" charset="0"/>
                        </a:rPr>
                        <a:t>Variables</a:t>
                      </a:r>
                    </a:p>
                  </a:txBody>
                  <a:tcPr marL="48964" marR="48964" marT="24485" marB="24485"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chemeClr val="tx1"/>
                          </a:solidFill>
                          <a:effectLst/>
                          <a:latin typeface="Tahoma" pitchFamily="34" charset="0"/>
                          <a:cs typeface="Arial" pitchFamily="34" charset="0"/>
                        </a:rPr>
                        <a:t>1 year ahead</a:t>
                      </a:r>
                    </a:p>
                  </a:txBody>
                  <a:tcPr marL="48964" marR="48964" marT="24485" marB="24485"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Tahoma" pitchFamily="34" charset="0"/>
                          <a:cs typeface="Arial" pitchFamily="34" charset="0"/>
                        </a:rPr>
                        <a:t>2 years ahead</a:t>
                      </a:r>
                    </a:p>
                  </a:txBody>
                  <a:tcPr marL="48964" marR="48964" marT="24485" marB="24485"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chemeClr val="tx1"/>
                          </a:solidFill>
                          <a:effectLst/>
                          <a:latin typeface="Tahoma" pitchFamily="34" charset="0"/>
                          <a:cs typeface="Arial" pitchFamily="34" charset="0"/>
                        </a:rPr>
                        <a:t>3 years ahead</a:t>
                      </a:r>
                    </a:p>
                  </a:txBody>
                  <a:tcPr marL="48964" marR="48964" marT="24485" marB="24485"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Tahoma" pitchFamily="34" charset="0"/>
                          <a:cs typeface="Arial" pitchFamily="34" charset="0"/>
                        </a:rPr>
                        <a:t>1 year ahead</a:t>
                      </a:r>
                    </a:p>
                  </a:txBody>
                  <a:tcPr marL="48964" marR="48964" marT="24485" marB="24485"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chemeClr val="tx1"/>
                          </a:solidFill>
                          <a:effectLst/>
                          <a:latin typeface="Tahoma" pitchFamily="34" charset="0"/>
                          <a:cs typeface="Arial" pitchFamily="34" charset="0"/>
                        </a:rPr>
                        <a:t>2 years ahead</a:t>
                      </a:r>
                    </a:p>
                  </a:txBody>
                  <a:tcPr marL="48964" marR="48964" marT="24485" marB="24485"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Tahoma" pitchFamily="34" charset="0"/>
                          <a:cs typeface="Arial" pitchFamily="34" charset="0"/>
                        </a:rPr>
                        <a:t>3 years ahead</a:t>
                      </a:r>
                    </a:p>
                  </a:txBody>
                  <a:tcPr marL="48964" marR="48964" marT="24485" marB="24485" anchor="ctr" horzOverflow="overflow">
                    <a:lnL>
                      <a:noFill/>
                    </a:lnL>
                    <a:lnR>
                      <a:noFill/>
                    </a:lnR>
                    <a:lnT>
                      <a:noFill/>
                    </a:lnT>
                    <a:lnB>
                      <a:noFill/>
                    </a:lnB>
                    <a:lnTlToBr>
                      <a:noFill/>
                    </a:lnTlToBr>
                    <a:lnBlToTr>
                      <a:noFill/>
                    </a:lnBlToTr>
                    <a:noFill/>
                  </a:tcPr>
                </a:tc>
              </a:tr>
              <a:tr h="488950">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200" b="0" i="0" u="none" strike="noStrike" cap="none" normalizeH="0" baseline="0" smtClean="0">
                          <a:ln>
                            <a:noFill/>
                          </a:ln>
                          <a:solidFill>
                            <a:schemeClr val="tx1"/>
                          </a:solidFill>
                          <a:effectLst/>
                          <a:latin typeface="Tahoma" pitchFamily="34" charset="0"/>
                          <a:cs typeface="Arial" pitchFamily="34" charset="0"/>
                        </a:rPr>
                        <a:t>SGP dummy</a:t>
                      </a:r>
                    </a:p>
                  </a:txBody>
                  <a:tcPr marL="48964" marR="48964" marT="24485" marB="24485"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200" b="0" i="0" u="none" strike="noStrike" cap="none" normalizeH="0" baseline="0" smtClean="0">
                          <a:ln>
                            <a:noFill/>
                          </a:ln>
                          <a:solidFill>
                            <a:schemeClr val="tx1"/>
                          </a:solidFill>
                          <a:effectLst/>
                          <a:latin typeface="Tahoma" pitchFamily="34" charset="0"/>
                          <a:cs typeface="Arial" pitchFamily="34" charset="0"/>
                        </a:rPr>
                        <a:t>0.379*</a:t>
                      </a:r>
                    </a:p>
                  </a:txBody>
                  <a:tcPr marL="48964" marR="48964" marT="24485" marB="24485"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200" b="0" i="0" u="none" strike="noStrike" cap="none" normalizeH="0" baseline="0" smtClean="0">
                          <a:ln>
                            <a:noFill/>
                          </a:ln>
                          <a:solidFill>
                            <a:schemeClr val="tx1"/>
                          </a:solidFill>
                          <a:effectLst/>
                          <a:latin typeface="Tahoma" pitchFamily="34" charset="0"/>
                          <a:cs typeface="Arial" pitchFamily="34" charset="0"/>
                        </a:rPr>
                        <a:t>0.780</a:t>
                      </a:r>
                      <a:r>
                        <a:rPr kumimoji="0" lang="en-US" altLang="en-US" sz="2000" b="0" i="0" u="none" strike="noStrike" cap="none" normalizeH="0" baseline="0" smtClean="0">
                          <a:ln>
                            <a:noFill/>
                          </a:ln>
                          <a:solidFill>
                            <a:schemeClr val="tx1"/>
                          </a:solidFill>
                          <a:effectLst/>
                          <a:latin typeface="Tahoma" pitchFamily="34" charset="0"/>
                          <a:cs typeface="Arial" pitchFamily="34" charset="0"/>
                        </a:rPr>
                        <a:t>**</a:t>
                      </a:r>
                    </a:p>
                  </a:txBody>
                  <a:tcPr marL="48964" marR="48964" marT="24485" marB="24485"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200" b="0" i="0" u="none" strike="noStrike" cap="none" normalizeH="0" baseline="0" smtClean="0">
                          <a:ln>
                            <a:noFill/>
                          </a:ln>
                          <a:solidFill>
                            <a:schemeClr val="tx1"/>
                          </a:solidFill>
                          <a:effectLst/>
                          <a:latin typeface="Tahoma" pitchFamily="34" charset="0"/>
                          <a:cs typeface="Arial" pitchFamily="34" charset="0"/>
                        </a:rPr>
                        <a:t>–0.555</a:t>
                      </a:r>
                    </a:p>
                  </a:txBody>
                  <a:tcPr marL="48964" marR="48964" marT="24485" marB="24485"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200" b="0" i="0" u="none" strike="noStrike" cap="none" normalizeH="0" baseline="0" smtClean="0">
                          <a:ln>
                            <a:noFill/>
                          </a:ln>
                          <a:solidFill>
                            <a:schemeClr val="tx1"/>
                          </a:solidFill>
                          <a:effectLst/>
                          <a:latin typeface="Tahoma" pitchFamily="34" charset="0"/>
                          <a:cs typeface="Arial" pitchFamily="34" charset="0"/>
                        </a:rPr>
                        <a:t>0.192</a:t>
                      </a:r>
                    </a:p>
                  </a:txBody>
                  <a:tcPr marL="48964" marR="48964" marT="24485" marB="24485"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200" b="0" i="0" u="none" strike="noStrike" cap="none" normalizeH="0" baseline="0" smtClean="0">
                          <a:ln>
                            <a:noFill/>
                          </a:ln>
                          <a:solidFill>
                            <a:schemeClr val="tx1"/>
                          </a:solidFill>
                          <a:effectLst/>
                          <a:latin typeface="Tahoma" pitchFamily="34" charset="0"/>
                          <a:cs typeface="Arial" pitchFamily="34" charset="0"/>
                        </a:rPr>
                        <a:t>0.221</a:t>
                      </a:r>
                    </a:p>
                  </a:txBody>
                  <a:tcPr marL="48964" marR="48964" marT="24485" marB="24485"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200" b="0" i="0" u="none" strike="noStrike" cap="none" normalizeH="0" baseline="0" smtClean="0">
                          <a:ln>
                            <a:noFill/>
                          </a:ln>
                          <a:solidFill>
                            <a:schemeClr val="tx1"/>
                          </a:solidFill>
                          <a:effectLst/>
                          <a:latin typeface="Tahoma" pitchFamily="34" charset="0"/>
                          <a:cs typeface="Arial" pitchFamily="34" charset="0"/>
                        </a:rPr>
                        <a:t>–1.067*</a:t>
                      </a:r>
                    </a:p>
                  </a:txBody>
                  <a:tcPr marL="48964" marR="48964" marT="24485" marB="24485" anchor="ctr" horzOverflow="overflow">
                    <a:lnL>
                      <a:noFill/>
                    </a:lnL>
                    <a:lnR>
                      <a:noFill/>
                    </a:lnR>
                    <a:lnT>
                      <a:noFill/>
                    </a:lnT>
                    <a:lnB>
                      <a:noFill/>
                    </a:lnB>
                    <a:lnTlToBr>
                      <a:noFill/>
                    </a:lnTlToBr>
                    <a:lnBlToTr>
                      <a:noFill/>
                    </a:lnBlToTr>
                    <a:noFill/>
                  </a:tcPr>
                </a:tc>
              </a:tr>
              <a:tr h="342900">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Tahoma" pitchFamily="34" charset="0"/>
                        <a:cs typeface="Arial" pitchFamily="34" charset="0"/>
                      </a:endParaRPr>
                    </a:p>
                  </a:txBody>
                  <a:tcPr marL="48964" marR="48964" marT="24485" marB="24485"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Tahoma" pitchFamily="34" charset="0"/>
                          <a:cs typeface="Arial" pitchFamily="34" charset="0"/>
                        </a:rPr>
                        <a:t>(0.199)</a:t>
                      </a:r>
                    </a:p>
                  </a:txBody>
                  <a:tcPr marL="48964" marR="48964" marT="24485" marB="24485"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Tahoma" pitchFamily="34" charset="0"/>
                          <a:cs typeface="Arial" pitchFamily="34" charset="0"/>
                        </a:rPr>
                        <a:t>(0.352)</a:t>
                      </a:r>
                    </a:p>
                  </a:txBody>
                  <a:tcPr marL="48964" marR="48964" marT="24485" marB="24485"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Tahoma" pitchFamily="34" charset="0"/>
                          <a:cs typeface="Arial" pitchFamily="34" charset="0"/>
                        </a:rPr>
                        <a:t>(0.529)</a:t>
                      </a:r>
                    </a:p>
                  </a:txBody>
                  <a:tcPr marL="48964" marR="48964" marT="24485" marB="24485"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Tahoma" pitchFamily="34" charset="0"/>
                          <a:cs typeface="Arial" pitchFamily="34" charset="0"/>
                        </a:rPr>
                        <a:t>(0.215)</a:t>
                      </a:r>
                    </a:p>
                  </a:txBody>
                  <a:tcPr marL="48964" marR="48964" marT="24485" marB="24485"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Tahoma" pitchFamily="34" charset="0"/>
                          <a:cs typeface="Arial" pitchFamily="34" charset="0"/>
                        </a:rPr>
                        <a:t>(0.410)</a:t>
                      </a:r>
                    </a:p>
                  </a:txBody>
                  <a:tcPr marL="48964" marR="48964" marT="24485" marB="24485"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Tahoma" pitchFamily="34" charset="0"/>
                          <a:cs typeface="Arial" pitchFamily="34" charset="0"/>
                        </a:rPr>
                        <a:t>(0.549)</a:t>
                      </a:r>
                    </a:p>
                  </a:txBody>
                  <a:tcPr marL="48964" marR="48964" marT="24485" marB="24485" anchor="ctr" horzOverflow="overflow">
                    <a:lnL>
                      <a:noFill/>
                    </a:lnL>
                    <a:lnR>
                      <a:noFill/>
                    </a:lnR>
                    <a:lnT>
                      <a:noFill/>
                    </a:lnT>
                    <a:lnB>
                      <a:noFill/>
                    </a:lnB>
                    <a:lnTlToBr>
                      <a:noFill/>
                    </a:lnTlToBr>
                    <a:lnBlToTr>
                      <a:noFill/>
                    </a:lnBlToTr>
                    <a:noFill/>
                  </a:tcPr>
                </a:tc>
              </a:tr>
              <a:tr h="488950">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200" b="0" i="0" u="none" strike="noStrike" cap="none" normalizeH="0" baseline="0" smtClean="0">
                          <a:ln>
                            <a:noFill/>
                          </a:ln>
                          <a:solidFill>
                            <a:schemeClr val="tx1"/>
                          </a:solidFill>
                          <a:effectLst/>
                          <a:latin typeface="Tahoma" pitchFamily="34" charset="0"/>
                          <a:cs typeface="Arial" pitchFamily="34" charset="0"/>
                        </a:rPr>
                        <a:t>SGP*GDP</a:t>
                      </a:r>
                      <a:r>
                        <a:rPr kumimoji="0" lang="en-US" altLang="en-US" sz="2000" b="0" i="0" u="none" strike="noStrike" cap="none" normalizeH="0" baseline="0" smtClean="0">
                          <a:ln>
                            <a:noFill/>
                          </a:ln>
                          <a:solidFill>
                            <a:schemeClr val="tx1"/>
                          </a:solidFill>
                          <a:effectLst/>
                          <a:latin typeface="Tahoma" pitchFamily="34" charset="0"/>
                          <a:cs typeface="Arial" pitchFamily="34" charset="0"/>
                        </a:rPr>
                        <a:t>gap</a:t>
                      </a:r>
                    </a:p>
                  </a:txBody>
                  <a:tcPr marL="48964" marR="48964" marT="24485" marB="24485"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2200" b="0" i="0" u="none" strike="noStrike" cap="none" normalizeH="0" baseline="0" smtClean="0">
                        <a:ln>
                          <a:noFill/>
                        </a:ln>
                        <a:solidFill>
                          <a:schemeClr val="tx1"/>
                        </a:solidFill>
                        <a:effectLst/>
                        <a:latin typeface="Tahoma" pitchFamily="34" charset="0"/>
                        <a:cs typeface="Arial" pitchFamily="34" charset="0"/>
                      </a:endParaRPr>
                    </a:p>
                  </a:txBody>
                  <a:tcPr marL="48964" marR="48964" marT="24485" marB="24485"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2200" b="0" i="0" u="none" strike="noStrike" cap="none" normalizeH="0" baseline="0" smtClean="0">
                        <a:ln>
                          <a:noFill/>
                        </a:ln>
                        <a:solidFill>
                          <a:schemeClr val="tx1"/>
                        </a:solidFill>
                        <a:effectLst/>
                        <a:latin typeface="Tahoma" pitchFamily="34" charset="0"/>
                        <a:cs typeface="Arial" pitchFamily="34" charset="0"/>
                      </a:endParaRPr>
                    </a:p>
                  </a:txBody>
                  <a:tcPr marL="48964" marR="48964" marT="24485" marB="24485"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2200" b="0" i="0" u="none" strike="noStrike" cap="none" normalizeH="0" baseline="0" smtClean="0">
                        <a:ln>
                          <a:noFill/>
                        </a:ln>
                        <a:solidFill>
                          <a:schemeClr val="tx1"/>
                        </a:solidFill>
                        <a:effectLst/>
                        <a:latin typeface="Tahoma" pitchFamily="34" charset="0"/>
                        <a:cs typeface="Arial" pitchFamily="34" charset="0"/>
                      </a:endParaRPr>
                    </a:p>
                  </a:txBody>
                  <a:tcPr marL="48964" marR="48964" marT="24485" marB="24485"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200" b="0" i="0" u="none" strike="noStrike" cap="none" normalizeH="0" baseline="0" smtClean="0">
                          <a:ln>
                            <a:noFill/>
                          </a:ln>
                          <a:solidFill>
                            <a:schemeClr val="tx1"/>
                          </a:solidFill>
                          <a:effectLst/>
                          <a:latin typeface="Tahoma" pitchFamily="34" charset="0"/>
                          <a:cs typeface="Arial" pitchFamily="34" charset="0"/>
                        </a:rPr>
                        <a:t>0.148**</a:t>
                      </a:r>
                    </a:p>
                  </a:txBody>
                  <a:tcPr marL="48964" marR="48964" marT="24485" marB="24485"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200" b="0" i="0" u="none" strike="noStrike" cap="none" normalizeH="0" baseline="0" smtClean="0">
                          <a:ln>
                            <a:noFill/>
                          </a:ln>
                          <a:solidFill>
                            <a:schemeClr val="tx1"/>
                          </a:solidFill>
                          <a:effectLst/>
                          <a:latin typeface="Tahoma" pitchFamily="34" charset="0"/>
                          <a:cs typeface="Arial" pitchFamily="34" charset="0"/>
                        </a:rPr>
                        <a:t>0.516***</a:t>
                      </a:r>
                    </a:p>
                  </a:txBody>
                  <a:tcPr marL="48964" marR="48964" marT="24485" marB="24485"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200" b="0" i="0" u="none" strike="noStrike" cap="none" normalizeH="0" baseline="0" dirty="0" smtClean="0">
                          <a:ln>
                            <a:noFill/>
                          </a:ln>
                          <a:solidFill>
                            <a:schemeClr val="tx1"/>
                          </a:solidFill>
                          <a:effectLst/>
                          <a:latin typeface="Tahoma" pitchFamily="34" charset="0"/>
                          <a:cs typeface="Arial" pitchFamily="34" charset="0"/>
                        </a:rPr>
                        <a:t>0.522***</a:t>
                      </a:r>
                    </a:p>
                  </a:txBody>
                  <a:tcPr marL="48964" marR="48964" marT="24485" marB="24485" anchor="ctr" horzOverflow="overflow">
                    <a:lnL>
                      <a:noFill/>
                    </a:lnL>
                    <a:lnR>
                      <a:noFill/>
                    </a:lnR>
                    <a:lnT>
                      <a:noFill/>
                    </a:lnT>
                    <a:lnB>
                      <a:noFill/>
                    </a:lnB>
                    <a:lnTlToBr>
                      <a:noFill/>
                    </a:lnTlToBr>
                    <a:lnBlToTr>
                      <a:noFill/>
                    </a:lnBlToTr>
                    <a:noFill/>
                  </a:tcPr>
                </a:tc>
              </a:tr>
              <a:tr h="342900">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Tahoma" pitchFamily="34" charset="0"/>
                        <a:cs typeface="Arial" pitchFamily="34" charset="0"/>
                      </a:endParaRPr>
                    </a:p>
                  </a:txBody>
                  <a:tcPr marL="48964" marR="48964" marT="24485" marB="24485"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Tahoma" pitchFamily="34" charset="0"/>
                        <a:cs typeface="Arial" pitchFamily="34" charset="0"/>
                      </a:endParaRPr>
                    </a:p>
                  </a:txBody>
                  <a:tcPr marL="48964" marR="48964" marT="24485" marB="24485"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Tahoma" pitchFamily="34" charset="0"/>
                        <a:cs typeface="Arial" pitchFamily="34" charset="0"/>
                      </a:endParaRPr>
                    </a:p>
                  </a:txBody>
                  <a:tcPr marL="48964" marR="48964" marT="24485" marB="24485"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Tahoma" pitchFamily="34" charset="0"/>
                        <a:cs typeface="Arial" pitchFamily="34" charset="0"/>
                      </a:endParaRPr>
                    </a:p>
                  </a:txBody>
                  <a:tcPr marL="48964" marR="48964" marT="24485" marB="24485"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Tahoma" pitchFamily="34" charset="0"/>
                          <a:cs typeface="Arial" pitchFamily="34" charset="0"/>
                        </a:rPr>
                        <a:t>(0.068)</a:t>
                      </a:r>
                    </a:p>
                  </a:txBody>
                  <a:tcPr marL="48964" marR="48964" marT="24485" marB="24485"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Tahoma" pitchFamily="34" charset="0"/>
                          <a:cs typeface="Arial" pitchFamily="34" charset="0"/>
                        </a:rPr>
                        <a:t>(0.141)</a:t>
                      </a:r>
                    </a:p>
                  </a:txBody>
                  <a:tcPr marL="48964" marR="48964" marT="24485" marB="24485"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Tahoma" pitchFamily="34" charset="0"/>
                          <a:cs typeface="Arial" pitchFamily="34" charset="0"/>
                        </a:rPr>
                        <a:t>(0.161)</a:t>
                      </a:r>
                    </a:p>
                  </a:txBody>
                  <a:tcPr marL="48964" marR="48964" marT="24485" marB="24485" anchor="ctr" horzOverflow="overflow">
                    <a:lnL>
                      <a:noFill/>
                    </a:lnL>
                    <a:lnR>
                      <a:noFill/>
                    </a:lnR>
                    <a:lnT>
                      <a:noFill/>
                    </a:lnT>
                    <a:lnB>
                      <a:noFill/>
                    </a:lnB>
                    <a:lnTlToBr>
                      <a:noFill/>
                    </a:lnTlToBr>
                    <a:lnBlToTr>
                      <a:noFill/>
                    </a:lnBlToTr>
                    <a:noFill/>
                  </a:tcPr>
                </a:tc>
              </a:tr>
              <a:tr h="342900">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Tahoma" pitchFamily="34" charset="0"/>
                          <a:cs typeface="Arial" pitchFamily="34" charset="0"/>
                        </a:rPr>
                        <a:t>Constant</a:t>
                      </a:r>
                    </a:p>
                  </a:txBody>
                  <a:tcPr marL="48964" marR="48964" marT="24485" marB="24485"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Tahoma" pitchFamily="34" charset="0"/>
                          <a:cs typeface="Arial" pitchFamily="34" charset="0"/>
                        </a:rPr>
                        <a:t>0.239</a:t>
                      </a:r>
                    </a:p>
                  </a:txBody>
                  <a:tcPr marL="48964" marR="48964" marT="24485" marB="24485"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Tahoma" pitchFamily="34" charset="0"/>
                          <a:cs typeface="Arial" pitchFamily="34" charset="0"/>
                        </a:rPr>
                        <a:t>0.914***</a:t>
                      </a:r>
                    </a:p>
                  </a:txBody>
                  <a:tcPr marL="48964" marR="48964" marT="24485" marB="24485"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Tahoma" pitchFamily="34" charset="0"/>
                          <a:cs typeface="Arial" pitchFamily="34" charset="0"/>
                        </a:rPr>
                        <a:t>2.436</a:t>
                      </a:r>
                      <a:r>
                        <a:rPr kumimoji="0" lang="en-US" altLang="en-US" sz="1600" b="0" i="0" u="none" strike="noStrike" cap="none" normalizeH="0" baseline="0" smtClean="0">
                          <a:ln>
                            <a:noFill/>
                          </a:ln>
                          <a:solidFill>
                            <a:schemeClr val="tx1"/>
                          </a:solidFill>
                          <a:effectLst/>
                          <a:latin typeface="Tahoma" pitchFamily="34" charset="0"/>
                          <a:cs typeface="Arial" pitchFamily="34" charset="0"/>
                        </a:rPr>
                        <a:t>***</a:t>
                      </a:r>
                    </a:p>
                  </a:txBody>
                  <a:tcPr marL="48964" marR="48964" marT="24485" marB="24485"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Tahoma" pitchFamily="34" charset="0"/>
                          <a:cs typeface="Arial" pitchFamily="34" charset="0"/>
                        </a:rPr>
                        <a:t>0.252</a:t>
                      </a:r>
                    </a:p>
                  </a:txBody>
                  <a:tcPr marL="48964" marR="48964" marT="24485" marB="24485"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Tahoma" pitchFamily="34" charset="0"/>
                          <a:cs typeface="Arial" pitchFamily="34" charset="0"/>
                        </a:rPr>
                        <a:t>0.887***</a:t>
                      </a:r>
                    </a:p>
                  </a:txBody>
                  <a:tcPr marL="48964" marR="48964" marT="24485" marB="24485"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Tahoma" pitchFamily="34" charset="0"/>
                          <a:cs typeface="Arial" pitchFamily="34" charset="0"/>
                        </a:rPr>
                        <a:t>2.444***</a:t>
                      </a:r>
                    </a:p>
                  </a:txBody>
                  <a:tcPr marL="48964" marR="48964" marT="24485" marB="24485" anchor="ctr" horzOverflow="overflow">
                    <a:lnL>
                      <a:noFill/>
                    </a:lnL>
                    <a:lnR>
                      <a:noFill/>
                    </a:lnR>
                    <a:lnT>
                      <a:noFill/>
                    </a:lnT>
                    <a:lnB>
                      <a:noFill/>
                    </a:lnB>
                    <a:lnTlToBr>
                      <a:noFill/>
                    </a:lnTlToBr>
                    <a:lnBlToTr>
                      <a:noFill/>
                    </a:lnBlToTr>
                    <a:noFill/>
                  </a:tcPr>
                </a:tc>
              </a:tr>
              <a:tr h="323850">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000" b="0" i="0" u="none" strike="noStrike" cap="none" normalizeH="0" baseline="0" smtClean="0">
                        <a:ln>
                          <a:noFill/>
                        </a:ln>
                        <a:solidFill>
                          <a:schemeClr val="tx1"/>
                        </a:solidFill>
                        <a:effectLst/>
                        <a:latin typeface="Tahoma" pitchFamily="34" charset="0"/>
                        <a:cs typeface="Arial" pitchFamily="34" charset="0"/>
                      </a:endParaRPr>
                    </a:p>
                  </a:txBody>
                  <a:tcPr marL="48964" marR="48964" marT="24485" marB="24485"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Tahoma" pitchFamily="34" charset="0"/>
                          <a:cs typeface="Arial" pitchFamily="34" charset="0"/>
                        </a:rPr>
                        <a:t>(0.168)</a:t>
                      </a:r>
                    </a:p>
                  </a:txBody>
                  <a:tcPr marL="48964" marR="48964" marT="24485" marB="24485"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Tahoma" pitchFamily="34" charset="0"/>
                          <a:cs typeface="Arial" pitchFamily="34" charset="0"/>
                        </a:rPr>
                        <a:t>(0.318)</a:t>
                      </a:r>
                    </a:p>
                  </a:txBody>
                  <a:tcPr marL="48964" marR="48964" marT="24485" marB="24485"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Tahoma" pitchFamily="34" charset="0"/>
                          <a:cs typeface="Arial" pitchFamily="34" charset="0"/>
                        </a:rPr>
                        <a:t>(0.643)</a:t>
                      </a:r>
                    </a:p>
                  </a:txBody>
                  <a:tcPr marL="48964" marR="48964" marT="24485" marB="24485"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Tahoma" pitchFamily="34" charset="0"/>
                          <a:cs typeface="Arial" pitchFamily="34" charset="0"/>
                        </a:rPr>
                        <a:t>(0.168)</a:t>
                      </a:r>
                    </a:p>
                  </a:txBody>
                  <a:tcPr marL="48964" marR="48964" marT="24485" marB="24485"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Tahoma" pitchFamily="34" charset="0"/>
                          <a:cs typeface="Arial" pitchFamily="34" charset="0"/>
                        </a:rPr>
                        <a:t>(0.330)</a:t>
                      </a:r>
                    </a:p>
                  </a:txBody>
                  <a:tcPr marL="48964" marR="48964" marT="24485" marB="24485"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Tahoma" pitchFamily="34" charset="0"/>
                          <a:cs typeface="Arial" pitchFamily="34" charset="0"/>
                        </a:rPr>
                        <a:t>(0.642)</a:t>
                      </a:r>
                    </a:p>
                  </a:txBody>
                  <a:tcPr marL="48964" marR="48964" marT="24485" marB="24485" anchor="ctr" horzOverflow="overflow">
                    <a:lnL>
                      <a:noFill/>
                    </a:lnL>
                    <a:lnR>
                      <a:noFill/>
                    </a:lnR>
                    <a:lnT>
                      <a:noFill/>
                    </a:lnT>
                    <a:lnB>
                      <a:noFill/>
                    </a:lnB>
                    <a:lnTlToBr>
                      <a:noFill/>
                    </a:lnTlToBr>
                    <a:lnBlToTr>
                      <a:noFill/>
                    </a:lnBlToTr>
                    <a:noFill/>
                  </a:tcPr>
                </a:tc>
              </a:tr>
              <a:tr h="304800">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chemeClr val="tx1"/>
                          </a:solidFill>
                          <a:effectLst/>
                          <a:latin typeface="Tahoma" pitchFamily="34" charset="0"/>
                          <a:cs typeface="Arial" pitchFamily="34" charset="0"/>
                        </a:rPr>
                        <a:t>Observations</a:t>
                      </a:r>
                    </a:p>
                  </a:txBody>
                  <a:tcPr marL="48964" marR="48964" marT="24485" marB="24485"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chemeClr val="tx1"/>
                          </a:solidFill>
                          <a:effectLst/>
                          <a:latin typeface="Tahoma" pitchFamily="34" charset="0"/>
                          <a:cs typeface="Arial" pitchFamily="34" charset="0"/>
                        </a:rPr>
                        <a:t>369</a:t>
                      </a:r>
                    </a:p>
                  </a:txBody>
                  <a:tcPr marL="48964" marR="48964" marT="24485" marB="24485"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chemeClr val="tx1"/>
                          </a:solidFill>
                          <a:effectLst/>
                          <a:latin typeface="Tahoma" pitchFamily="34" charset="0"/>
                          <a:cs typeface="Arial" pitchFamily="34" charset="0"/>
                        </a:rPr>
                        <a:t>282</a:t>
                      </a:r>
                    </a:p>
                  </a:txBody>
                  <a:tcPr marL="48964" marR="48964" marT="24485" marB="24485"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tx1"/>
                          </a:solidFill>
                          <a:effectLst/>
                          <a:latin typeface="Tahoma" pitchFamily="34" charset="0"/>
                          <a:cs typeface="Arial" pitchFamily="34" charset="0"/>
                        </a:rPr>
                        <a:t>175</a:t>
                      </a:r>
                    </a:p>
                  </a:txBody>
                  <a:tcPr marL="48964" marR="48964" marT="24485" marB="24485"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chemeClr val="tx1"/>
                          </a:solidFill>
                          <a:effectLst/>
                          <a:latin typeface="Tahoma" pitchFamily="34" charset="0"/>
                          <a:cs typeface="Arial" pitchFamily="34" charset="0"/>
                        </a:rPr>
                        <a:t>368</a:t>
                      </a:r>
                    </a:p>
                  </a:txBody>
                  <a:tcPr marL="48964" marR="48964" marT="24485" marB="24485"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tx1"/>
                          </a:solidFill>
                          <a:effectLst/>
                          <a:latin typeface="Tahoma" pitchFamily="34" charset="0"/>
                          <a:cs typeface="Arial" pitchFamily="34" charset="0"/>
                        </a:rPr>
                        <a:t>282</a:t>
                      </a:r>
                    </a:p>
                  </a:txBody>
                  <a:tcPr marL="48964" marR="48964" marT="24485" marB="24485"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chemeClr val="tx1"/>
                          </a:solidFill>
                          <a:effectLst/>
                          <a:latin typeface="Tahoma" pitchFamily="34" charset="0"/>
                          <a:cs typeface="Arial" pitchFamily="34" charset="0"/>
                        </a:rPr>
                        <a:t>175</a:t>
                      </a:r>
                    </a:p>
                  </a:txBody>
                  <a:tcPr marL="48964" marR="48964" marT="24485" marB="24485" anchor="ctr" horzOverflow="overflow">
                    <a:lnL>
                      <a:noFill/>
                    </a:lnL>
                    <a:lnR>
                      <a:noFill/>
                    </a:lnR>
                    <a:lnT>
                      <a:noFill/>
                    </a:lnT>
                    <a:lnB>
                      <a:noFill/>
                    </a:lnB>
                    <a:lnTlToBr>
                      <a:noFill/>
                    </a:lnTlToBr>
                    <a:lnBlToTr>
                      <a:noFill/>
                    </a:lnBlToTr>
                    <a:noFill/>
                  </a:tcPr>
                </a:tc>
              </a:tr>
              <a:tr h="292100">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tx1"/>
                          </a:solidFill>
                          <a:effectLst/>
                          <a:latin typeface="Tahoma" pitchFamily="34" charset="0"/>
                          <a:cs typeface="Arial" pitchFamily="34" charset="0"/>
                        </a:rPr>
                        <a:t>Countries</a:t>
                      </a:r>
                    </a:p>
                  </a:txBody>
                  <a:tcPr marL="48964" marR="48964" marT="24485" marB="24485"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tx1"/>
                          </a:solidFill>
                          <a:effectLst/>
                          <a:latin typeface="Tahoma" pitchFamily="34" charset="0"/>
                          <a:cs typeface="Arial" pitchFamily="34" charset="0"/>
                        </a:rPr>
                        <a:t>33</a:t>
                      </a:r>
                    </a:p>
                  </a:txBody>
                  <a:tcPr marL="48964" marR="48964" marT="24485" marB="24485"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chemeClr val="tx1"/>
                          </a:solidFill>
                          <a:effectLst/>
                          <a:latin typeface="Tahoma" pitchFamily="34" charset="0"/>
                          <a:cs typeface="Arial" pitchFamily="34" charset="0"/>
                        </a:rPr>
                        <a:t>31</a:t>
                      </a:r>
                    </a:p>
                  </a:txBody>
                  <a:tcPr marL="48964" marR="48964" marT="24485" marB="24485"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chemeClr val="tx1"/>
                          </a:solidFill>
                          <a:effectLst/>
                          <a:latin typeface="Tahoma" pitchFamily="34" charset="0"/>
                          <a:cs typeface="Arial" pitchFamily="34" charset="0"/>
                        </a:rPr>
                        <a:t>28</a:t>
                      </a:r>
                    </a:p>
                  </a:txBody>
                  <a:tcPr marL="48964" marR="48964" marT="24485" marB="24485"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tx1"/>
                          </a:solidFill>
                          <a:effectLst/>
                          <a:latin typeface="Tahoma" pitchFamily="34" charset="0"/>
                          <a:cs typeface="Arial" pitchFamily="34" charset="0"/>
                        </a:rPr>
                        <a:t>33</a:t>
                      </a:r>
                    </a:p>
                  </a:txBody>
                  <a:tcPr marL="48964" marR="48964" marT="24485" marB="24485"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chemeClr val="tx1"/>
                          </a:solidFill>
                          <a:effectLst/>
                          <a:latin typeface="Tahoma" pitchFamily="34" charset="0"/>
                          <a:cs typeface="Arial" pitchFamily="34" charset="0"/>
                        </a:rPr>
                        <a:t>31</a:t>
                      </a:r>
                    </a:p>
                  </a:txBody>
                  <a:tcPr marL="48964" marR="48964" marT="24485" marB="24485"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chemeClr val="tx1"/>
                          </a:solidFill>
                          <a:effectLst/>
                          <a:latin typeface="Tahoma" pitchFamily="34" charset="0"/>
                          <a:cs typeface="Arial" pitchFamily="34" charset="0"/>
                        </a:rPr>
                        <a:t>28</a:t>
                      </a:r>
                    </a:p>
                  </a:txBody>
                  <a:tcPr marL="48964" marR="48964" marT="24485" marB="24485" anchor="ctr" horzOverflow="overflow">
                    <a:lnL>
                      <a:noFill/>
                    </a:lnL>
                    <a:lnR>
                      <a:noFill/>
                    </a:lnR>
                    <a:lnT>
                      <a:noFill/>
                    </a:lnT>
                    <a:lnB>
                      <a:noFill/>
                    </a:lnB>
                    <a:lnTlToBr>
                      <a:noFill/>
                    </a:lnTlToBr>
                    <a:lnBlToTr>
                      <a:noFill/>
                    </a:lnBlToTr>
                    <a:noFill/>
                  </a:tcPr>
                </a:tc>
              </a:tr>
              <a:tr h="261938">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Tahoma" pitchFamily="34" charset="0"/>
                          <a:cs typeface="Arial" pitchFamily="34" charset="0"/>
                        </a:rPr>
                        <a:t>R</a:t>
                      </a:r>
                      <a:r>
                        <a:rPr kumimoji="0" lang="en-US" altLang="en-US" sz="1400" b="0" i="0" u="none" strike="noStrike" cap="none" normalizeH="0" baseline="30000" smtClean="0">
                          <a:ln>
                            <a:noFill/>
                          </a:ln>
                          <a:solidFill>
                            <a:schemeClr val="tx1"/>
                          </a:solidFill>
                          <a:effectLst/>
                          <a:latin typeface="Tahoma" pitchFamily="34" charset="0"/>
                          <a:cs typeface="Arial" pitchFamily="34" charset="0"/>
                        </a:rPr>
                        <a:t>2</a:t>
                      </a:r>
                      <a:endParaRPr kumimoji="0" lang="en-US" altLang="en-US" sz="1400" b="0" i="0" u="none" strike="noStrike" cap="none" normalizeH="0" baseline="0" smtClean="0">
                        <a:ln>
                          <a:noFill/>
                        </a:ln>
                        <a:solidFill>
                          <a:schemeClr val="tx1"/>
                        </a:solidFill>
                        <a:effectLst/>
                        <a:latin typeface="Tahoma" pitchFamily="34" charset="0"/>
                        <a:cs typeface="Arial" pitchFamily="34" charset="0"/>
                      </a:endParaRPr>
                    </a:p>
                  </a:txBody>
                  <a:tcPr marL="48964" marR="48964" marT="24485" marB="24485"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Tahoma" pitchFamily="34" charset="0"/>
                          <a:cs typeface="Arial" pitchFamily="34" charset="0"/>
                        </a:rPr>
                        <a:t>0.006</a:t>
                      </a:r>
                    </a:p>
                  </a:txBody>
                  <a:tcPr marL="48964" marR="48964" marT="24485" marB="24485"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Tahoma" pitchFamily="34" charset="0"/>
                          <a:cs typeface="Arial" pitchFamily="34" charset="0"/>
                        </a:rPr>
                        <a:t>0.006</a:t>
                      </a:r>
                    </a:p>
                  </a:txBody>
                  <a:tcPr marL="48964" marR="48964" marT="24485" marB="24485"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Tahoma" pitchFamily="34" charset="0"/>
                          <a:cs typeface="Arial" pitchFamily="34" charset="0"/>
                        </a:rPr>
                        <a:t>0.007</a:t>
                      </a:r>
                    </a:p>
                  </a:txBody>
                  <a:tcPr marL="48964" marR="48964" marT="24485" marB="24485"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chemeClr val="tx1"/>
                          </a:solidFill>
                          <a:effectLst/>
                          <a:latin typeface="Tahoma" pitchFamily="34" charset="0"/>
                          <a:cs typeface="Arial" pitchFamily="34" charset="0"/>
                        </a:rPr>
                        <a:t>0.011</a:t>
                      </a:r>
                    </a:p>
                  </a:txBody>
                  <a:tcPr marL="48964" marR="48964" marT="24485" marB="24485"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chemeClr val="tx1"/>
                          </a:solidFill>
                          <a:effectLst/>
                          <a:latin typeface="Tahoma" pitchFamily="34" charset="0"/>
                          <a:cs typeface="Arial" pitchFamily="34" charset="0"/>
                        </a:rPr>
                        <a:t>0.042</a:t>
                      </a:r>
                    </a:p>
                  </a:txBody>
                  <a:tcPr marL="48964" marR="48964" marT="24485" marB="24485"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Tahoma" pitchFamily="34" charset="0"/>
                          <a:cs typeface="Arial" pitchFamily="34" charset="0"/>
                        </a:rPr>
                        <a:t>0.040</a:t>
                      </a:r>
                    </a:p>
                  </a:txBody>
                  <a:tcPr marL="48964" marR="48964" marT="24485" marB="24485" anchor="ctr" horzOverflow="overflow">
                    <a:lnL>
                      <a:noFill/>
                    </a:lnL>
                    <a:lnR>
                      <a:noFill/>
                    </a:lnR>
                    <a:lnT>
                      <a:noFill/>
                    </a:lnT>
                    <a:lnB>
                      <a:noFill/>
                    </a:lnB>
                    <a:lnTlToBr>
                      <a:noFill/>
                    </a:lnTlToBr>
                    <a:lnBlToTr>
                      <a:noFill/>
                    </a:lnBlToTr>
                    <a:noFill/>
                  </a:tcPr>
                </a:tc>
              </a:tr>
              <a:tr h="201613">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Tahoma" pitchFamily="34" charset="0"/>
                          <a:cs typeface="Arial" pitchFamily="34" charset="0"/>
                        </a:rPr>
                        <a:t>RMSE</a:t>
                      </a:r>
                    </a:p>
                  </a:txBody>
                  <a:tcPr marL="48964" marR="48964" marT="24485" marB="24485"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Tahoma" pitchFamily="34" charset="0"/>
                          <a:cs typeface="Arial" pitchFamily="34" charset="0"/>
                        </a:rPr>
                        <a:t>2.40</a:t>
                      </a:r>
                    </a:p>
                  </a:txBody>
                  <a:tcPr marL="48964" marR="48964" marT="24485" marB="24485"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Tahoma" pitchFamily="34" charset="0"/>
                          <a:cs typeface="Arial" pitchFamily="34" charset="0"/>
                        </a:rPr>
                        <a:t>3.44</a:t>
                      </a:r>
                    </a:p>
                  </a:txBody>
                  <a:tcPr marL="48964" marR="48964" marT="24485" marB="24485"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Tahoma" pitchFamily="34" charset="0"/>
                          <a:cs typeface="Arial" pitchFamily="34" charset="0"/>
                        </a:rPr>
                        <a:t>3.81</a:t>
                      </a:r>
                    </a:p>
                  </a:txBody>
                  <a:tcPr marL="48964" marR="48964" marT="24485" marB="24485"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Tahoma" pitchFamily="34" charset="0"/>
                          <a:cs typeface="Arial" pitchFamily="34" charset="0"/>
                        </a:rPr>
                        <a:t>2.38</a:t>
                      </a:r>
                    </a:p>
                  </a:txBody>
                  <a:tcPr marL="48964" marR="48964" marT="24485" marB="24485"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Tahoma" pitchFamily="34" charset="0"/>
                          <a:cs typeface="Arial" pitchFamily="34" charset="0"/>
                        </a:rPr>
                        <a:t>3.36</a:t>
                      </a:r>
                    </a:p>
                  </a:txBody>
                  <a:tcPr marL="48964" marR="48964" marT="24485" marB="24485"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chemeClr val="tx1"/>
                          </a:solidFill>
                          <a:effectLst/>
                          <a:latin typeface="Tahoma" pitchFamily="34" charset="0"/>
                          <a:cs typeface="Arial" pitchFamily="34" charset="0"/>
                        </a:rPr>
                        <a:t>3.73</a:t>
                      </a:r>
                    </a:p>
                  </a:txBody>
                  <a:tcPr marL="48964" marR="48964" marT="24485" marB="24485" anchor="ctr" horzOverflow="overflow">
                    <a:lnL>
                      <a:noFill/>
                    </a:lnL>
                    <a:lnR>
                      <a:noFill/>
                    </a:lnR>
                    <a:lnT>
                      <a:noFill/>
                    </a:lnT>
                    <a:lnB>
                      <a:noFill/>
                    </a:lnB>
                    <a:lnTlToBr>
                      <a:noFill/>
                    </a:lnTlToBr>
                    <a:lnBlToTr>
                      <a:noFill/>
                    </a:lnBlToTr>
                    <a:noFill/>
                  </a:tcPr>
                </a:tc>
              </a:tr>
            </a:tbl>
          </a:graphicData>
        </a:graphic>
      </p:graphicFrame>
      <p:sp>
        <p:nvSpPr>
          <p:cNvPr id="23634" name="Rectangle 17"/>
          <p:cNvSpPr>
            <a:spLocks noChangeArrowheads="1"/>
          </p:cNvSpPr>
          <p:nvPr/>
        </p:nvSpPr>
        <p:spPr bwMode="auto">
          <a:xfrm>
            <a:off x="1115244" y="370691"/>
            <a:ext cx="698514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spcBef>
                <a:spcPct val="20000"/>
              </a:spcBef>
              <a:buClr>
                <a:schemeClr val="hlink"/>
              </a:buClr>
              <a:buSzPct val="65000"/>
              <a:buFont typeface="Wingdings" pitchFamily="2" charset="2"/>
              <a:buChar char="n"/>
              <a:tabLst>
                <a:tab pos="457200" algn="l"/>
              </a:tabLst>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tabLst>
                <a:tab pos="457200" algn="l"/>
              </a:tabLst>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tabLst>
                <a:tab pos="457200" algn="l"/>
              </a:tabLst>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tabLst>
                <a:tab pos="457200" algn="l"/>
              </a:tabLst>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tabLst>
                <a:tab pos="457200" algn="l"/>
              </a:tabLst>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tabLst>
                <a:tab pos="457200" algn="l"/>
              </a:tabLst>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tabLst>
                <a:tab pos="457200" algn="l"/>
              </a:tabLst>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tabLst>
                <a:tab pos="457200" algn="l"/>
              </a:tabLst>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tabLst>
                <a:tab pos="457200" algn="l"/>
              </a:tabLst>
              <a:defRPr sz="2000">
                <a:solidFill>
                  <a:schemeClr val="tx1"/>
                </a:solidFill>
                <a:latin typeface="Tahoma" pitchFamily="34" charset="0"/>
                <a:cs typeface="Arial" pitchFamily="34" charset="0"/>
              </a:defRPr>
            </a:lvl9pPr>
          </a:lstStyle>
          <a:p>
            <a:pPr algn="ctr">
              <a:spcBef>
                <a:spcPct val="0"/>
              </a:spcBef>
              <a:buClrTx/>
              <a:buSzTx/>
              <a:buNone/>
            </a:pPr>
            <a:r>
              <a:rPr lang="en-US" altLang="en-US" sz="2800" dirty="0" smtClean="0">
                <a:solidFill>
                  <a:srgbClr val="000000"/>
                </a:solidFill>
                <a:latin typeface="Calibri" panose="020F0502020204030204" pitchFamily="34" charset="0"/>
                <a:cs typeface="Times New Roman" pitchFamily="18" charset="0"/>
              </a:rPr>
              <a:t>GDP </a:t>
            </a:r>
            <a:r>
              <a:rPr lang="en-US" altLang="en-US" sz="2800" dirty="0">
                <a:solidFill>
                  <a:srgbClr val="000000"/>
                </a:solidFill>
                <a:latin typeface="Calibri" panose="020F0502020204030204" pitchFamily="34" charset="0"/>
                <a:cs typeface="Times New Roman" pitchFamily="18" charset="0"/>
              </a:rPr>
              <a:t>growth rate forecast error, </a:t>
            </a:r>
            <a:r>
              <a:rPr lang="en-US" altLang="en-US" sz="2800" dirty="0" smtClean="0">
                <a:solidFill>
                  <a:srgbClr val="000000"/>
                </a:solidFill>
                <a:latin typeface="Calibri" panose="020F0502020204030204" pitchFamily="34" charset="0"/>
                <a:cs typeface="Times New Roman" pitchFamily="18" charset="0"/>
              </a:rPr>
              <a:t/>
            </a:r>
            <a:br>
              <a:rPr lang="en-US" altLang="en-US" sz="2800" dirty="0" smtClean="0">
                <a:solidFill>
                  <a:srgbClr val="000000"/>
                </a:solidFill>
                <a:latin typeface="Calibri" panose="020F0502020204030204" pitchFamily="34" charset="0"/>
                <a:cs typeface="Times New Roman" pitchFamily="18" charset="0"/>
              </a:rPr>
            </a:br>
            <a:r>
              <a:rPr lang="en-US" altLang="en-US" sz="1200" dirty="0" smtClean="0">
                <a:solidFill>
                  <a:srgbClr val="000000"/>
                </a:solidFill>
                <a:latin typeface="Calibri" panose="020F0502020204030204" pitchFamily="34" charset="0"/>
                <a:cs typeface="Times New Roman" pitchFamily="18" charset="0"/>
              </a:rPr>
              <a:t>full dataset. </a:t>
            </a:r>
            <a:r>
              <a:rPr lang="en-US" altLang="en-US" sz="1200" dirty="0">
                <a:latin typeface="Calibri" panose="020F0502020204030204" pitchFamily="34" charset="0"/>
              </a:rPr>
              <a:t>Frankel (2011), Table 5 </a:t>
            </a:r>
            <a:r>
              <a:rPr lang="en-US" altLang="en-US" sz="1200" dirty="0" smtClean="0">
                <a:latin typeface="Calibri" panose="020F0502020204030204" pitchFamily="34" charset="0"/>
              </a:rPr>
              <a:t>(c)</a:t>
            </a:r>
            <a:endParaRPr lang="en-US" altLang="en-US" sz="1200" dirty="0">
              <a:latin typeface="Calibri" panose="020F0502020204030204" pitchFamily="34" charset="0"/>
            </a:endParaRPr>
          </a:p>
        </p:txBody>
      </p:sp>
      <p:sp>
        <p:nvSpPr>
          <p:cNvPr id="8" name="Rounded Rectangle 7"/>
          <p:cNvSpPr/>
          <p:nvPr/>
        </p:nvSpPr>
        <p:spPr>
          <a:xfrm>
            <a:off x="57150" y="2881532"/>
            <a:ext cx="8934450" cy="45720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ndParaRPr>
          </a:p>
        </p:txBody>
      </p:sp>
      <p:sp>
        <p:nvSpPr>
          <p:cNvPr id="9" name="Rounded Rectangle 8"/>
          <p:cNvSpPr/>
          <p:nvPr/>
        </p:nvSpPr>
        <p:spPr>
          <a:xfrm>
            <a:off x="57150" y="2057400"/>
            <a:ext cx="5048250" cy="45720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ndParaRPr>
          </a:p>
        </p:txBody>
      </p:sp>
    </p:spTree>
    <p:extLst>
      <p:ext uri="{BB962C8B-B14F-4D97-AF65-F5344CB8AC3E}">
        <p14:creationId xmlns:p14="http://schemas.microsoft.com/office/powerpoint/2010/main" val="1181141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eaLnBrk="1" hangingPunct="1">
              <a:spcBef>
                <a:spcPct val="0"/>
              </a:spcBef>
              <a:buClrTx/>
              <a:buSzTx/>
              <a:buFontTx/>
              <a:buNone/>
            </a:pPr>
            <a:fld id="{3EBB9A19-4868-4B36-9471-37C4CEF0C351}" type="slidenum">
              <a:rPr lang="en-US" altLang="en-US" sz="1400">
                <a:latin typeface="Calibri" panose="020F0502020204030204" pitchFamily="34" charset="0"/>
              </a:rPr>
              <a:pPr eaLnBrk="1" hangingPunct="1">
                <a:spcBef>
                  <a:spcPct val="0"/>
                </a:spcBef>
                <a:buClrTx/>
                <a:buSzTx/>
                <a:buFontTx/>
                <a:buNone/>
              </a:pPr>
              <a:t>57</a:t>
            </a:fld>
            <a:endParaRPr lang="en-US" altLang="en-US" sz="1400">
              <a:latin typeface="Calibri" panose="020F050202020403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24280214"/>
              </p:ext>
            </p:extLst>
          </p:nvPr>
        </p:nvGraphicFramePr>
        <p:xfrm>
          <a:off x="228600" y="1435305"/>
          <a:ext cx="8763000" cy="3923163"/>
        </p:xfrm>
        <a:graphic>
          <a:graphicData uri="http://schemas.openxmlformats.org/drawingml/2006/table">
            <a:tbl>
              <a:tblPr/>
              <a:tblGrid>
                <a:gridCol w="1600200"/>
                <a:gridCol w="1066800"/>
                <a:gridCol w="1219200"/>
                <a:gridCol w="1143000"/>
                <a:gridCol w="1066800"/>
                <a:gridCol w="1382713"/>
                <a:gridCol w="1284287"/>
              </a:tblGrid>
              <a:tr h="538163">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chemeClr val="tx1"/>
                          </a:solidFill>
                          <a:effectLst/>
                          <a:latin typeface="Tahoma" pitchFamily="34" charset="0"/>
                          <a:cs typeface="Arial" pitchFamily="34" charset="0"/>
                        </a:rPr>
                        <a:t>Variables</a:t>
                      </a:r>
                    </a:p>
                  </a:txBody>
                  <a:tcPr marL="50800" marR="50800" marT="25404" marB="25404"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tx1"/>
                          </a:solidFill>
                          <a:effectLst/>
                          <a:latin typeface="Tahoma" pitchFamily="34" charset="0"/>
                          <a:cs typeface="Arial" pitchFamily="34" charset="0"/>
                        </a:rPr>
                        <a:t>1 year ahead</a:t>
                      </a:r>
                    </a:p>
                  </a:txBody>
                  <a:tcPr marL="50800" marR="50800" marT="25404" marB="25404"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tx1"/>
                          </a:solidFill>
                          <a:effectLst/>
                          <a:latin typeface="Tahoma" pitchFamily="34" charset="0"/>
                          <a:cs typeface="Arial" pitchFamily="34" charset="0"/>
                        </a:rPr>
                        <a:t>2 years ahead</a:t>
                      </a:r>
                    </a:p>
                  </a:txBody>
                  <a:tcPr marL="50800" marR="50800" marT="25404" marB="25404"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tx1"/>
                          </a:solidFill>
                          <a:effectLst/>
                          <a:latin typeface="Tahoma" pitchFamily="34" charset="0"/>
                          <a:cs typeface="Arial" pitchFamily="34" charset="0"/>
                        </a:rPr>
                        <a:t>3 years ahead</a:t>
                      </a:r>
                    </a:p>
                  </a:txBody>
                  <a:tcPr marL="50800" marR="50800" marT="25404" marB="25404"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tx1"/>
                          </a:solidFill>
                          <a:effectLst/>
                          <a:latin typeface="Tahoma" pitchFamily="34" charset="0"/>
                          <a:cs typeface="Arial" pitchFamily="34" charset="0"/>
                        </a:rPr>
                        <a:t>1 year ahead</a:t>
                      </a:r>
                    </a:p>
                  </a:txBody>
                  <a:tcPr marL="50800" marR="50800" marT="25404" marB="25404"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tx1"/>
                          </a:solidFill>
                          <a:effectLst/>
                          <a:latin typeface="Tahoma" pitchFamily="34" charset="0"/>
                          <a:cs typeface="Arial" pitchFamily="34" charset="0"/>
                        </a:rPr>
                        <a:t>2 years ahead</a:t>
                      </a:r>
                    </a:p>
                  </a:txBody>
                  <a:tcPr marL="50800" marR="50800" marT="25404" marB="25404"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chemeClr val="tx1"/>
                          </a:solidFill>
                          <a:effectLst/>
                          <a:latin typeface="Tahoma" pitchFamily="34" charset="0"/>
                          <a:cs typeface="Arial" pitchFamily="34" charset="0"/>
                        </a:rPr>
                        <a:t>3 years ahead</a:t>
                      </a:r>
                    </a:p>
                  </a:txBody>
                  <a:tcPr marL="50800" marR="50800" marT="25404" marB="25404" anchor="ctr" horzOverflow="overflow">
                    <a:lnL>
                      <a:noFill/>
                    </a:lnL>
                    <a:lnR>
                      <a:noFill/>
                    </a:lnR>
                    <a:lnT>
                      <a:noFill/>
                    </a:lnT>
                    <a:lnB>
                      <a:noFill/>
                    </a:lnB>
                    <a:lnTlToBr>
                      <a:noFill/>
                    </a:lnTlToBr>
                    <a:lnBlToTr>
                      <a:noFill/>
                    </a:lnBlToTr>
                    <a:noFill/>
                  </a:tcPr>
                </a:tc>
              </a:tr>
              <a:tr h="371475">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chemeClr val="tx1"/>
                          </a:solidFill>
                          <a:effectLst/>
                          <a:latin typeface="Tahoma" pitchFamily="34" charset="0"/>
                          <a:cs typeface="Arial" pitchFamily="34" charset="0"/>
                        </a:rPr>
                        <a:t>SGP dummy</a:t>
                      </a:r>
                    </a:p>
                  </a:txBody>
                  <a:tcPr marL="50800" marR="50800" marT="25404" marB="25404"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100" b="0" i="0" u="none" strike="noStrike" cap="none" normalizeH="0" baseline="0" smtClean="0">
                          <a:ln>
                            <a:noFill/>
                          </a:ln>
                          <a:solidFill>
                            <a:schemeClr val="tx1"/>
                          </a:solidFill>
                          <a:effectLst/>
                          <a:latin typeface="Tahoma" pitchFamily="34" charset="0"/>
                          <a:cs typeface="Arial" pitchFamily="34" charset="0"/>
                        </a:rPr>
                        <a:t>0.368</a:t>
                      </a:r>
                    </a:p>
                  </a:txBody>
                  <a:tcPr marL="50800" marR="50800" marT="25404" marB="25404"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100" b="0" i="0" u="none" strike="noStrike" cap="none" normalizeH="0" baseline="0" smtClean="0">
                          <a:ln>
                            <a:noFill/>
                          </a:ln>
                          <a:solidFill>
                            <a:schemeClr val="tx1"/>
                          </a:solidFill>
                          <a:effectLst/>
                          <a:latin typeface="Tahoma" pitchFamily="34" charset="0"/>
                          <a:cs typeface="Arial" pitchFamily="34" charset="0"/>
                        </a:rPr>
                        <a:t>0.922***</a:t>
                      </a:r>
                    </a:p>
                  </a:txBody>
                  <a:tcPr marL="50800" marR="50800" marT="25404" marB="25404"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100" b="0" i="0" u="none" strike="noStrike" cap="none" normalizeH="0" baseline="0" smtClean="0">
                          <a:ln>
                            <a:noFill/>
                          </a:ln>
                          <a:solidFill>
                            <a:schemeClr val="tx1"/>
                          </a:solidFill>
                          <a:effectLst/>
                          <a:latin typeface="Tahoma" pitchFamily="34" charset="0"/>
                          <a:cs typeface="Arial" pitchFamily="34" charset="0"/>
                        </a:rPr>
                        <a:t>0.625</a:t>
                      </a:r>
                    </a:p>
                  </a:txBody>
                  <a:tcPr marL="50800" marR="50800" marT="25404" marB="25404"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100" b="0" i="0" u="none" strike="noStrike" cap="none" normalizeH="0" baseline="0" smtClean="0">
                          <a:ln>
                            <a:noFill/>
                          </a:ln>
                          <a:solidFill>
                            <a:schemeClr val="tx1"/>
                          </a:solidFill>
                          <a:effectLst/>
                          <a:latin typeface="Tahoma" pitchFamily="34" charset="0"/>
                          <a:cs typeface="Arial" pitchFamily="34" charset="0"/>
                        </a:rPr>
                        <a:t>0.182</a:t>
                      </a:r>
                    </a:p>
                  </a:txBody>
                  <a:tcPr marL="50800" marR="50800" marT="25404" marB="25404"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100" b="0" i="0" u="none" strike="noStrike" cap="none" normalizeH="0" baseline="0" smtClean="0">
                          <a:ln>
                            <a:noFill/>
                          </a:ln>
                          <a:solidFill>
                            <a:schemeClr val="tx1"/>
                          </a:solidFill>
                          <a:effectLst/>
                          <a:latin typeface="Tahoma" pitchFamily="34" charset="0"/>
                          <a:cs typeface="Arial" pitchFamily="34" charset="0"/>
                        </a:rPr>
                        <a:t>0.331</a:t>
                      </a:r>
                    </a:p>
                  </a:txBody>
                  <a:tcPr marL="50800" marR="50800" marT="25404" marB="25404"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100" b="0" i="0" u="none" strike="noStrike" cap="none" normalizeH="0" baseline="0" smtClean="0">
                          <a:ln>
                            <a:noFill/>
                          </a:ln>
                          <a:solidFill>
                            <a:schemeClr val="tx1"/>
                          </a:solidFill>
                          <a:effectLst/>
                          <a:latin typeface="Tahoma" pitchFamily="34" charset="0"/>
                          <a:cs typeface="Arial" pitchFamily="34" charset="0"/>
                        </a:rPr>
                        <a:t>0.066</a:t>
                      </a:r>
                    </a:p>
                  </a:txBody>
                  <a:tcPr marL="50800" marR="50800" marT="25404" marB="25404" anchor="ctr" horzOverflow="overflow">
                    <a:lnL>
                      <a:noFill/>
                    </a:lnL>
                    <a:lnR>
                      <a:noFill/>
                    </a:lnR>
                    <a:lnT>
                      <a:noFill/>
                    </a:lnT>
                    <a:lnB>
                      <a:noFill/>
                    </a:lnB>
                    <a:lnTlToBr>
                      <a:noFill/>
                    </a:lnTlToBr>
                    <a:lnBlToTr>
                      <a:noFill/>
                    </a:lnBlToTr>
                    <a:noFill/>
                  </a:tcPr>
                </a:tc>
              </a:tr>
              <a:tr h="355600">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000" b="0" i="0" u="none" strike="noStrike" cap="none" normalizeH="0" baseline="0" smtClean="0">
                        <a:ln>
                          <a:noFill/>
                        </a:ln>
                        <a:solidFill>
                          <a:schemeClr val="tx1"/>
                        </a:solidFill>
                        <a:effectLst/>
                        <a:latin typeface="Tahoma" pitchFamily="34" charset="0"/>
                        <a:cs typeface="Arial" pitchFamily="34" charset="0"/>
                      </a:endParaRPr>
                    </a:p>
                  </a:txBody>
                  <a:tcPr marL="50800" marR="50800" marT="25404" marB="25404"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Tahoma" pitchFamily="34" charset="0"/>
                          <a:cs typeface="Arial" pitchFamily="34" charset="0"/>
                        </a:rPr>
                        <a:t>(0.342)</a:t>
                      </a:r>
                    </a:p>
                  </a:txBody>
                  <a:tcPr marL="50800" marR="50800" marT="25404" marB="25404"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chemeClr val="tx1"/>
                          </a:solidFill>
                          <a:effectLst/>
                          <a:latin typeface="Tahoma" pitchFamily="34" charset="0"/>
                          <a:cs typeface="Arial" pitchFamily="34" charset="0"/>
                        </a:rPr>
                        <a:t>(0.329)</a:t>
                      </a:r>
                    </a:p>
                  </a:txBody>
                  <a:tcPr marL="50800" marR="50800" marT="25404" marB="25404"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Tahoma" pitchFamily="34" charset="0"/>
                          <a:cs typeface="Arial" pitchFamily="34" charset="0"/>
                        </a:rPr>
                        <a:t>(0.415)</a:t>
                      </a:r>
                    </a:p>
                  </a:txBody>
                  <a:tcPr marL="50800" marR="50800" marT="25404" marB="25404"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Tahoma" pitchFamily="34" charset="0"/>
                          <a:cs typeface="Arial" pitchFamily="34" charset="0"/>
                        </a:rPr>
                        <a:t>(0.335)</a:t>
                      </a:r>
                    </a:p>
                  </a:txBody>
                  <a:tcPr marL="50800" marR="50800" marT="25404" marB="25404"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Tahoma" pitchFamily="34" charset="0"/>
                          <a:cs typeface="Arial" pitchFamily="34" charset="0"/>
                        </a:rPr>
                        <a:t>(0.355)</a:t>
                      </a:r>
                    </a:p>
                  </a:txBody>
                  <a:tcPr marL="50800" marR="50800" marT="25404" marB="25404"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Tahoma" pitchFamily="34" charset="0"/>
                          <a:cs typeface="Arial" pitchFamily="34" charset="0"/>
                        </a:rPr>
                        <a:t>(0.449)</a:t>
                      </a:r>
                    </a:p>
                  </a:txBody>
                  <a:tcPr marL="50800" marR="50800" marT="25404" marB="25404" anchor="ctr" horzOverflow="overflow">
                    <a:lnL>
                      <a:noFill/>
                    </a:lnL>
                    <a:lnR>
                      <a:noFill/>
                    </a:lnR>
                    <a:lnT>
                      <a:noFill/>
                    </a:lnT>
                    <a:lnB>
                      <a:noFill/>
                    </a:lnB>
                    <a:lnTlToBr>
                      <a:noFill/>
                    </a:lnTlToBr>
                    <a:lnBlToTr>
                      <a:noFill/>
                    </a:lnBlToTr>
                    <a:noFill/>
                  </a:tcPr>
                </a:tc>
              </a:tr>
              <a:tr h="508000">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Tahoma" pitchFamily="34" charset="0"/>
                          <a:cs typeface="Arial" pitchFamily="34" charset="0"/>
                        </a:rPr>
                        <a:t>SGP</a:t>
                      </a:r>
                      <a:r>
                        <a:rPr kumimoji="0" lang="en-US" altLang="en-US" sz="800" b="0" i="0" u="none" strike="noStrike" cap="none" normalizeH="0" baseline="0" dirty="0" smtClean="0">
                          <a:ln>
                            <a:noFill/>
                          </a:ln>
                          <a:solidFill>
                            <a:schemeClr val="tx1"/>
                          </a:solidFill>
                          <a:effectLst/>
                          <a:latin typeface="Tahoma" pitchFamily="34" charset="0"/>
                          <a:cs typeface="Arial" pitchFamily="34" charset="0"/>
                        </a:rPr>
                        <a:t> </a:t>
                      </a:r>
                      <a:r>
                        <a:rPr kumimoji="0" lang="en-US" altLang="en-US" sz="1800" b="0" i="0" u="none" strike="noStrike" cap="none" normalizeH="0" baseline="0" dirty="0" smtClean="0">
                          <a:ln>
                            <a:noFill/>
                          </a:ln>
                          <a:solidFill>
                            <a:schemeClr val="tx1"/>
                          </a:solidFill>
                          <a:effectLst/>
                          <a:latin typeface="Tahoma" pitchFamily="34" charset="0"/>
                          <a:cs typeface="Arial" pitchFamily="34" charset="0"/>
                        </a:rPr>
                        <a:t>*</a:t>
                      </a:r>
                      <a:r>
                        <a:rPr kumimoji="0" lang="en-US" altLang="en-US" sz="1000" b="0" i="0" u="none" strike="noStrike" cap="none" normalizeH="0" baseline="0" dirty="0" smtClean="0">
                          <a:ln>
                            <a:noFill/>
                          </a:ln>
                          <a:solidFill>
                            <a:schemeClr val="tx1"/>
                          </a:solidFill>
                          <a:effectLst/>
                          <a:latin typeface="Tahoma" pitchFamily="34" charset="0"/>
                          <a:cs typeface="Arial" pitchFamily="34" charset="0"/>
                        </a:rPr>
                        <a:t> </a:t>
                      </a:r>
                      <a:r>
                        <a:rPr kumimoji="0" lang="en-US" altLang="en-US" sz="1800" b="0" i="0" u="none" strike="noStrike" cap="none" normalizeH="0" baseline="0" dirty="0" smtClean="0">
                          <a:ln>
                            <a:noFill/>
                          </a:ln>
                          <a:solidFill>
                            <a:schemeClr val="tx1"/>
                          </a:solidFill>
                          <a:effectLst/>
                          <a:latin typeface="Tahoma" pitchFamily="34" charset="0"/>
                          <a:cs typeface="Arial" pitchFamily="34" charset="0"/>
                        </a:rPr>
                        <a:t>GDP</a:t>
                      </a:r>
                      <a:r>
                        <a:rPr kumimoji="0" lang="en-US" altLang="en-US" sz="800" b="0" i="0" u="none" strike="noStrike" cap="none" normalizeH="0" baseline="0" dirty="0" smtClean="0">
                          <a:ln>
                            <a:noFill/>
                          </a:ln>
                          <a:solidFill>
                            <a:schemeClr val="tx1"/>
                          </a:solidFill>
                          <a:effectLst/>
                          <a:latin typeface="Tahoma" pitchFamily="34" charset="0"/>
                          <a:cs typeface="Arial" pitchFamily="34" charset="0"/>
                        </a:rPr>
                        <a:t> </a:t>
                      </a:r>
                      <a:r>
                        <a:rPr kumimoji="0" lang="en-US" altLang="en-US" sz="1800" b="0" i="0" u="none" strike="noStrike" cap="none" normalizeH="0" baseline="0" dirty="0" smtClean="0">
                          <a:ln>
                            <a:noFill/>
                          </a:ln>
                          <a:solidFill>
                            <a:schemeClr val="tx1"/>
                          </a:solidFill>
                          <a:effectLst/>
                          <a:latin typeface="Tahoma" pitchFamily="34" charset="0"/>
                          <a:cs typeface="Arial" pitchFamily="34" charset="0"/>
                        </a:rPr>
                        <a:t>gap</a:t>
                      </a:r>
                    </a:p>
                  </a:txBody>
                  <a:tcPr marL="50800" marR="50800" marT="25404" marB="25404"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Tahoma" pitchFamily="34" charset="0"/>
                        <a:cs typeface="Arial" pitchFamily="34" charset="0"/>
                      </a:endParaRPr>
                    </a:p>
                  </a:txBody>
                  <a:tcPr marL="50800" marR="50800" marT="25404" marB="25404"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Tahoma" pitchFamily="34" charset="0"/>
                        <a:cs typeface="Arial" pitchFamily="34" charset="0"/>
                      </a:endParaRPr>
                    </a:p>
                  </a:txBody>
                  <a:tcPr marL="50800" marR="50800" marT="25404" marB="25404"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Tahoma" pitchFamily="34" charset="0"/>
                        <a:cs typeface="Arial" pitchFamily="34" charset="0"/>
                      </a:endParaRPr>
                    </a:p>
                  </a:txBody>
                  <a:tcPr marL="50800" marR="50800" marT="25404" marB="25404"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chemeClr val="tx1"/>
                          </a:solidFill>
                          <a:effectLst/>
                          <a:latin typeface="Tahoma" pitchFamily="34" charset="0"/>
                          <a:cs typeface="Arial" pitchFamily="34" charset="0"/>
                        </a:rPr>
                        <a:t>0.161**</a:t>
                      </a:r>
                    </a:p>
                  </a:txBody>
                  <a:tcPr marL="50800" marR="50800" marT="25404" marB="25404"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chemeClr val="tx1"/>
                          </a:solidFill>
                          <a:effectLst/>
                          <a:latin typeface="Tahoma" pitchFamily="34" charset="0"/>
                          <a:cs typeface="Arial" pitchFamily="34" charset="0"/>
                        </a:rPr>
                        <a:t>0.509***</a:t>
                      </a:r>
                    </a:p>
                  </a:txBody>
                  <a:tcPr marL="50800" marR="50800" marT="25404" marB="25404"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chemeClr val="tx1"/>
                          </a:solidFill>
                          <a:effectLst/>
                          <a:latin typeface="Tahoma" pitchFamily="34" charset="0"/>
                          <a:cs typeface="Arial" pitchFamily="34" charset="0"/>
                        </a:rPr>
                        <a:t>0.544***</a:t>
                      </a:r>
                    </a:p>
                  </a:txBody>
                  <a:tcPr marL="50800" marR="50800" marT="25404" marB="25404" anchor="ctr" horzOverflow="overflow">
                    <a:lnL>
                      <a:noFill/>
                    </a:lnL>
                    <a:lnR>
                      <a:noFill/>
                    </a:lnR>
                    <a:lnT>
                      <a:noFill/>
                    </a:lnT>
                    <a:lnB>
                      <a:noFill/>
                    </a:lnB>
                    <a:lnTlToBr>
                      <a:noFill/>
                    </a:lnTlToBr>
                    <a:lnBlToTr>
                      <a:noFill/>
                    </a:lnBlToTr>
                    <a:noFill/>
                  </a:tcPr>
                </a:tc>
              </a:tr>
              <a:tr h="224808">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000" b="0" i="0" u="none" strike="noStrike" cap="none" normalizeH="0" baseline="0" dirty="0" smtClean="0">
                        <a:ln>
                          <a:noFill/>
                        </a:ln>
                        <a:solidFill>
                          <a:schemeClr val="tx1"/>
                        </a:solidFill>
                        <a:effectLst/>
                        <a:latin typeface="Tahoma" pitchFamily="34" charset="0"/>
                        <a:cs typeface="Arial" pitchFamily="34" charset="0"/>
                      </a:endParaRPr>
                    </a:p>
                  </a:txBody>
                  <a:tcPr marL="50800" marR="50800" marT="25404" marB="25404"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000" b="0" i="0" u="none" strike="noStrike" cap="none" normalizeH="0" baseline="0" smtClean="0">
                        <a:ln>
                          <a:noFill/>
                        </a:ln>
                        <a:solidFill>
                          <a:schemeClr val="tx1"/>
                        </a:solidFill>
                        <a:effectLst/>
                        <a:latin typeface="Tahoma" pitchFamily="34" charset="0"/>
                        <a:cs typeface="Arial" pitchFamily="34" charset="0"/>
                      </a:endParaRPr>
                    </a:p>
                  </a:txBody>
                  <a:tcPr marL="50800" marR="50800" marT="25404" marB="25404"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000" b="0" i="0" u="none" strike="noStrike" cap="none" normalizeH="0" baseline="0" smtClean="0">
                        <a:ln>
                          <a:noFill/>
                        </a:ln>
                        <a:solidFill>
                          <a:schemeClr val="tx1"/>
                        </a:solidFill>
                        <a:effectLst/>
                        <a:latin typeface="Tahoma" pitchFamily="34" charset="0"/>
                        <a:cs typeface="Arial" pitchFamily="34" charset="0"/>
                      </a:endParaRPr>
                    </a:p>
                  </a:txBody>
                  <a:tcPr marL="50800" marR="50800" marT="25404" marB="25404"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000" b="0" i="0" u="none" strike="noStrike" cap="none" normalizeH="0" baseline="0" smtClean="0">
                        <a:ln>
                          <a:noFill/>
                        </a:ln>
                        <a:solidFill>
                          <a:schemeClr val="tx1"/>
                        </a:solidFill>
                        <a:effectLst/>
                        <a:latin typeface="Tahoma" pitchFamily="34" charset="0"/>
                        <a:cs typeface="Arial" pitchFamily="34" charset="0"/>
                      </a:endParaRPr>
                    </a:p>
                  </a:txBody>
                  <a:tcPr marL="50800" marR="50800" marT="25404" marB="25404"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Tahoma" pitchFamily="34" charset="0"/>
                          <a:cs typeface="Arial" pitchFamily="34" charset="0"/>
                        </a:rPr>
                        <a:t>(0.065)</a:t>
                      </a:r>
                    </a:p>
                  </a:txBody>
                  <a:tcPr marL="50800" marR="50800" marT="25404" marB="25404"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Tahoma" pitchFamily="34" charset="0"/>
                          <a:cs typeface="Arial" pitchFamily="34" charset="0"/>
                        </a:rPr>
                        <a:t>(0.147)</a:t>
                      </a:r>
                    </a:p>
                  </a:txBody>
                  <a:tcPr marL="50800" marR="50800" marT="25404" marB="25404"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Tahoma" pitchFamily="34" charset="0"/>
                          <a:cs typeface="Arial" pitchFamily="34" charset="0"/>
                        </a:rPr>
                        <a:t>(0.148)</a:t>
                      </a:r>
                    </a:p>
                  </a:txBody>
                  <a:tcPr marL="50800" marR="50800" marT="25404" marB="25404" anchor="ctr" horzOverflow="overflow">
                    <a:lnL>
                      <a:noFill/>
                    </a:lnL>
                    <a:lnR>
                      <a:noFill/>
                    </a:lnR>
                    <a:lnT>
                      <a:noFill/>
                    </a:lnT>
                    <a:lnB>
                      <a:noFill/>
                    </a:lnB>
                    <a:lnTlToBr>
                      <a:noFill/>
                    </a:lnTlToBr>
                    <a:lnBlToTr>
                      <a:noFill/>
                    </a:lnBlToTr>
                    <a:noFill/>
                  </a:tcPr>
                </a:tc>
              </a:tr>
              <a:tr h="355600">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700" b="0" i="0" u="none" strike="noStrike" cap="none" normalizeH="0" baseline="0" smtClean="0">
                          <a:ln>
                            <a:noFill/>
                          </a:ln>
                          <a:solidFill>
                            <a:schemeClr val="tx1"/>
                          </a:solidFill>
                          <a:effectLst/>
                          <a:latin typeface="Tahoma" pitchFamily="34" charset="0"/>
                          <a:cs typeface="Arial" pitchFamily="34" charset="0"/>
                        </a:rPr>
                        <a:t>Constant</a:t>
                      </a:r>
                      <a:endParaRPr kumimoji="0" lang="en-US" altLang="en-US" sz="1700" b="0" i="0" u="none" strike="noStrike" cap="none" normalizeH="0" baseline="0" dirty="0" smtClean="0">
                        <a:ln>
                          <a:noFill/>
                        </a:ln>
                        <a:solidFill>
                          <a:schemeClr val="tx1"/>
                        </a:solidFill>
                        <a:effectLst/>
                        <a:latin typeface="Tahoma" pitchFamily="34" charset="0"/>
                        <a:cs typeface="Arial" pitchFamily="34" charset="0"/>
                      </a:endParaRPr>
                    </a:p>
                  </a:txBody>
                  <a:tcPr marL="50800" marR="50800" marT="25404" marB="25404"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700" b="0" i="0" u="none" strike="noStrike" cap="none" normalizeH="0" baseline="0" dirty="0" smtClean="0">
                          <a:ln>
                            <a:noFill/>
                          </a:ln>
                          <a:solidFill>
                            <a:schemeClr val="tx1"/>
                          </a:solidFill>
                          <a:effectLst/>
                          <a:latin typeface="Tahoma" pitchFamily="34" charset="0"/>
                          <a:cs typeface="Arial" pitchFamily="34" charset="0"/>
                        </a:rPr>
                        <a:t>0.245</a:t>
                      </a:r>
                    </a:p>
                  </a:txBody>
                  <a:tcPr marL="50800" marR="50800" marT="25404" marB="25404"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700" b="0" i="0" u="none" strike="noStrike" cap="none" normalizeH="0" baseline="0" dirty="0" smtClean="0">
                          <a:ln>
                            <a:noFill/>
                          </a:ln>
                          <a:solidFill>
                            <a:schemeClr val="tx1"/>
                          </a:solidFill>
                          <a:effectLst/>
                          <a:latin typeface="Tahoma" pitchFamily="34" charset="0"/>
                          <a:cs typeface="Arial" pitchFamily="34" charset="0"/>
                        </a:rPr>
                        <a:t>0.530**</a:t>
                      </a:r>
                    </a:p>
                  </a:txBody>
                  <a:tcPr marL="50800" marR="50800" marT="25404" marB="25404"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700" b="0" i="0" u="none" strike="noStrike" cap="none" normalizeH="0" baseline="0" dirty="0" smtClean="0">
                          <a:ln>
                            <a:noFill/>
                          </a:ln>
                          <a:solidFill>
                            <a:schemeClr val="tx1"/>
                          </a:solidFill>
                          <a:effectLst/>
                          <a:latin typeface="Tahoma" pitchFamily="34" charset="0"/>
                          <a:cs typeface="Arial" pitchFamily="34" charset="0"/>
                        </a:rPr>
                        <a:t>1.235***</a:t>
                      </a:r>
                    </a:p>
                  </a:txBody>
                  <a:tcPr marL="50800" marR="50800" marT="25404" marB="25404"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700" b="0" i="0" u="none" strike="noStrike" cap="none" normalizeH="0" baseline="0" dirty="0" smtClean="0">
                          <a:ln>
                            <a:noFill/>
                          </a:ln>
                          <a:solidFill>
                            <a:schemeClr val="tx1"/>
                          </a:solidFill>
                          <a:effectLst/>
                          <a:latin typeface="Tahoma" pitchFamily="34" charset="0"/>
                          <a:cs typeface="Arial" pitchFamily="34" charset="0"/>
                        </a:rPr>
                        <a:t>0.219</a:t>
                      </a:r>
                    </a:p>
                  </a:txBody>
                  <a:tcPr marL="50800" marR="50800" marT="25404" marB="25404"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700" b="0" i="0" u="none" strike="noStrike" cap="none" normalizeH="0" baseline="0" dirty="0" smtClean="0">
                          <a:ln>
                            <a:noFill/>
                          </a:ln>
                          <a:solidFill>
                            <a:schemeClr val="tx1"/>
                          </a:solidFill>
                          <a:effectLst/>
                          <a:latin typeface="Tahoma" pitchFamily="34" charset="0"/>
                          <a:cs typeface="Arial" pitchFamily="34" charset="0"/>
                        </a:rPr>
                        <a:t>0.501*</a:t>
                      </a:r>
                    </a:p>
                  </a:txBody>
                  <a:tcPr marL="50800" marR="50800" marT="25404" marB="25404"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700" b="0" i="0" u="none" strike="noStrike" cap="none" normalizeH="0" baseline="0" dirty="0" smtClean="0">
                          <a:ln>
                            <a:noFill/>
                          </a:ln>
                          <a:solidFill>
                            <a:schemeClr val="tx1"/>
                          </a:solidFill>
                          <a:effectLst/>
                          <a:latin typeface="Tahoma" pitchFamily="34" charset="0"/>
                          <a:cs typeface="Arial" pitchFamily="34" charset="0"/>
                        </a:rPr>
                        <a:t>1.240***</a:t>
                      </a:r>
                    </a:p>
                  </a:txBody>
                  <a:tcPr marL="50800" marR="50800" marT="25404" marB="25404" anchor="ctr" horzOverflow="overflow">
                    <a:lnL>
                      <a:noFill/>
                    </a:lnL>
                    <a:lnR>
                      <a:noFill/>
                    </a:lnR>
                    <a:lnT>
                      <a:noFill/>
                    </a:lnT>
                    <a:lnB>
                      <a:noFill/>
                    </a:lnB>
                    <a:lnTlToBr>
                      <a:noFill/>
                    </a:lnTlToBr>
                    <a:lnBlToTr>
                      <a:noFill/>
                    </a:lnBlToTr>
                    <a:noFill/>
                  </a:tcPr>
                </a:tc>
              </a:tr>
              <a:tr h="355600">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000" b="0" i="0" u="none" strike="noStrike" cap="none" normalizeH="0" baseline="0" smtClean="0">
                        <a:ln>
                          <a:noFill/>
                        </a:ln>
                        <a:solidFill>
                          <a:schemeClr val="tx1"/>
                        </a:solidFill>
                        <a:effectLst/>
                        <a:latin typeface="Tahoma" pitchFamily="34" charset="0"/>
                        <a:cs typeface="Arial" pitchFamily="34" charset="0"/>
                      </a:endParaRPr>
                    </a:p>
                  </a:txBody>
                  <a:tcPr marL="50800" marR="50800" marT="25404" marB="25404"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Tahoma" pitchFamily="34" charset="0"/>
                          <a:cs typeface="Arial" pitchFamily="34" charset="0"/>
                        </a:rPr>
                        <a:t>(0.198)</a:t>
                      </a:r>
                    </a:p>
                  </a:txBody>
                  <a:tcPr marL="50800" marR="50800" marT="25404" marB="25404"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Tahoma" pitchFamily="34" charset="0"/>
                          <a:cs typeface="Arial" pitchFamily="34" charset="0"/>
                        </a:rPr>
                        <a:t>(0.268)</a:t>
                      </a:r>
                    </a:p>
                  </a:txBody>
                  <a:tcPr marL="50800" marR="50800" marT="25404" marB="25404"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Tahoma" pitchFamily="34" charset="0"/>
                          <a:cs typeface="Arial" pitchFamily="34" charset="0"/>
                        </a:rPr>
                        <a:t>(0.408)</a:t>
                      </a:r>
                    </a:p>
                  </a:txBody>
                  <a:tcPr marL="50800" marR="50800" marT="25404" marB="25404"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chemeClr val="tx1"/>
                          </a:solidFill>
                          <a:effectLst/>
                          <a:latin typeface="Tahoma" pitchFamily="34" charset="0"/>
                          <a:cs typeface="Arial" pitchFamily="34" charset="0"/>
                        </a:rPr>
                        <a:t>(0.193)</a:t>
                      </a:r>
                    </a:p>
                  </a:txBody>
                  <a:tcPr marL="50800" marR="50800" marT="25404" marB="25404"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Tahoma" pitchFamily="34" charset="0"/>
                          <a:cs typeface="Arial" pitchFamily="34" charset="0"/>
                        </a:rPr>
                        <a:t>(0.268)</a:t>
                      </a:r>
                    </a:p>
                  </a:txBody>
                  <a:tcPr marL="50800" marR="50800" marT="25404" marB="25404"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Tahoma" pitchFamily="34" charset="0"/>
                          <a:cs typeface="Arial" pitchFamily="34" charset="0"/>
                        </a:rPr>
                        <a:t>(0.404)</a:t>
                      </a:r>
                    </a:p>
                  </a:txBody>
                  <a:tcPr marL="50800" marR="50800" marT="25404" marB="25404" anchor="ctr" horzOverflow="overflow">
                    <a:lnL>
                      <a:noFill/>
                    </a:lnL>
                    <a:lnR>
                      <a:noFill/>
                    </a:lnR>
                    <a:lnT>
                      <a:noFill/>
                    </a:lnT>
                    <a:lnB>
                      <a:noFill/>
                    </a:lnB>
                    <a:lnTlToBr>
                      <a:noFill/>
                    </a:lnTlToBr>
                    <a:lnBlToTr>
                      <a:noFill/>
                    </a:lnBlToTr>
                    <a:noFill/>
                  </a:tcPr>
                </a:tc>
              </a:tr>
              <a:tr h="346816">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chemeClr val="tx1"/>
                          </a:solidFill>
                          <a:effectLst/>
                          <a:latin typeface="Tahoma" pitchFamily="34" charset="0"/>
                          <a:cs typeface="Arial" pitchFamily="34" charset="0"/>
                        </a:rPr>
                        <a:t>Observations</a:t>
                      </a:r>
                    </a:p>
                  </a:txBody>
                  <a:tcPr marL="50800" marR="50800" marT="25404" marB="25404"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tx1"/>
                          </a:solidFill>
                          <a:effectLst/>
                          <a:latin typeface="Tahoma" pitchFamily="34" charset="0"/>
                          <a:cs typeface="Arial" pitchFamily="34" charset="0"/>
                        </a:rPr>
                        <a:t>399</a:t>
                      </a:r>
                    </a:p>
                  </a:txBody>
                  <a:tcPr marL="50800" marR="50800" marT="25404" marB="25404"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tx1"/>
                          </a:solidFill>
                          <a:effectLst/>
                          <a:latin typeface="Tahoma" pitchFamily="34" charset="0"/>
                          <a:cs typeface="Arial" pitchFamily="34" charset="0"/>
                        </a:rPr>
                        <a:t>300</a:t>
                      </a:r>
                    </a:p>
                  </a:txBody>
                  <a:tcPr marL="50800" marR="50800" marT="25404" marB="25404"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tx1"/>
                          </a:solidFill>
                          <a:effectLst/>
                          <a:latin typeface="Tahoma" pitchFamily="34" charset="0"/>
                          <a:cs typeface="Arial" pitchFamily="34" charset="0"/>
                        </a:rPr>
                        <a:t>179</a:t>
                      </a:r>
                    </a:p>
                  </a:txBody>
                  <a:tcPr marL="50800" marR="50800" marT="25404" marB="25404"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chemeClr val="tx1"/>
                          </a:solidFill>
                          <a:effectLst/>
                          <a:latin typeface="Tahoma" pitchFamily="34" charset="0"/>
                          <a:cs typeface="Arial" pitchFamily="34" charset="0"/>
                        </a:rPr>
                        <a:t>398</a:t>
                      </a:r>
                    </a:p>
                  </a:txBody>
                  <a:tcPr marL="50800" marR="50800" marT="25404" marB="25404"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tx1"/>
                          </a:solidFill>
                          <a:effectLst/>
                          <a:latin typeface="Tahoma" pitchFamily="34" charset="0"/>
                          <a:cs typeface="Arial" pitchFamily="34" charset="0"/>
                        </a:rPr>
                        <a:t>300</a:t>
                      </a:r>
                    </a:p>
                  </a:txBody>
                  <a:tcPr marL="50800" marR="50800" marT="25404" marB="25404"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tx1"/>
                          </a:solidFill>
                          <a:effectLst/>
                          <a:latin typeface="Tahoma" pitchFamily="34" charset="0"/>
                          <a:cs typeface="Arial" pitchFamily="34" charset="0"/>
                        </a:rPr>
                        <a:t>179</a:t>
                      </a:r>
                    </a:p>
                  </a:txBody>
                  <a:tcPr marL="50800" marR="50800" marT="25404" marB="25404" anchor="ctr" horzOverflow="overflow">
                    <a:lnL>
                      <a:noFill/>
                    </a:lnL>
                    <a:lnR>
                      <a:noFill/>
                    </a:lnR>
                    <a:lnT>
                      <a:noFill/>
                    </a:lnT>
                    <a:lnB>
                      <a:noFill/>
                    </a:lnB>
                    <a:lnTlToBr>
                      <a:noFill/>
                    </a:lnTlToBr>
                    <a:lnBlToTr>
                      <a:noFill/>
                    </a:lnBlToTr>
                    <a:noFill/>
                  </a:tcPr>
                </a:tc>
              </a:tr>
              <a:tr h="360040">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tx1"/>
                          </a:solidFill>
                          <a:effectLst/>
                          <a:latin typeface="Tahoma" pitchFamily="34" charset="0"/>
                          <a:cs typeface="Arial" pitchFamily="34" charset="0"/>
                        </a:rPr>
                        <a:t>Countries</a:t>
                      </a:r>
                    </a:p>
                  </a:txBody>
                  <a:tcPr marL="50800" marR="50800" marT="25404" marB="25404"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tx1"/>
                          </a:solidFill>
                          <a:effectLst/>
                          <a:latin typeface="Tahoma" pitchFamily="34" charset="0"/>
                          <a:cs typeface="Arial" pitchFamily="34" charset="0"/>
                        </a:rPr>
                        <a:t>33</a:t>
                      </a:r>
                    </a:p>
                  </a:txBody>
                  <a:tcPr marL="50800" marR="50800" marT="25404" marB="25404"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tx1"/>
                          </a:solidFill>
                          <a:effectLst/>
                          <a:latin typeface="Tahoma" pitchFamily="34" charset="0"/>
                          <a:cs typeface="Arial" pitchFamily="34" charset="0"/>
                        </a:rPr>
                        <a:t>31</a:t>
                      </a:r>
                    </a:p>
                  </a:txBody>
                  <a:tcPr marL="50800" marR="50800" marT="25404" marB="25404"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tx1"/>
                          </a:solidFill>
                          <a:effectLst/>
                          <a:latin typeface="Tahoma" pitchFamily="34" charset="0"/>
                          <a:cs typeface="Arial" pitchFamily="34" charset="0"/>
                        </a:rPr>
                        <a:t>29</a:t>
                      </a:r>
                    </a:p>
                  </a:txBody>
                  <a:tcPr marL="50800" marR="50800" marT="25404" marB="25404"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chemeClr val="tx1"/>
                          </a:solidFill>
                          <a:effectLst/>
                          <a:latin typeface="Tahoma" pitchFamily="34" charset="0"/>
                          <a:cs typeface="Arial" pitchFamily="34" charset="0"/>
                        </a:rPr>
                        <a:t>33</a:t>
                      </a:r>
                    </a:p>
                  </a:txBody>
                  <a:tcPr marL="50800" marR="50800" marT="25404" marB="25404"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chemeClr val="tx1"/>
                          </a:solidFill>
                          <a:effectLst/>
                          <a:latin typeface="Tahoma" pitchFamily="34" charset="0"/>
                          <a:cs typeface="Arial" pitchFamily="34" charset="0"/>
                        </a:rPr>
                        <a:t>31</a:t>
                      </a:r>
                    </a:p>
                  </a:txBody>
                  <a:tcPr marL="50800" marR="50800" marT="25404" marB="25404"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chemeClr val="tx1"/>
                          </a:solidFill>
                          <a:effectLst/>
                          <a:latin typeface="Tahoma" pitchFamily="34" charset="0"/>
                          <a:cs typeface="Arial" pitchFamily="34" charset="0"/>
                        </a:rPr>
                        <a:t>29</a:t>
                      </a:r>
                    </a:p>
                  </a:txBody>
                  <a:tcPr marL="50800" marR="50800" marT="25404" marB="25404" anchor="ctr" horzOverflow="overflow">
                    <a:lnL>
                      <a:noFill/>
                    </a:lnL>
                    <a:lnR>
                      <a:noFill/>
                    </a:lnR>
                    <a:lnT>
                      <a:noFill/>
                    </a:lnT>
                    <a:lnB>
                      <a:noFill/>
                    </a:lnB>
                    <a:lnTlToBr>
                      <a:noFill/>
                    </a:lnTlToBr>
                    <a:lnBlToTr>
                      <a:noFill/>
                    </a:lnBlToTr>
                    <a:noFill/>
                  </a:tcPr>
                </a:tc>
              </a:tr>
              <a:tr h="263525">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Tahoma" pitchFamily="34" charset="0"/>
                          <a:cs typeface="Arial" pitchFamily="34" charset="0"/>
                        </a:rPr>
                        <a:t>R</a:t>
                      </a:r>
                      <a:r>
                        <a:rPr kumimoji="0" lang="en-US" altLang="en-US" sz="1400" b="0" i="0" u="none" strike="noStrike" cap="none" normalizeH="0" baseline="30000" smtClean="0">
                          <a:ln>
                            <a:noFill/>
                          </a:ln>
                          <a:solidFill>
                            <a:schemeClr val="tx1"/>
                          </a:solidFill>
                          <a:effectLst/>
                          <a:latin typeface="Tahoma" pitchFamily="34" charset="0"/>
                          <a:cs typeface="Arial" pitchFamily="34" charset="0"/>
                        </a:rPr>
                        <a:t>2</a:t>
                      </a:r>
                      <a:endParaRPr kumimoji="0" lang="en-US" altLang="en-US" sz="1400" b="0" i="0" u="none" strike="noStrike" cap="none" normalizeH="0" baseline="0" smtClean="0">
                        <a:ln>
                          <a:noFill/>
                        </a:ln>
                        <a:solidFill>
                          <a:schemeClr val="tx1"/>
                        </a:solidFill>
                        <a:effectLst/>
                        <a:latin typeface="Tahoma" pitchFamily="34" charset="0"/>
                        <a:cs typeface="Arial" pitchFamily="34" charset="0"/>
                      </a:endParaRPr>
                    </a:p>
                  </a:txBody>
                  <a:tcPr marL="50800" marR="50800" marT="25404" marB="25404"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Tahoma" pitchFamily="34" charset="0"/>
                          <a:cs typeface="Arial" pitchFamily="34" charset="0"/>
                        </a:rPr>
                        <a:t>0.018</a:t>
                      </a:r>
                    </a:p>
                  </a:txBody>
                  <a:tcPr marL="50800" marR="50800" marT="25404" marB="25404"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Tahoma" pitchFamily="34" charset="0"/>
                          <a:cs typeface="Arial" pitchFamily="34" charset="0"/>
                        </a:rPr>
                        <a:t>0.023</a:t>
                      </a:r>
                    </a:p>
                  </a:txBody>
                  <a:tcPr marL="50800" marR="50800" marT="25404" marB="25404"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Tahoma" pitchFamily="34" charset="0"/>
                          <a:cs typeface="Arial" pitchFamily="34" charset="0"/>
                        </a:rPr>
                        <a:t>0.008</a:t>
                      </a:r>
                    </a:p>
                  </a:txBody>
                  <a:tcPr marL="50800" marR="50800" marT="25404" marB="25404"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Tahoma" pitchFamily="34" charset="0"/>
                          <a:cs typeface="Arial" pitchFamily="34" charset="0"/>
                        </a:rPr>
                        <a:t>0.029</a:t>
                      </a:r>
                    </a:p>
                  </a:txBody>
                  <a:tcPr marL="50800" marR="50800" marT="25404" marB="25404"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chemeClr val="tx1"/>
                          </a:solidFill>
                          <a:effectLst/>
                          <a:latin typeface="Tahoma" pitchFamily="34" charset="0"/>
                          <a:cs typeface="Arial" pitchFamily="34" charset="0"/>
                        </a:rPr>
                        <a:t>0.080</a:t>
                      </a:r>
                    </a:p>
                  </a:txBody>
                  <a:tcPr marL="50800" marR="50800" marT="25404" marB="25404"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Tahoma" pitchFamily="34" charset="0"/>
                          <a:cs typeface="Arial" pitchFamily="34" charset="0"/>
                        </a:rPr>
                        <a:t>0.076</a:t>
                      </a:r>
                    </a:p>
                  </a:txBody>
                  <a:tcPr marL="50800" marR="50800" marT="25404" marB="25404" anchor="ctr" horzOverflow="overflow">
                    <a:lnL>
                      <a:noFill/>
                    </a:lnL>
                    <a:lnR>
                      <a:noFill/>
                    </a:lnR>
                    <a:lnT>
                      <a:noFill/>
                    </a:lnT>
                    <a:lnB>
                      <a:noFill/>
                    </a:lnB>
                    <a:lnTlToBr>
                      <a:noFill/>
                    </a:lnTlToBr>
                    <a:lnBlToTr>
                      <a:noFill/>
                    </a:lnBlToTr>
                    <a:noFill/>
                  </a:tcPr>
                </a:tc>
              </a:tr>
              <a:tr h="203200">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Tahoma" pitchFamily="34" charset="0"/>
                          <a:cs typeface="Arial" pitchFamily="34" charset="0"/>
                        </a:rPr>
                        <a:t>RMSE</a:t>
                      </a:r>
                    </a:p>
                  </a:txBody>
                  <a:tcPr marL="50800" marR="50800" marT="25404" marB="25404"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Tahoma" pitchFamily="34" charset="0"/>
                          <a:cs typeface="Arial" pitchFamily="34" charset="0"/>
                        </a:rPr>
                        <a:t>2.113</a:t>
                      </a:r>
                    </a:p>
                  </a:txBody>
                  <a:tcPr marL="50800" marR="50800" marT="25404" marB="25404"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Tahoma" pitchFamily="34" charset="0"/>
                          <a:cs typeface="Arial" pitchFamily="34" charset="0"/>
                        </a:rPr>
                        <a:t>2.701</a:t>
                      </a:r>
                    </a:p>
                  </a:txBody>
                  <a:tcPr marL="50800" marR="50800" marT="25404" marB="25404"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Tahoma" pitchFamily="34" charset="0"/>
                          <a:cs typeface="Arial" pitchFamily="34" charset="0"/>
                        </a:rPr>
                        <a:t>3.130</a:t>
                      </a:r>
                    </a:p>
                  </a:txBody>
                  <a:tcPr marL="50800" marR="50800" marT="25404" marB="25404"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Tahoma" pitchFamily="34" charset="0"/>
                          <a:cs typeface="Arial" pitchFamily="34" charset="0"/>
                        </a:rPr>
                        <a:t>2.122</a:t>
                      </a:r>
                    </a:p>
                  </a:txBody>
                  <a:tcPr marL="50800" marR="50800" marT="25404" marB="25404"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Tahoma" pitchFamily="34" charset="0"/>
                          <a:cs typeface="Arial" pitchFamily="34" charset="0"/>
                        </a:rPr>
                        <a:t>2.614</a:t>
                      </a:r>
                    </a:p>
                  </a:txBody>
                  <a:tcPr marL="50800" marR="50800" marT="25404" marB="25404"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chemeClr val="tx1"/>
                          </a:solidFill>
                          <a:effectLst/>
                          <a:latin typeface="Tahoma" pitchFamily="34" charset="0"/>
                          <a:cs typeface="Arial" pitchFamily="34" charset="0"/>
                        </a:rPr>
                        <a:t>3.011</a:t>
                      </a:r>
                    </a:p>
                  </a:txBody>
                  <a:tcPr marL="50800" marR="50800" marT="25404" marB="25404" anchor="ctr" horzOverflow="overflow">
                    <a:lnL>
                      <a:noFill/>
                    </a:lnL>
                    <a:lnR>
                      <a:noFill/>
                    </a:lnR>
                    <a:lnT>
                      <a:noFill/>
                    </a:lnT>
                    <a:lnB>
                      <a:noFill/>
                    </a:lnB>
                    <a:lnTlToBr>
                      <a:noFill/>
                    </a:lnTlToBr>
                    <a:lnBlToTr>
                      <a:noFill/>
                    </a:lnBlToTr>
                    <a:noFill/>
                  </a:tcPr>
                </a:tc>
              </a:tr>
            </a:tbl>
          </a:graphicData>
        </a:graphic>
      </p:graphicFrame>
      <p:sp>
        <p:nvSpPr>
          <p:cNvPr id="24657" name="Rectangle 17"/>
          <p:cNvSpPr>
            <a:spLocks noChangeArrowheads="1"/>
          </p:cNvSpPr>
          <p:nvPr/>
        </p:nvSpPr>
        <p:spPr bwMode="auto">
          <a:xfrm>
            <a:off x="1907704" y="370691"/>
            <a:ext cx="489691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spcBef>
                <a:spcPct val="20000"/>
              </a:spcBef>
              <a:buClr>
                <a:schemeClr val="hlink"/>
              </a:buClr>
              <a:buSzPct val="65000"/>
              <a:buFont typeface="Wingdings" pitchFamily="2" charset="2"/>
              <a:buChar char="n"/>
              <a:tabLst>
                <a:tab pos="457200" algn="l"/>
              </a:tabLst>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tabLst>
                <a:tab pos="457200" algn="l"/>
              </a:tabLst>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tabLst>
                <a:tab pos="457200" algn="l"/>
              </a:tabLst>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tabLst>
                <a:tab pos="457200" algn="l"/>
              </a:tabLst>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tabLst>
                <a:tab pos="457200" algn="l"/>
              </a:tabLst>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tabLst>
                <a:tab pos="457200" algn="l"/>
              </a:tabLst>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tabLst>
                <a:tab pos="457200" algn="l"/>
              </a:tabLst>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tabLst>
                <a:tab pos="457200" algn="l"/>
              </a:tabLst>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tabLst>
                <a:tab pos="457200" algn="l"/>
              </a:tabLst>
              <a:defRPr sz="2000">
                <a:solidFill>
                  <a:schemeClr val="tx1"/>
                </a:solidFill>
                <a:latin typeface="Tahoma" pitchFamily="34" charset="0"/>
                <a:cs typeface="Arial" pitchFamily="34" charset="0"/>
              </a:defRPr>
            </a:lvl9pPr>
          </a:lstStyle>
          <a:p>
            <a:pPr algn="ctr">
              <a:spcBef>
                <a:spcPct val="0"/>
              </a:spcBef>
              <a:buClrTx/>
              <a:buSzTx/>
              <a:buFontTx/>
              <a:buNone/>
            </a:pPr>
            <a:r>
              <a:rPr lang="en-US" altLang="en-US" sz="2800" dirty="0" smtClean="0">
                <a:solidFill>
                  <a:srgbClr val="000000"/>
                </a:solidFill>
                <a:latin typeface="Calibri" panose="020F0502020204030204" pitchFamily="34" charset="0"/>
                <a:cs typeface="Times New Roman" pitchFamily="18" charset="0"/>
              </a:rPr>
              <a:t>Budget </a:t>
            </a:r>
            <a:r>
              <a:rPr lang="en-US" altLang="en-US" sz="2800" dirty="0">
                <a:solidFill>
                  <a:srgbClr val="000000"/>
                </a:solidFill>
                <a:latin typeface="Calibri" panose="020F0502020204030204" pitchFamily="34" charset="0"/>
                <a:cs typeface="Times New Roman" pitchFamily="18" charset="0"/>
              </a:rPr>
              <a:t>balance forecast error, </a:t>
            </a:r>
            <a:r>
              <a:rPr lang="en-US" altLang="en-US" sz="2800" dirty="0" smtClean="0">
                <a:solidFill>
                  <a:srgbClr val="000000"/>
                </a:solidFill>
                <a:latin typeface="Calibri" panose="020F0502020204030204" pitchFamily="34" charset="0"/>
                <a:cs typeface="Times New Roman" pitchFamily="18" charset="0"/>
              </a:rPr>
              <a:t/>
            </a:r>
            <a:br>
              <a:rPr lang="en-US" altLang="en-US" sz="2800" dirty="0" smtClean="0">
                <a:solidFill>
                  <a:srgbClr val="000000"/>
                </a:solidFill>
                <a:latin typeface="Calibri" panose="020F0502020204030204" pitchFamily="34" charset="0"/>
                <a:cs typeface="Times New Roman" pitchFamily="18" charset="0"/>
              </a:rPr>
            </a:br>
            <a:r>
              <a:rPr lang="en-US" altLang="en-US" sz="1200" dirty="0" smtClean="0">
                <a:solidFill>
                  <a:srgbClr val="000000"/>
                </a:solidFill>
                <a:latin typeface="Calibri" panose="020F0502020204030204" pitchFamily="34" charset="0"/>
                <a:cs typeface="Times New Roman" pitchFamily="18" charset="0"/>
              </a:rPr>
              <a:t>full dataset.   Frankel (2011), Table 3(c).</a:t>
            </a:r>
            <a:endParaRPr lang="en-US" altLang="en-US" sz="1200" dirty="0">
              <a:latin typeface="Calibri" panose="020F0502020204030204" pitchFamily="34" charset="0"/>
            </a:endParaRPr>
          </a:p>
        </p:txBody>
      </p:sp>
      <p:sp>
        <p:nvSpPr>
          <p:cNvPr id="24658" name="Rectangle 17"/>
          <p:cNvSpPr>
            <a:spLocks noChangeArrowheads="1"/>
          </p:cNvSpPr>
          <p:nvPr/>
        </p:nvSpPr>
        <p:spPr bwMode="auto">
          <a:xfrm>
            <a:off x="543254" y="5597564"/>
            <a:ext cx="7197098"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hlink"/>
              </a:buClr>
              <a:buSzPct val="65000"/>
              <a:buFont typeface="Wingdings" pitchFamily="2" charset="2"/>
              <a:buChar char="n"/>
              <a:tabLst>
                <a:tab pos="457200" algn="l"/>
              </a:tabLst>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tabLst>
                <a:tab pos="457200" algn="l"/>
              </a:tabLst>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tabLst>
                <a:tab pos="457200" algn="l"/>
              </a:tabLst>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tabLst>
                <a:tab pos="457200" algn="l"/>
              </a:tabLst>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tabLst>
                <a:tab pos="457200" algn="l"/>
              </a:tabLst>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tabLst>
                <a:tab pos="457200" algn="l"/>
              </a:tabLst>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tabLst>
                <a:tab pos="457200" algn="l"/>
              </a:tabLst>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tabLst>
                <a:tab pos="457200" algn="l"/>
              </a:tabLst>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tabLst>
                <a:tab pos="457200" algn="l"/>
              </a:tabLst>
              <a:defRPr sz="2000">
                <a:solidFill>
                  <a:schemeClr val="tx1"/>
                </a:solidFill>
                <a:latin typeface="Tahoma" pitchFamily="34" charset="0"/>
                <a:cs typeface="Arial" pitchFamily="34" charset="0"/>
              </a:defRPr>
            </a:lvl9pPr>
          </a:lstStyle>
          <a:p>
            <a:pPr>
              <a:spcBef>
                <a:spcPct val="0"/>
              </a:spcBef>
              <a:buClrTx/>
              <a:buSzTx/>
              <a:buFontTx/>
              <a:buNone/>
            </a:pPr>
            <a:r>
              <a:rPr lang="en-US" altLang="en-US" sz="1500" dirty="0">
                <a:solidFill>
                  <a:srgbClr val="000000"/>
                </a:solidFill>
                <a:latin typeface="Calibri" panose="020F0502020204030204" pitchFamily="34" charset="0"/>
                <a:cs typeface="Times New Roman" pitchFamily="18" charset="0"/>
              </a:rPr>
              <a:t>***p&lt;0.01, **p&lt;0.05, *p&lt;0.1.  (Robust standard errors in parentheses.)  Random effects. </a:t>
            </a:r>
          </a:p>
          <a:p>
            <a:pPr>
              <a:spcBef>
                <a:spcPct val="0"/>
              </a:spcBef>
              <a:buClrTx/>
              <a:buSzTx/>
              <a:buFontTx/>
              <a:buNone/>
            </a:pPr>
            <a:r>
              <a:rPr lang="en-US" altLang="en-US" sz="1800" dirty="0">
                <a:solidFill>
                  <a:srgbClr val="000000"/>
                </a:solidFill>
                <a:latin typeface="Calibri" panose="020F0502020204030204" pitchFamily="34" charset="0"/>
                <a:cs typeface="Times New Roman" pitchFamily="18" charset="0"/>
              </a:rPr>
              <a:t> SGP ≡ dummy for countries subject to the SGP.</a:t>
            </a:r>
          </a:p>
          <a:p>
            <a:pPr>
              <a:spcBef>
                <a:spcPct val="0"/>
              </a:spcBef>
              <a:buClrTx/>
              <a:buSzTx/>
              <a:buFontTx/>
              <a:buNone/>
            </a:pPr>
            <a:r>
              <a:rPr lang="en-US" altLang="en-US" sz="1800" dirty="0">
                <a:solidFill>
                  <a:srgbClr val="000000"/>
                </a:solidFill>
                <a:latin typeface="Calibri" panose="020F0502020204030204" pitchFamily="34" charset="0"/>
                <a:cs typeface="Times New Roman" pitchFamily="18" charset="0"/>
              </a:rPr>
              <a:t> GDP gap ≡ GDP as deviation from trend. </a:t>
            </a:r>
          </a:p>
          <a:p>
            <a:pPr>
              <a:spcBef>
                <a:spcPct val="0"/>
              </a:spcBef>
              <a:buClrTx/>
              <a:buSzTx/>
              <a:buFontTx/>
              <a:buNone/>
            </a:pPr>
            <a:r>
              <a:rPr lang="en-US" altLang="en-US" sz="1500" dirty="0">
                <a:solidFill>
                  <a:srgbClr val="000000"/>
                </a:solidFill>
                <a:latin typeface="Calibri" pitchFamily="34" charset="0"/>
                <a:cs typeface="Times New Roman" pitchFamily="18" charset="0"/>
              </a:rPr>
              <a:t>All variables are lagged so that they line up with the year in which the forecast was made. </a:t>
            </a:r>
            <a:endParaRPr lang="en-US" altLang="en-US" sz="1500" dirty="0">
              <a:latin typeface="Calibri" panose="020F0502020204030204" pitchFamily="34" charset="0"/>
            </a:endParaRPr>
          </a:p>
        </p:txBody>
      </p:sp>
      <p:sp>
        <p:nvSpPr>
          <p:cNvPr id="7" name="Rounded Rectangle 6"/>
          <p:cNvSpPr/>
          <p:nvPr/>
        </p:nvSpPr>
        <p:spPr>
          <a:xfrm>
            <a:off x="170968" y="2683768"/>
            <a:ext cx="8791136" cy="45720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ndParaRPr>
          </a:p>
        </p:txBody>
      </p:sp>
    </p:spTree>
    <p:extLst>
      <p:ext uri="{BB962C8B-B14F-4D97-AF65-F5344CB8AC3E}">
        <p14:creationId xmlns:p14="http://schemas.microsoft.com/office/powerpoint/2010/main" val="2715735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sldNum" sz="quarter" idx="12"/>
          </p:nvPr>
        </p:nvSpPr>
        <p:spPr/>
        <p:txBody>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eaLnBrk="1" hangingPunct="1">
              <a:spcBef>
                <a:spcPct val="0"/>
              </a:spcBef>
              <a:buClrTx/>
              <a:buSzTx/>
              <a:buFontTx/>
              <a:buNone/>
            </a:pPr>
            <a:fld id="{658FD4EE-B420-4B2C-8092-1CBD2733C2AF}" type="slidenum">
              <a:rPr lang="en-US" altLang="en-US" sz="1400">
                <a:latin typeface="Calibri" panose="020F0502020204030204" pitchFamily="34" charset="0"/>
              </a:rPr>
              <a:pPr eaLnBrk="1" hangingPunct="1">
                <a:spcBef>
                  <a:spcPct val="0"/>
                </a:spcBef>
                <a:buClrTx/>
                <a:buSzTx/>
                <a:buFontTx/>
                <a:buNone/>
              </a:pPr>
              <a:t>58</a:t>
            </a:fld>
            <a:endParaRPr lang="en-US" altLang="en-US" sz="1400">
              <a:latin typeface="Calibri" panose="020F0502020204030204" pitchFamily="34" charset="0"/>
            </a:endParaRPr>
          </a:p>
        </p:txBody>
      </p:sp>
      <p:sp>
        <p:nvSpPr>
          <p:cNvPr id="25603" name="Rectangle 2"/>
          <p:cNvSpPr>
            <a:spLocks noGrp="1" noChangeArrowheads="1"/>
          </p:cNvSpPr>
          <p:nvPr>
            <p:ph type="title" idx="4294967295"/>
          </p:nvPr>
        </p:nvSpPr>
        <p:spPr>
          <a:xfrm>
            <a:off x="0" y="76200"/>
            <a:ext cx="9144000" cy="990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2800" dirty="0" smtClean="0">
                <a:effectLst/>
                <a:latin typeface="Calibri" panose="020F0502020204030204" pitchFamily="34" charset="0"/>
              </a:rPr>
              <a:t>More findings regarding systematic forecast errors in Europe </a:t>
            </a:r>
            <a:r>
              <a:rPr lang="en-US" altLang="en-US" sz="3200" dirty="0" smtClean="0">
                <a:effectLst/>
                <a:latin typeface="Calibri" panose="020F0502020204030204" pitchFamily="34" charset="0"/>
              </a:rPr>
              <a:t/>
            </a:r>
            <a:br>
              <a:rPr lang="en-US" altLang="en-US" sz="3200" dirty="0" smtClean="0">
                <a:effectLst/>
                <a:latin typeface="Calibri" panose="020F0502020204030204" pitchFamily="34" charset="0"/>
              </a:rPr>
            </a:br>
            <a:r>
              <a:rPr lang="en-US" altLang="en-US" sz="1600" dirty="0" smtClean="0">
                <a:effectLst/>
                <a:latin typeface="Calibri" panose="020F0502020204030204" pitchFamily="34" charset="0"/>
              </a:rPr>
              <a:t>(Frankel &amp; </a:t>
            </a:r>
            <a:r>
              <a:rPr lang="en-US" altLang="en-US" sz="1600" dirty="0" err="1" smtClean="0">
                <a:effectLst/>
                <a:latin typeface="Calibri" panose="020F0502020204030204" pitchFamily="34" charset="0"/>
              </a:rPr>
              <a:t>Schreger</a:t>
            </a:r>
            <a:r>
              <a:rPr lang="en-US" altLang="en-US" sz="1600" dirty="0" smtClean="0">
                <a:effectLst/>
                <a:latin typeface="Calibri" panose="020F0502020204030204" pitchFamily="34" charset="0"/>
              </a:rPr>
              <a:t>, 2013a).</a:t>
            </a:r>
          </a:p>
        </p:txBody>
      </p:sp>
      <p:sp>
        <p:nvSpPr>
          <p:cNvPr id="384003" name="Rectangle 3"/>
          <p:cNvSpPr>
            <a:spLocks noGrp="1" noChangeArrowheads="1"/>
          </p:cNvSpPr>
          <p:nvPr>
            <p:ph type="body" idx="4294967295"/>
          </p:nvPr>
        </p:nvSpPr>
        <p:spPr>
          <a:xfrm>
            <a:off x="0" y="1041400"/>
            <a:ext cx="9144000"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609600" indent="-609600">
              <a:buFont typeface="Wingdings" pitchFamily="2" charset="2"/>
              <a:buNone/>
            </a:pPr>
            <a:r>
              <a:rPr lang="en-US" altLang="en-US" sz="2400" dirty="0" smtClean="0">
                <a:effectLst/>
                <a:latin typeface="Calibri" panose="020F0502020204030204" pitchFamily="34" charset="0"/>
              </a:rPr>
              <a:t>Besides cyclicality </a:t>
            </a:r>
            <a:r>
              <a:rPr lang="en-US" altLang="en-US" sz="2000" dirty="0" smtClean="0">
                <a:effectLst/>
                <a:latin typeface="Calibri" panose="020F0502020204030204" pitchFamily="34" charset="0"/>
              </a:rPr>
              <a:t>(output gap), </a:t>
            </a:r>
            <a:r>
              <a:rPr lang="en-US" altLang="en-US" sz="2400" dirty="0" smtClean="0">
                <a:effectLst/>
                <a:latin typeface="Calibri" panose="020F0502020204030204" pitchFamily="34" charset="0"/>
              </a:rPr>
              <a:t>another determinant of government bias:</a:t>
            </a:r>
            <a:br>
              <a:rPr lang="en-US" altLang="en-US" sz="2400" dirty="0" smtClean="0">
                <a:effectLst/>
                <a:latin typeface="Calibri" panose="020F0502020204030204" pitchFamily="34" charset="0"/>
              </a:rPr>
            </a:br>
            <a:r>
              <a:rPr lang="en-US" altLang="en-US" sz="2400" dirty="0" smtClean="0">
                <a:effectLst/>
                <a:latin typeface="Calibri" panose="020F0502020204030204" pitchFamily="34" charset="0"/>
              </a:rPr>
              <a:t>they over-forecast speed of disappearance of budget deficits.</a:t>
            </a:r>
            <a:r>
              <a:rPr lang="en-US" altLang="en-US" sz="3400" dirty="0" smtClean="0">
                <a:effectLst/>
                <a:latin typeface="Calibri" panose="020F0502020204030204" pitchFamily="34" charset="0"/>
              </a:rPr>
              <a:t/>
            </a:r>
            <a:br>
              <a:rPr lang="en-US" altLang="en-US" sz="3400" dirty="0" smtClean="0">
                <a:effectLst/>
                <a:latin typeface="Calibri" panose="020F0502020204030204" pitchFamily="34" charset="0"/>
              </a:rPr>
            </a:br>
            <a:endParaRPr lang="en-US" altLang="en-US" sz="1200" dirty="0" smtClean="0">
              <a:effectLst/>
              <a:latin typeface="Calibri" panose="020F050202020403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89389413"/>
              </p:ext>
            </p:extLst>
          </p:nvPr>
        </p:nvGraphicFramePr>
        <p:xfrm>
          <a:off x="381000" y="1941513"/>
          <a:ext cx="8382000" cy="4461194"/>
        </p:xfrm>
        <a:graphic>
          <a:graphicData uri="http://schemas.openxmlformats.org/drawingml/2006/table">
            <a:tbl>
              <a:tblPr/>
              <a:tblGrid>
                <a:gridCol w="3084513"/>
                <a:gridCol w="1738312"/>
                <a:gridCol w="1898650"/>
                <a:gridCol w="1660525"/>
              </a:tblGrid>
              <a:tr h="225425">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200" b="0" i="0" u="none" strike="noStrike" cap="none" normalizeH="0" baseline="0" smtClean="0">
                        <a:ln>
                          <a:noFill/>
                        </a:ln>
                        <a:solidFill>
                          <a:schemeClr val="tx1"/>
                        </a:solidFill>
                        <a:effectLst/>
                        <a:latin typeface="Times New Roman" pitchFamily="18" charset="0"/>
                        <a:ea typeface="Cambria" pitchFamily="18" charset="0"/>
                        <a:cs typeface="Times New Roman" pitchFamily="18" charset="0"/>
                      </a:endParaRPr>
                    </a:p>
                  </a:txBody>
                  <a:tcPr marL="47625" marR="47625" marT="0" marB="0"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Times New Roman" pitchFamily="18" charset="0"/>
                          <a:ea typeface="Cambria" pitchFamily="18" charset="0"/>
                          <a:cs typeface="Times New Roman" pitchFamily="18" charset="0"/>
                        </a:rPr>
                        <a:t>(1)</a:t>
                      </a:r>
                      <a:endParaRPr kumimoji="0" lang="en-US" altLang="en-US" sz="1200" b="0" i="0" u="none" strike="noStrike" cap="none" normalizeH="0" baseline="0" smtClean="0">
                        <a:ln>
                          <a:noFill/>
                        </a:ln>
                        <a:solidFill>
                          <a:schemeClr val="tx1"/>
                        </a:solidFill>
                        <a:effectLst/>
                        <a:latin typeface="Cambria" pitchFamily="18" charset="0"/>
                        <a:ea typeface="Cambria" pitchFamily="18" charset="0"/>
                        <a:cs typeface="Times New Roman" pitchFamily="18" charset="0"/>
                      </a:endParaRPr>
                    </a:p>
                  </a:txBody>
                  <a:tcPr marL="47625" marR="47625" marT="0" marB="0"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Times New Roman" pitchFamily="18" charset="0"/>
                          <a:ea typeface="Cambria" pitchFamily="18" charset="0"/>
                          <a:cs typeface="Times New Roman" pitchFamily="18" charset="0"/>
                        </a:rPr>
                        <a:t>(2)</a:t>
                      </a:r>
                      <a:endParaRPr kumimoji="0" lang="en-US" altLang="en-US" sz="1200" b="0" i="0" u="none" strike="noStrike" cap="none" normalizeH="0" baseline="0" smtClean="0">
                        <a:ln>
                          <a:noFill/>
                        </a:ln>
                        <a:solidFill>
                          <a:schemeClr val="tx1"/>
                        </a:solidFill>
                        <a:effectLst/>
                        <a:latin typeface="Cambria" pitchFamily="18" charset="0"/>
                        <a:ea typeface="Cambria" pitchFamily="18" charset="0"/>
                        <a:cs typeface="Times New Roman" pitchFamily="18" charset="0"/>
                      </a:endParaRPr>
                    </a:p>
                  </a:txBody>
                  <a:tcPr marL="47625" marR="47625" marT="0" marB="0"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Times New Roman" pitchFamily="18" charset="0"/>
                          <a:ea typeface="Cambria" pitchFamily="18" charset="0"/>
                          <a:cs typeface="Times New Roman" pitchFamily="18" charset="0"/>
                        </a:rPr>
                        <a:t>(3)</a:t>
                      </a:r>
                      <a:endParaRPr kumimoji="0" lang="en-US" altLang="en-US" sz="1200" b="0" i="0" u="none" strike="noStrike" cap="none" normalizeH="0" baseline="0" smtClean="0">
                        <a:ln>
                          <a:noFill/>
                        </a:ln>
                        <a:solidFill>
                          <a:schemeClr val="tx1"/>
                        </a:solidFill>
                        <a:effectLst/>
                        <a:latin typeface="Cambria" pitchFamily="18" charset="0"/>
                        <a:ea typeface="Cambria" pitchFamily="18" charset="0"/>
                        <a:cs typeface="Times New Roman" pitchFamily="18" charset="0"/>
                      </a:endParaRPr>
                    </a:p>
                  </a:txBody>
                  <a:tcPr marL="47625" marR="47625" marT="0" marB="0"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r>
              <a:tr h="365125">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Times New Roman" pitchFamily="18" charset="0"/>
                          <a:ea typeface="Cambria" pitchFamily="18" charset="0"/>
                          <a:cs typeface="Times New Roman" pitchFamily="18" charset="0"/>
                        </a:rPr>
                        <a:t>VARIABLES</a:t>
                      </a:r>
                      <a:endParaRPr kumimoji="0" lang="en-US" altLang="en-US" sz="1200" b="0" i="0" u="none" strike="noStrike" cap="none" normalizeH="0" baseline="0" smtClean="0">
                        <a:ln>
                          <a:noFill/>
                        </a:ln>
                        <a:solidFill>
                          <a:schemeClr val="tx1"/>
                        </a:solidFill>
                        <a:effectLst/>
                        <a:latin typeface="Cambria" pitchFamily="18" charset="0"/>
                        <a:ea typeface="Cambria" pitchFamily="18" charset="0"/>
                        <a:cs typeface="Times New Roman" pitchFamily="18" charset="0"/>
                      </a:endParaRPr>
                    </a:p>
                  </a:txBody>
                  <a:tcPr marL="47625" marR="47625" marT="0" marB="0"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1" u="none" strike="noStrike" cap="none" normalizeH="0" baseline="0" smtClean="0">
                          <a:ln>
                            <a:noFill/>
                          </a:ln>
                          <a:solidFill>
                            <a:schemeClr val="tx1"/>
                          </a:solidFill>
                          <a:effectLst/>
                          <a:latin typeface="Times New Roman" pitchFamily="18" charset="0"/>
                          <a:ea typeface="Cambria" pitchFamily="18" charset="0"/>
                          <a:cs typeface="Times New Roman" pitchFamily="18" charset="0"/>
                        </a:rPr>
                        <a:t>BBE</a:t>
                      </a:r>
                      <a:r>
                        <a:rPr kumimoji="0" lang="en-US" altLang="en-US" sz="2400" b="0" i="1" u="none" strike="noStrike" cap="none" normalizeH="0" baseline="-25000" smtClean="0">
                          <a:ln>
                            <a:noFill/>
                          </a:ln>
                          <a:solidFill>
                            <a:schemeClr val="tx1"/>
                          </a:solidFill>
                          <a:effectLst/>
                          <a:latin typeface="Times New Roman" pitchFamily="18" charset="0"/>
                          <a:ea typeface="Cambria" pitchFamily="18" charset="0"/>
                          <a:cs typeface="Times New Roman" pitchFamily="18" charset="0"/>
                        </a:rPr>
                        <a:t>t+</a:t>
                      </a:r>
                      <a:r>
                        <a:rPr kumimoji="0" lang="en-US" altLang="en-US" sz="2400" b="0" i="0" u="none" strike="noStrike" cap="none" normalizeH="0" baseline="-25000" smtClean="0">
                          <a:ln>
                            <a:noFill/>
                          </a:ln>
                          <a:solidFill>
                            <a:schemeClr val="tx1"/>
                          </a:solidFill>
                          <a:effectLst/>
                          <a:latin typeface="Times New Roman" pitchFamily="18" charset="0"/>
                          <a:ea typeface="Cambria" pitchFamily="18" charset="0"/>
                          <a:cs typeface="Times New Roman" pitchFamily="18" charset="0"/>
                        </a:rPr>
                        <a:t>1</a:t>
                      </a:r>
                      <a:endParaRPr kumimoji="0" lang="en-US" altLang="en-US" sz="2400" b="0" i="0" u="none" strike="noStrike" cap="none" normalizeH="0" baseline="0" smtClean="0">
                        <a:ln>
                          <a:noFill/>
                        </a:ln>
                        <a:solidFill>
                          <a:schemeClr val="tx1"/>
                        </a:solidFill>
                        <a:effectLst/>
                        <a:latin typeface="Cambria" pitchFamily="18" charset="0"/>
                        <a:ea typeface="Cambria" pitchFamily="18" charset="0"/>
                        <a:cs typeface="Times New Roman" pitchFamily="18" charset="0"/>
                      </a:endParaRPr>
                    </a:p>
                  </a:txBody>
                  <a:tcPr marL="47625" marR="47625" marT="0" marB="0"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1" u="none" strike="noStrike" cap="none" normalizeH="0" baseline="0" smtClean="0">
                          <a:ln>
                            <a:noFill/>
                          </a:ln>
                          <a:solidFill>
                            <a:schemeClr val="tx1"/>
                          </a:solidFill>
                          <a:effectLst/>
                          <a:latin typeface="Times New Roman" pitchFamily="18" charset="0"/>
                          <a:ea typeface="Cambria" pitchFamily="18" charset="0"/>
                          <a:cs typeface="Times New Roman" pitchFamily="18" charset="0"/>
                        </a:rPr>
                        <a:t>BBE</a:t>
                      </a:r>
                      <a:r>
                        <a:rPr kumimoji="0" lang="en-US" altLang="en-US" sz="2400" b="0" i="1" u="none" strike="noStrike" cap="none" normalizeH="0" baseline="-25000" smtClean="0">
                          <a:ln>
                            <a:noFill/>
                          </a:ln>
                          <a:solidFill>
                            <a:schemeClr val="tx1"/>
                          </a:solidFill>
                          <a:effectLst/>
                          <a:latin typeface="Times New Roman" pitchFamily="18" charset="0"/>
                          <a:ea typeface="Cambria" pitchFamily="18" charset="0"/>
                          <a:cs typeface="Times New Roman" pitchFamily="18" charset="0"/>
                        </a:rPr>
                        <a:t>t+</a:t>
                      </a:r>
                      <a:r>
                        <a:rPr kumimoji="0" lang="en-US" altLang="en-US" sz="2400" b="0" i="0" u="none" strike="noStrike" cap="none" normalizeH="0" baseline="-25000" smtClean="0">
                          <a:ln>
                            <a:noFill/>
                          </a:ln>
                          <a:solidFill>
                            <a:schemeClr val="tx1"/>
                          </a:solidFill>
                          <a:effectLst/>
                          <a:latin typeface="Times New Roman" pitchFamily="18" charset="0"/>
                          <a:ea typeface="Cambria" pitchFamily="18" charset="0"/>
                          <a:cs typeface="Times New Roman" pitchFamily="18" charset="0"/>
                        </a:rPr>
                        <a:t>2</a:t>
                      </a:r>
                      <a:endParaRPr kumimoji="0" lang="en-US" altLang="en-US" sz="2400" b="0" i="0" u="none" strike="noStrike" cap="none" normalizeH="0" baseline="0" smtClean="0">
                        <a:ln>
                          <a:noFill/>
                        </a:ln>
                        <a:solidFill>
                          <a:schemeClr val="tx1"/>
                        </a:solidFill>
                        <a:effectLst/>
                        <a:latin typeface="Cambria" pitchFamily="18" charset="0"/>
                        <a:ea typeface="Cambria" pitchFamily="18" charset="0"/>
                        <a:cs typeface="Times New Roman" pitchFamily="18" charset="0"/>
                      </a:endParaRPr>
                    </a:p>
                  </a:txBody>
                  <a:tcPr marL="47625" marR="47625" marT="0" marB="0"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1" u="none" strike="noStrike" cap="none" normalizeH="0" baseline="0" smtClean="0">
                          <a:ln>
                            <a:noFill/>
                          </a:ln>
                          <a:solidFill>
                            <a:schemeClr val="tx1"/>
                          </a:solidFill>
                          <a:effectLst/>
                          <a:latin typeface="Times New Roman" pitchFamily="18" charset="0"/>
                          <a:ea typeface="Cambria" pitchFamily="18" charset="0"/>
                          <a:cs typeface="Times New Roman" pitchFamily="18" charset="0"/>
                        </a:rPr>
                        <a:t>BBE</a:t>
                      </a:r>
                      <a:r>
                        <a:rPr kumimoji="0" lang="en-US" altLang="en-US" sz="2400" b="0" i="1" u="none" strike="noStrike" cap="none" normalizeH="0" baseline="-25000" smtClean="0">
                          <a:ln>
                            <a:noFill/>
                          </a:ln>
                          <a:solidFill>
                            <a:schemeClr val="tx1"/>
                          </a:solidFill>
                          <a:effectLst/>
                          <a:latin typeface="Times New Roman" pitchFamily="18" charset="0"/>
                          <a:ea typeface="Cambria" pitchFamily="18" charset="0"/>
                          <a:cs typeface="Times New Roman" pitchFamily="18" charset="0"/>
                        </a:rPr>
                        <a:t>t+</a:t>
                      </a:r>
                      <a:r>
                        <a:rPr kumimoji="0" lang="en-US" altLang="en-US" sz="2400" b="0" i="0" u="none" strike="noStrike" cap="none" normalizeH="0" baseline="-25000" smtClean="0">
                          <a:ln>
                            <a:noFill/>
                          </a:ln>
                          <a:solidFill>
                            <a:schemeClr val="tx1"/>
                          </a:solidFill>
                          <a:effectLst/>
                          <a:latin typeface="Times New Roman" pitchFamily="18" charset="0"/>
                          <a:ea typeface="Cambria" pitchFamily="18" charset="0"/>
                          <a:cs typeface="Times New Roman" pitchFamily="18" charset="0"/>
                        </a:rPr>
                        <a:t>3</a:t>
                      </a:r>
                      <a:endParaRPr kumimoji="0" lang="en-US" altLang="en-US" sz="2400" b="0" i="0" u="none" strike="noStrike" cap="none" normalizeH="0" baseline="0" smtClean="0">
                        <a:ln>
                          <a:noFill/>
                        </a:ln>
                        <a:solidFill>
                          <a:schemeClr val="tx1"/>
                        </a:solidFill>
                        <a:effectLst/>
                        <a:latin typeface="Cambria" pitchFamily="18" charset="0"/>
                        <a:ea typeface="Cambria" pitchFamily="18" charset="0"/>
                        <a:cs typeface="Times New Roman" pitchFamily="18" charset="0"/>
                      </a:endParaRPr>
                    </a:p>
                  </a:txBody>
                  <a:tcPr marL="47625" marR="47625" marT="0" marB="0"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r>
              <a:tr h="365125">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200" b="0" i="1" u="none" strike="noStrike" cap="none" normalizeH="0" baseline="0" smtClean="0">
                          <a:ln>
                            <a:noFill/>
                          </a:ln>
                          <a:solidFill>
                            <a:schemeClr val="tx1"/>
                          </a:solidFill>
                          <a:effectLst/>
                          <a:latin typeface="Times New Roman" pitchFamily="18" charset="0"/>
                          <a:ea typeface="Cambria" pitchFamily="18" charset="0"/>
                          <a:cs typeface="Times New Roman" pitchFamily="18" charset="0"/>
                        </a:rPr>
                        <a:t>Surplus</a:t>
                      </a:r>
                      <a:r>
                        <a:rPr kumimoji="0" lang="en-US" altLang="en-US" sz="2200" b="0" i="1" u="none" strike="noStrike" cap="none" normalizeH="0" baseline="-25000" smtClean="0">
                          <a:ln>
                            <a:noFill/>
                          </a:ln>
                          <a:solidFill>
                            <a:schemeClr val="tx1"/>
                          </a:solidFill>
                          <a:effectLst/>
                          <a:latin typeface="Times New Roman" pitchFamily="18" charset="0"/>
                          <a:ea typeface="Cambria" pitchFamily="18" charset="0"/>
                          <a:cs typeface="Times New Roman" pitchFamily="18" charset="0"/>
                        </a:rPr>
                        <a:t>t</a:t>
                      </a:r>
                      <a:r>
                        <a:rPr kumimoji="0" lang="en-US" altLang="en-US" sz="2200" b="0" i="1" u="none" strike="noStrike" cap="none" normalizeH="0" baseline="0" smtClean="0">
                          <a:ln>
                            <a:noFill/>
                          </a:ln>
                          <a:solidFill>
                            <a:schemeClr val="tx1"/>
                          </a:solidFill>
                          <a:effectLst/>
                          <a:latin typeface="Times New Roman" pitchFamily="18" charset="0"/>
                          <a:ea typeface="Cambria" pitchFamily="18" charset="0"/>
                          <a:cs typeface="Times New Roman" pitchFamily="18" charset="0"/>
                        </a:rPr>
                        <a:t>*BudgetBalance</a:t>
                      </a:r>
                      <a:r>
                        <a:rPr kumimoji="0" lang="en-US" altLang="en-US" sz="2200" b="0" i="1" u="none" strike="noStrike" cap="none" normalizeH="0" baseline="-25000" smtClean="0">
                          <a:ln>
                            <a:noFill/>
                          </a:ln>
                          <a:solidFill>
                            <a:schemeClr val="tx1"/>
                          </a:solidFill>
                          <a:effectLst/>
                          <a:latin typeface="Times New Roman" pitchFamily="18" charset="0"/>
                          <a:ea typeface="Cambria" pitchFamily="18" charset="0"/>
                          <a:cs typeface="Times New Roman" pitchFamily="18" charset="0"/>
                        </a:rPr>
                        <a:t>t</a:t>
                      </a:r>
                      <a:endParaRPr kumimoji="0" lang="en-US" altLang="en-US" sz="2200" b="0" i="0" u="none" strike="noStrike" cap="none" normalizeH="0" baseline="0" smtClean="0">
                        <a:ln>
                          <a:noFill/>
                        </a:ln>
                        <a:solidFill>
                          <a:schemeClr val="tx1"/>
                        </a:solidFill>
                        <a:effectLst/>
                        <a:latin typeface="Cambria" pitchFamily="18" charset="0"/>
                        <a:ea typeface="Cambria" pitchFamily="18" charset="0"/>
                        <a:cs typeface="Times New Roman" pitchFamily="18" charset="0"/>
                      </a:endParaRPr>
                    </a:p>
                  </a:txBody>
                  <a:tcPr marL="47625" marR="47625" marT="0" marB="0"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chemeClr val="tx1"/>
                          </a:solidFill>
                          <a:effectLst/>
                          <a:latin typeface="Times New Roman" pitchFamily="18" charset="0"/>
                          <a:ea typeface="Cambria" pitchFamily="18" charset="0"/>
                          <a:cs typeface="Times New Roman" pitchFamily="18" charset="0"/>
                        </a:rPr>
                        <a:t>-0.080</a:t>
                      </a:r>
                      <a:endParaRPr kumimoji="0" lang="en-US" altLang="en-US" sz="2400" b="0" i="0" u="none" strike="noStrike" cap="none" normalizeH="0" baseline="0" smtClean="0">
                        <a:ln>
                          <a:noFill/>
                        </a:ln>
                        <a:solidFill>
                          <a:schemeClr val="tx1"/>
                        </a:solidFill>
                        <a:effectLst/>
                        <a:latin typeface="Cambria" pitchFamily="18" charset="0"/>
                        <a:ea typeface="Cambria" pitchFamily="18" charset="0"/>
                        <a:cs typeface="Times New Roman" pitchFamily="18" charset="0"/>
                      </a:endParaRPr>
                    </a:p>
                  </a:txBody>
                  <a:tcPr marL="47625" marR="47625" marT="0" marB="0"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chemeClr val="tx1"/>
                          </a:solidFill>
                          <a:effectLst/>
                          <a:latin typeface="Times New Roman" pitchFamily="18" charset="0"/>
                          <a:ea typeface="Cambria" pitchFamily="18" charset="0"/>
                          <a:cs typeface="Times New Roman" pitchFamily="18" charset="0"/>
                        </a:rPr>
                        <a:t>-0.295**</a:t>
                      </a:r>
                      <a:endParaRPr kumimoji="0" lang="en-US" altLang="en-US" sz="2400" b="0" i="0" u="none" strike="noStrike" cap="none" normalizeH="0" baseline="0" smtClean="0">
                        <a:ln>
                          <a:noFill/>
                        </a:ln>
                        <a:solidFill>
                          <a:schemeClr val="tx1"/>
                        </a:solidFill>
                        <a:effectLst/>
                        <a:latin typeface="Cambria" pitchFamily="18" charset="0"/>
                        <a:ea typeface="Cambria" pitchFamily="18" charset="0"/>
                        <a:cs typeface="Times New Roman" pitchFamily="18" charset="0"/>
                      </a:endParaRPr>
                    </a:p>
                  </a:txBody>
                  <a:tcPr marL="47625" marR="47625" marT="0" marB="0"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chemeClr val="tx1"/>
                          </a:solidFill>
                          <a:effectLst/>
                          <a:latin typeface="Times New Roman" pitchFamily="18" charset="0"/>
                          <a:ea typeface="Cambria" pitchFamily="18" charset="0"/>
                          <a:cs typeface="Times New Roman" pitchFamily="18" charset="0"/>
                        </a:rPr>
                        <a:t>-0.175</a:t>
                      </a:r>
                      <a:endParaRPr kumimoji="0" lang="en-US" altLang="en-US" sz="2400" b="0" i="0" u="none" strike="noStrike" cap="none" normalizeH="0" baseline="0" smtClean="0">
                        <a:ln>
                          <a:noFill/>
                        </a:ln>
                        <a:solidFill>
                          <a:schemeClr val="tx1"/>
                        </a:solidFill>
                        <a:effectLst/>
                        <a:latin typeface="Cambria" pitchFamily="18" charset="0"/>
                        <a:ea typeface="Cambria" pitchFamily="18" charset="0"/>
                        <a:cs typeface="Times New Roman" pitchFamily="18" charset="0"/>
                      </a:endParaRPr>
                    </a:p>
                  </a:txBody>
                  <a:tcPr marL="47625" marR="47625" marT="0" marB="0"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r>
              <a:tr h="354013">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600" b="0" i="0" u="none" strike="noStrike" cap="none" normalizeH="0" baseline="0" smtClean="0">
                        <a:ln>
                          <a:noFill/>
                        </a:ln>
                        <a:solidFill>
                          <a:schemeClr val="tx1"/>
                        </a:solidFill>
                        <a:effectLst/>
                        <a:latin typeface="Times New Roman" pitchFamily="18" charset="0"/>
                        <a:ea typeface="Cambria" pitchFamily="18" charset="0"/>
                        <a:cs typeface="Times New Roman" pitchFamily="18" charset="0"/>
                      </a:endParaRPr>
                    </a:p>
                  </a:txBody>
                  <a:tcPr marL="47625" marR="47625" marT="0" marB="0"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tx1"/>
                          </a:solidFill>
                          <a:effectLst/>
                          <a:latin typeface="Times New Roman" pitchFamily="18" charset="0"/>
                          <a:ea typeface="Cambria" pitchFamily="18" charset="0"/>
                          <a:cs typeface="Times New Roman" pitchFamily="18" charset="0"/>
                        </a:rPr>
                        <a:t>(0.057)</a:t>
                      </a:r>
                      <a:endParaRPr kumimoji="0" lang="en-US" altLang="en-US" sz="1600" b="0" i="0" u="none" strike="noStrike" cap="none" normalizeH="0" baseline="0" smtClean="0">
                        <a:ln>
                          <a:noFill/>
                        </a:ln>
                        <a:solidFill>
                          <a:schemeClr val="tx1"/>
                        </a:solidFill>
                        <a:effectLst/>
                        <a:latin typeface="Cambria" pitchFamily="18" charset="0"/>
                        <a:ea typeface="Cambria" pitchFamily="18" charset="0"/>
                        <a:cs typeface="Times New Roman" pitchFamily="18" charset="0"/>
                      </a:endParaRPr>
                    </a:p>
                  </a:txBody>
                  <a:tcPr marL="47625" marR="47625" marT="0" marB="0"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tx1"/>
                          </a:solidFill>
                          <a:effectLst/>
                          <a:latin typeface="Times New Roman" pitchFamily="18" charset="0"/>
                          <a:ea typeface="Cambria" pitchFamily="18" charset="0"/>
                          <a:cs typeface="Times New Roman" pitchFamily="18" charset="0"/>
                        </a:rPr>
                        <a:t>(0.108)</a:t>
                      </a:r>
                      <a:endParaRPr kumimoji="0" lang="en-US" altLang="en-US" sz="1600" b="0" i="0" u="none" strike="noStrike" cap="none" normalizeH="0" baseline="0" smtClean="0">
                        <a:ln>
                          <a:noFill/>
                        </a:ln>
                        <a:solidFill>
                          <a:schemeClr val="tx1"/>
                        </a:solidFill>
                        <a:effectLst/>
                        <a:latin typeface="Cambria" pitchFamily="18" charset="0"/>
                        <a:ea typeface="Cambria" pitchFamily="18" charset="0"/>
                        <a:cs typeface="Times New Roman" pitchFamily="18" charset="0"/>
                      </a:endParaRPr>
                    </a:p>
                  </a:txBody>
                  <a:tcPr marL="47625" marR="47625" marT="0" marB="0"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tx1"/>
                          </a:solidFill>
                          <a:effectLst/>
                          <a:latin typeface="Times New Roman" pitchFamily="18" charset="0"/>
                          <a:ea typeface="Cambria" pitchFamily="18" charset="0"/>
                          <a:cs typeface="Times New Roman" pitchFamily="18" charset="0"/>
                        </a:rPr>
                        <a:t>(0.171)</a:t>
                      </a:r>
                      <a:endParaRPr kumimoji="0" lang="en-US" altLang="en-US" sz="1600" b="0" i="0" u="none" strike="noStrike" cap="none" normalizeH="0" baseline="0" smtClean="0">
                        <a:ln>
                          <a:noFill/>
                        </a:ln>
                        <a:solidFill>
                          <a:schemeClr val="tx1"/>
                        </a:solidFill>
                        <a:effectLst/>
                        <a:latin typeface="Cambria" pitchFamily="18" charset="0"/>
                        <a:ea typeface="Cambria" pitchFamily="18" charset="0"/>
                        <a:cs typeface="Times New Roman" pitchFamily="18" charset="0"/>
                      </a:endParaRPr>
                    </a:p>
                  </a:txBody>
                  <a:tcPr marL="47625" marR="47625" marT="0" marB="0" horzOverflow="overflow">
                    <a:lnL>
                      <a:noFill/>
                    </a:lnL>
                    <a:lnR>
                      <a:noFill/>
                    </a:lnR>
                    <a:lnT>
                      <a:noFill/>
                    </a:lnT>
                    <a:lnB>
                      <a:noFill/>
                    </a:lnB>
                    <a:lnTlToBr>
                      <a:noFill/>
                    </a:lnTlToBr>
                    <a:lnBlToTr>
                      <a:noFill/>
                    </a:lnBlToTr>
                    <a:noFill/>
                  </a:tcPr>
                </a:tc>
              </a:tr>
              <a:tr h="365125">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200" b="0" i="1" u="none" strike="noStrike" cap="none" normalizeH="0" baseline="0" smtClean="0">
                          <a:ln>
                            <a:noFill/>
                          </a:ln>
                          <a:solidFill>
                            <a:schemeClr val="tx1"/>
                          </a:solidFill>
                          <a:effectLst/>
                          <a:latin typeface="Times New Roman" pitchFamily="18" charset="0"/>
                          <a:ea typeface="Cambria" pitchFamily="18" charset="0"/>
                          <a:cs typeface="Times New Roman" pitchFamily="18" charset="0"/>
                        </a:rPr>
                        <a:t>Deficit*BudgetBalance</a:t>
                      </a:r>
                      <a:r>
                        <a:rPr kumimoji="0" lang="en-US" altLang="en-US" sz="2200" b="0" i="1" u="none" strike="noStrike" cap="none" normalizeH="0" baseline="-25000" smtClean="0">
                          <a:ln>
                            <a:noFill/>
                          </a:ln>
                          <a:solidFill>
                            <a:schemeClr val="tx1"/>
                          </a:solidFill>
                          <a:effectLst/>
                          <a:latin typeface="Times New Roman" pitchFamily="18" charset="0"/>
                          <a:ea typeface="Cambria" pitchFamily="18" charset="0"/>
                          <a:cs typeface="Times New Roman" pitchFamily="18" charset="0"/>
                        </a:rPr>
                        <a:t>t</a:t>
                      </a:r>
                      <a:endParaRPr kumimoji="0" lang="en-US" altLang="en-US" sz="2200" b="0" i="0" u="none" strike="noStrike" cap="none" normalizeH="0" baseline="0" smtClean="0">
                        <a:ln>
                          <a:noFill/>
                        </a:ln>
                        <a:solidFill>
                          <a:schemeClr val="tx1"/>
                        </a:solidFill>
                        <a:effectLst/>
                        <a:latin typeface="Cambria" pitchFamily="18" charset="0"/>
                        <a:ea typeface="Cambria" pitchFamily="18" charset="0"/>
                        <a:cs typeface="Times New Roman" pitchFamily="18" charset="0"/>
                      </a:endParaRPr>
                    </a:p>
                  </a:txBody>
                  <a:tcPr marL="47625" marR="47625" marT="0" marB="0"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chemeClr val="tx1"/>
                          </a:solidFill>
                          <a:effectLst/>
                          <a:latin typeface="Times New Roman" pitchFamily="18" charset="0"/>
                          <a:ea typeface="Cambria" pitchFamily="18" charset="0"/>
                          <a:cs typeface="Times New Roman" pitchFamily="18" charset="0"/>
                        </a:rPr>
                        <a:t>-0.293***</a:t>
                      </a:r>
                      <a:endParaRPr kumimoji="0" lang="en-US" altLang="en-US" sz="2400" b="0" i="0" u="none" strike="noStrike" cap="none" normalizeH="0" baseline="0" smtClean="0">
                        <a:ln>
                          <a:noFill/>
                        </a:ln>
                        <a:solidFill>
                          <a:schemeClr val="tx1"/>
                        </a:solidFill>
                        <a:effectLst/>
                        <a:latin typeface="Cambria" pitchFamily="18" charset="0"/>
                        <a:ea typeface="Cambria" pitchFamily="18" charset="0"/>
                        <a:cs typeface="Times New Roman" pitchFamily="18" charset="0"/>
                      </a:endParaRPr>
                    </a:p>
                  </a:txBody>
                  <a:tcPr marL="47625" marR="47625" marT="0" marB="0"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chemeClr val="tx1"/>
                          </a:solidFill>
                          <a:effectLst/>
                          <a:latin typeface="Times New Roman" pitchFamily="18" charset="0"/>
                          <a:ea typeface="Cambria" pitchFamily="18" charset="0"/>
                          <a:cs typeface="Times New Roman" pitchFamily="18" charset="0"/>
                        </a:rPr>
                        <a:t>-0.363**</a:t>
                      </a:r>
                      <a:endParaRPr kumimoji="0" lang="en-US" altLang="en-US" sz="2400" b="0" i="0" u="none" strike="noStrike" cap="none" normalizeH="0" baseline="0" smtClean="0">
                        <a:ln>
                          <a:noFill/>
                        </a:ln>
                        <a:solidFill>
                          <a:schemeClr val="tx1"/>
                        </a:solidFill>
                        <a:effectLst/>
                        <a:latin typeface="Cambria" pitchFamily="18" charset="0"/>
                        <a:ea typeface="Cambria" pitchFamily="18" charset="0"/>
                        <a:cs typeface="Times New Roman" pitchFamily="18" charset="0"/>
                      </a:endParaRPr>
                    </a:p>
                  </a:txBody>
                  <a:tcPr marL="47625" marR="47625" marT="0" marB="0"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chemeClr val="tx1"/>
                          </a:solidFill>
                          <a:effectLst/>
                          <a:latin typeface="Times New Roman" pitchFamily="18" charset="0"/>
                          <a:ea typeface="Cambria" pitchFamily="18" charset="0"/>
                          <a:cs typeface="Times New Roman" pitchFamily="18" charset="0"/>
                        </a:rPr>
                        <a:t>-0.558***</a:t>
                      </a:r>
                      <a:endParaRPr kumimoji="0" lang="en-US" altLang="en-US" sz="2400" b="0" i="0" u="none" strike="noStrike" cap="none" normalizeH="0" baseline="0" smtClean="0">
                        <a:ln>
                          <a:noFill/>
                        </a:ln>
                        <a:solidFill>
                          <a:schemeClr val="tx1"/>
                        </a:solidFill>
                        <a:effectLst/>
                        <a:latin typeface="Cambria" pitchFamily="18" charset="0"/>
                        <a:ea typeface="Cambria" pitchFamily="18" charset="0"/>
                        <a:cs typeface="Times New Roman" pitchFamily="18" charset="0"/>
                      </a:endParaRPr>
                    </a:p>
                  </a:txBody>
                  <a:tcPr marL="47625" marR="47625" marT="0" marB="0" horzOverflow="overflow">
                    <a:lnL>
                      <a:noFill/>
                    </a:lnL>
                    <a:lnR>
                      <a:noFill/>
                    </a:lnR>
                    <a:lnT>
                      <a:noFill/>
                    </a:lnT>
                    <a:lnB>
                      <a:noFill/>
                    </a:lnB>
                    <a:lnTlToBr>
                      <a:noFill/>
                    </a:lnTlToBr>
                    <a:lnBlToTr>
                      <a:noFill/>
                    </a:lnBlToTr>
                    <a:noFill/>
                  </a:tcPr>
                </a:tc>
              </a:tr>
              <a:tr h="354013">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600" b="0" i="0" u="none" strike="noStrike" cap="none" normalizeH="0" baseline="0" smtClean="0">
                        <a:ln>
                          <a:noFill/>
                        </a:ln>
                        <a:solidFill>
                          <a:schemeClr val="tx1"/>
                        </a:solidFill>
                        <a:effectLst/>
                        <a:latin typeface="Times New Roman" pitchFamily="18" charset="0"/>
                        <a:ea typeface="Cambria" pitchFamily="18" charset="0"/>
                        <a:cs typeface="Times New Roman" pitchFamily="18" charset="0"/>
                      </a:endParaRPr>
                    </a:p>
                  </a:txBody>
                  <a:tcPr marL="47625" marR="47625" marT="0" marB="0"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tx1"/>
                          </a:solidFill>
                          <a:effectLst/>
                          <a:latin typeface="Times New Roman" pitchFamily="18" charset="0"/>
                          <a:ea typeface="Cambria" pitchFamily="18" charset="0"/>
                          <a:cs typeface="Times New Roman" pitchFamily="18" charset="0"/>
                        </a:rPr>
                        <a:t>(0.064)</a:t>
                      </a:r>
                      <a:endParaRPr kumimoji="0" lang="en-US" altLang="en-US" sz="1600" b="0" i="0" u="none" strike="noStrike" cap="none" normalizeH="0" baseline="0" smtClean="0">
                        <a:ln>
                          <a:noFill/>
                        </a:ln>
                        <a:solidFill>
                          <a:schemeClr val="tx1"/>
                        </a:solidFill>
                        <a:effectLst/>
                        <a:latin typeface="Cambria" pitchFamily="18" charset="0"/>
                        <a:ea typeface="Cambria" pitchFamily="18" charset="0"/>
                        <a:cs typeface="Times New Roman" pitchFamily="18" charset="0"/>
                      </a:endParaRPr>
                    </a:p>
                  </a:txBody>
                  <a:tcPr marL="47625" marR="47625" marT="0" marB="0"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tx1"/>
                          </a:solidFill>
                          <a:effectLst/>
                          <a:latin typeface="Times New Roman" pitchFamily="18" charset="0"/>
                          <a:ea typeface="Cambria" pitchFamily="18" charset="0"/>
                          <a:cs typeface="Times New Roman" pitchFamily="18" charset="0"/>
                        </a:rPr>
                        <a:t>(0.134)</a:t>
                      </a:r>
                      <a:endParaRPr kumimoji="0" lang="en-US" altLang="en-US" sz="1600" b="0" i="0" u="none" strike="noStrike" cap="none" normalizeH="0" baseline="0" smtClean="0">
                        <a:ln>
                          <a:noFill/>
                        </a:ln>
                        <a:solidFill>
                          <a:schemeClr val="tx1"/>
                        </a:solidFill>
                        <a:effectLst/>
                        <a:latin typeface="Cambria" pitchFamily="18" charset="0"/>
                        <a:ea typeface="Cambria" pitchFamily="18" charset="0"/>
                        <a:cs typeface="Times New Roman" pitchFamily="18" charset="0"/>
                      </a:endParaRPr>
                    </a:p>
                  </a:txBody>
                  <a:tcPr marL="47625" marR="47625" marT="0" marB="0"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tx1"/>
                          </a:solidFill>
                          <a:effectLst/>
                          <a:latin typeface="Times New Roman" pitchFamily="18" charset="0"/>
                          <a:ea typeface="Cambria" pitchFamily="18" charset="0"/>
                          <a:cs typeface="Times New Roman" pitchFamily="18" charset="0"/>
                        </a:rPr>
                        <a:t>(0.180)</a:t>
                      </a:r>
                      <a:endParaRPr kumimoji="0" lang="en-US" altLang="en-US" sz="1600" b="0" i="0" u="none" strike="noStrike" cap="none" normalizeH="0" baseline="0" smtClean="0">
                        <a:ln>
                          <a:noFill/>
                        </a:ln>
                        <a:solidFill>
                          <a:schemeClr val="tx1"/>
                        </a:solidFill>
                        <a:effectLst/>
                        <a:latin typeface="Cambria" pitchFamily="18" charset="0"/>
                        <a:ea typeface="Cambria" pitchFamily="18" charset="0"/>
                        <a:cs typeface="Times New Roman" pitchFamily="18" charset="0"/>
                      </a:endParaRPr>
                    </a:p>
                  </a:txBody>
                  <a:tcPr marL="47625" marR="47625" marT="0" marB="0" horzOverflow="overflow">
                    <a:lnL>
                      <a:noFill/>
                    </a:lnL>
                    <a:lnR>
                      <a:noFill/>
                    </a:lnR>
                    <a:lnT>
                      <a:noFill/>
                    </a:lnT>
                    <a:lnB>
                      <a:noFill/>
                    </a:lnB>
                    <a:lnTlToBr>
                      <a:noFill/>
                    </a:lnTlToBr>
                    <a:lnBlToTr>
                      <a:noFill/>
                    </a:lnBlToTr>
                    <a:noFill/>
                  </a:tcPr>
                </a:tc>
              </a:tr>
              <a:tr h="365125">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0" i="1" u="none" strike="noStrike" cap="none" normalizeH="0" baseline="0" smtClean="0">
                          <a:ln>
                            <a:noFill/>
                          </a:ln>
                          <a:solidFill>
                            <a:schemeClr val="tx1"/>
                          </a:solidFill>
                          <a:effectLst/>
                          <a:latin typeface="Times New Roman" pitchFamily="18" charset="0"/>
                          <a:ea typeface="Cambria" pitchFamily="18" charset="0"/>
                          <a:cs typeface="Times New Roman" pitchFamily="18" charset="0"/>
                        </a:rPr>
                        <a:t>Output Gap</a:t>
                      </a:r>
                      <a:r>
                        <a:rPr kumimoji="0" lang="en-US" altLang="en-US" sz="2400" b="0" i="1" u="none" strike="noStrike" cap="none" normalizeH="0" baseline="-25000" smtClean="0">
                          <a:ln>
                            <a:noFill/>
                          </a:ln>
                          <a:solidFill>
                            <a:schemeClr val="tx1"/>
                          </a:solidFill>
                          <a:effectLst/>
                          <a:latin typeface="Times New Roman" pitchFamily="18" charset="0"/>
                          <a:ea typeface="Cambria" pitchFamily="18" charset="0"/>
                          <a:cs typeface="Times New Roman" pitchFamily="18" charset="0"/>
                        </a:rPr>
                        <a:t>t</a:t>
                      </a:r>
                      <a:endParaRPr kumimoji="0" lang="en-US" altLang="en-US" sz="2400" b="0" i="0" u="none" strike="noStrike" cap="none" normalizeH="0" baseline="0" smtClean="0">
                        <a:ln>
                          <a:noFill/>
                        </a:ln>
                        <a:solidFill>
                          <a:schemeClr val="tx1"/>
                        </a:solidFill>
                        <a:effectLst/>
                        <a:latin typeface="Cambria" pitchFamily="18" charset="0"/>
                        <a:ea typeface="Cambria" pitchFamily="18" charset="0"/>
                        <a:cs typeface="Times New Roman" pitchFamily="18" charset="0"/>
                      </a:endParaRPr>
                    </a:p>
                  </a:txBody>
                  <a:tcPr marL="47625" marR="47625" marT="0" marB="0"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chemeClr val="tx1"/>
                          </a:solidFill>
                          <a:effectLst/>
                          <a:latin typeface="Times New Roman" pitchFamily="18" charset="0"/>
                          <a:ea typeface="Cambria" pitchFamily="18" charset="0"/>
                          <a:cs typeface="Times New Roman" pitchFamily="18" charset="0"/>
                        </a:rPr>
                        <a:t>0.651***</a:t>
                      </a:r>
                      <a:endParaRPr kumimoji="0" lang="en-US" altLang="en-US" sz="2400" b="0" i="0" u="none" strike="noStrike" cap="none" normalizeH="0" baseline="0" smtClean="0">
                        <a:ln>
                          <a:noFill/>
                        </a:ln>
                        <a:solidFill>
                          <a:schemeClr val="tx1"/>
                        </a:solidFill>
                        <a:effectLst/>
                        <a:latin typeface="Cambria" pitchFamily="18" charset="0"/>
                        <a:ea typeface="Cambria" pitchFamily="18" charset="0"/>
                        <a:cs typeface="Times New Roman" pitchFamily="18" charset="0"/>
                      </a:endParaRPr>
                    </a:p>
                  </a:txBody>
                  <a:tcPr marL="47625" marR="47625" marT="0" marB="0"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chemeClr val="tx1"/>
                          </a:solidFill>
                          <a:effectLst/>
                          <a:latin typeface="Times New Roman" pitchFamily="18" charset="0"/>
                          <a:ea typeface="Cambria" pitchFamily="18" charset="0"/>
                          <a:cs typeface="Times New Roman" pitchFamily="18" charset="0"/>
                        </a:rPr>
                        <a:t>1.409***</a:t>
                      </a:r>
                      <a:endParaRPr kumimoji="0" lang="en-US" altLang="en-US" sz="2400" b="0" i="0" u="none" strike="noStrike" cap="none" normalizeH="0" baseline="0" smtClean="0">
                        <a:ln>
                          <a:noFill/>
                        </a:ln>
                        <a:solidFill>
                          <a:schemeClr val="tx1"/>
                        </a:solidFill>
                        <a:effectLst/>
                        <a:latin typeface="Cambria" pitchFamily="18" charset="0"/>
                        <a:ea typeface="Cambria" pitchFamily="18" charset="0"/>
                        <a:cs typeface="Times New Roman" pitchFamily="18" charset="0"/>
                      </a:endParaRPr>
                    </a:p>
                  </a:txBody>
                  <a:tcPr marL="47625" marR="47625" marT="0" marB="0"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chemeClr val="tx1"/>
                          </a:solidFill>
                          <a:effectLst/>
                          <a:latin typeface="Times New Roman" pitchFamily="18" charset="0"/>
                          <a:ea typeface="Cambria" pitchFamily="18" charset="0"/>
                          <a:cs typeface="Times New Roman" pitchFamily="18" charset="0"/>
                        </a:rPr>
                        <a:t>1.812***</a:t>
                      </a:r>
                      <a:endParaRPr kumimoji="0" lang="en-US" altLang="en-US" sz="2400" b="0" i="0" u="none" strike="noStrike" cap="none" normalizeH="0" baseline="0" smtClean="0">
                        <a:ln>
                          <a:noFill/>
                        </a:ln>
                        <a:solidFill>
                          <a:schemeClr val="tx1"/>
                        </a:solidFill>
                        <a:effectLst/>
                        <a:latin typeface="Cambria" pitchFamily="18" charset="0"/>
                        <a:ea typeface="Cambria" pitchFamily="18" charset="0"/>
                        <a:cs typeface="Times New Roman" pitchFamily="18" charset="0"/>
                      </a:endParaRPr>
                    </a:p>
                  </a:txBody>
                  <a:tcPr marL="47625" marR="47625" marT="0" marB="0" horzOverflow="overflow">
                    <a:lnL>
                      <a:noFill/>
                    </a:lnL>
                    <a:lnR>
                      <a:noFill/>
                    </a:lnR>
                    <a:lnT>
                      <a:noFill/>
                    </a:lnT>
                    <a:lnB>
                      <a:noFill/>
                    </a:lnB>
                    <a:lnTlToBr>
                      <a:noFill/>
                    </a:lnTlToBr>
                    <a:lnBlToTr>
                      <a:noFill/>
                    </a:lnBlToTr>
                    <a:noFill/>
                  </a:tcPr>
                </a:tc>
              </a:tr>
              <a:tr h="354013">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200" b="0" i="0" u="none" strike="noStrike" cap="none" normalizeH="0" baseline="0" smtClean="0">
                        <a:ln>
                          <a:noFill/>
                        </a:ln>
                        <a:solidFill>
                          <a:schemeClr val="tx1"/>
                        </a:solidFill>
                        <a:effectLst/>
                        <a:latin typeface="Times New Roman" pitchFamily="18" charset="0"/>
                        <a:ea typeface="Cambria" pitchFamily="18" charset="0"/>
                        <a:cs typeface="Times New Roman" pitchFamily="18" charset="0"/>
                      </a:endParaRPr>
                    </a:p>
                  </a:txBody>
                  <a:tcPr marL="47625" marR="47625" marT="0" marB="0"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tx1"/>
                          </a:solidFill>
                          <a:effectLst/>
                          <a:latin typeface="Times New Roman" pitchFamily="18" charset="0"/>
                          <a:ea typeface="Cambria" pitchFamily="18" charset="0"/>
                          <a:cs typeface="Times New Roman" pitchFamily="18" charset="0"/>
                        </a:rPr>
                        <a:t>(0.113)</a:t>
                      </a:r>
                      <a:endParaRPr kumimoji="0" lang="en-US" altLang="en-US" sz="1600" b="0" i="0" u="none" strike="noStrike" cap="none" normalizeH="0" baseline="0" smtClean="0">
                        <a:ln>
                          <a:noFill/>
                        </a:ln>
                        <a:solidFill>
                          <a:schemeClr val="tx1"/>
                        </a:solidFill>
                        <a:effectLst/>
                        <a:latin typeface="Cambria" pitchFamily="18" charset="0"/>
                        <a:ea typeface="Cambria" pitchFamily="18" charset="0"/>
                        <a:cs typeface="Times New Roman" pitchFamily="18" charset="0"/>
                      </a:endParaRPr>
                    </a:p>
                  </a:txBody>
                  <a:tcPr marL="47625" marR="47625" marT="0" marB="0"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tx1"/>
                          </a:solidFill>
                          <a:effectLst/>
                          <a:latin typeface="Times New Roman" pitchFamily="18" charset="0"/>
                          <a:ea typeface="Cambria" pitchFamily="18" charset="0"/>
                          <a:cs typeface="Times New Roman" pitchFamily="18" charset="0"/>
                        </a:rPr>
                        <a:t>(0.281)</a:t>
                      </a:r>
                      <a:endParaRPr kumimoji="0" lang="en-US" altLang="en-US" sz="1600" b="0" i="0" u="none" strike="noStrike" cap="none" normalizeH="0" baseline="0" smtClean="0">
                        <a:ln>
                          <a:noFill/>
                        </a:ln>
                        <a:solidFill>
                          <a:schemeClr val="tx1"/>
                        </a:solidFill>
                        <a:effectLst/>
                        <a:latin typeface="Cambria" pitchFamily="18" charset="0"/>
                        <a:ea typeface="Cambria" pitchFamily="18" charset="0"/>
                        <a:cs typeface="Times New Roman" pitchFamily="18" charset="0"/>
                      </a:endParaRPr>
                    </a:p>
                  </a:txBody>
                  <a:tcPr marL="47625" marR="47625" marT="0" marB="0"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tx1"/>
                          </a:solidFill>
                          <a:effectLst/>
                          <a:latin typeface="Times New Roman" pitchFamily="18" charset="0"/>
                          <a:ea typeface="Cambria" pitchFamily="18" charset="0"/>
                          <a:cs typeface="Times New Roman" pitchFamily="18" charset="0"/>
                        </a:rPr>
                        <a:t>(0.452)</a:t>
                      </a:r>
                      <a:endParaRPr kumimoji="0" lang="en-US" altLang="en-US" sz="1600" b="0" i="0" u="none" strike="noStrike" cap="none" normalizeH="0" baseline="0" smtClean="0">
                        <a:ln>
                          <a:noFill/>
                        </a:ln>
                        <a:solidFill>
                          <a:schemeClr val="tx1"/>
                        </a:solidFill>
                        <a:effectLst/>
                        <a:latin typeface="Cambria" pitchFamily="18" charset="0"/>
                        <a:ea typeface="Cambria" pitchFamily="18" charset="0"/>
                        <a:cs typeface="Times New Roman" pitchFamily="18" charset="0"/>
                      </a:endParaRPr>
                    </a:p>
                  </a:txBody>
                  <a:tcPr marL="47625" marR="47625" marT="0" marB="0" horzOverflow="overflow">
                    <a:lnL>
                      <a:noFill/>
                    </a:lnL>
                    <a:lnR>
                      <a:noFill/>
                    </a:lnR>
                    <a:lnT>
                      <a:noFill/>
                    </a:lnT>
                    <a:lnB>
                      <a:noFill/>
                    </a:lnB>
                    <a:lnTlToBr>
                      <a:noFill/>
                    </a:lnTlToBr>
                    <a:lnBlToTr>
                      <a:noFill/>
                    </a:lnBlToTr>
                    <a:noFill/>
                  </a:tcPr>
                </a:tc>
              </a:tr>
              <a:tr h="334963">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200" b="0" i="0" u="none" strike="noStrike" cap="none" normalizeH="0" baseline="0" smtClean="0">
                          <a:ln>
                            <a:noFill/>
                          </a:ln>
                          <a:solidFill>
                            <a:schemeClr val="tx1"/>
                          </a:solidFill>
                          <a:effectLst/>
                          <a:latin typeface="Times New Roman" pitchFamily="18" charset="0"/>
                          <a:ea typeface="Cambria" pitchFamily="18" charset="0"/>
                          <a:cs typeface="Times New Roman" pitchFamily="18" charset="0"/>
                        </a:rPr>
                        <a:t>Constant</a:t>
                      </a:r>
                      <a:endParaRPr kumimoji="0" lang="en-US" altLang="en-US" sz="2200" b="0" i="0" u="none" strike="noStrike" cap="none" normalizeH="0" baseline="0" smtClean="0">
                        <a:ln>
                          <a:noFill/>
                        </a:ln>
                        <a:solidFill>
                          <a:schemeClr val="tx1"/>
                        </a:solidFill>
                        <a:effectLst/>
                        <a:latin typeface="Cambria" pitchFamily="18" charset="0"/>
                        <a:ea typeface="Cambria" pitchFamily="18" charset="0"/>
                        <a:cs typeface="Times New Roman" pitchFamily="18" charset="0"/>
                      </a:endParaRPr>
                    </a:p>
                  </a:txBody>
                  <a:tcPr marL="47625" marR="47625" marT="0" marB="0"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200" b="0" i="0" u="none" strike="noStrike" cap="none" normalizeH="0" baseline="0" smtClean="0">
                          <a:ln>
                            <a:noFill/>
                          </a:ln>
                          <a:solidFill>
                            <a:schemeClr val="tx1"/>
                          </a:solidFill>
                          <a:effectLst/>
                          <a:latin typeface="Times New Roman" pitchFamily="18" charset="0"/>
                          <a:ea typeface="Cambria" pitchFamily="18" charset="0"/>
                          <a:cs typeface="Times New Roman" pitchFamily="18" charset="0"/>
                        </a:rPr>
                        <a:t>-0.150</a:t>
                      </a:r>
                      <a:endParaRPr kumimoji="0" lang="en-US" altLang="en-US" sz="2200" b="0" i="0" u="none" strike="noStrike" cap="none" normalizeH="0" baseline="0" smtClean="0">
                        <a:ln>
                          <a:noFill/>
                        </a:ln>
                        <a:solidFill>
                          <a:schemeClr val="tx1"/>
                        </a:solidFill>
                        <a:effectLst/>
                        <a:latin typeface="Cambria" pitchFamily="18" charset="0"/>
                        <a:ea typeface="Cambria" pitchFamily="18" charset="0"/>
                        <a:cs typeface="Times New Roman" pitchFamily="18" charset="0"/>
                      </a:endParaRPr>
                    </a:p>
                  </a:txBody>
                  <a:tcPr marL="47625" marR="47625" marT="0" marB="0"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200" b="0" i="0" u="none" strike="noStrike" cap="none" normalizeH="0" baseline="0" smtClean="0">
                          <a:ln>
                            <a:noFill/>
                          </a:ln>
                          <a:solidFill>
                            <a:schemeClr val="tx1"/>
                          </a:solidFill>
                          <a:effectLst/>
                          <a:latin typeface="Times New Roman" pitchFamily="18" charset="0"/>
                          <a:ea typeface="Cambria" pitchFamily="18" charset="0"/>
                          <a:cs typeface="Times New Roman" pitchFamily="18" charset="0"/>
                        </a:rPr>
                        <a:t>0.459</a:t>
                      </a:r>
                      <a:endParaRPr kumimoji="0" lang="en-US" altLang="en-US" sz="2200" b="0" i="0" u="none" strike="noStrike" cap="none" normalizeH="0" baseline="0" smtClean="0">
                        <a:ln>
                          <a:noFill/>
                        </a:ln>
                        <a:solidFill>
                          <a:schemeClr val="tx1"/>
                        </a:solidFill>
                        <a:effectLst/>
                        <a:latin typeface="Cambria" pitchFamily="18" charset="0"/>
                        <a:ea typeface="Cambria" pitchFamily="18" charset="0"/>
                        <a:cs typeface="Times New Roman" pitchFamily="18" charset="0"/>
                      </a:endParaRPr>
                    </a:p>
                  </a:txBody>
                  <a:tcPr marL="47625" marR="47625" marT="0" marB="0"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200" b="0" i="0" u="none" strike="noStrike" cap="none" normalizeH="0" baseline="0" smtClean="0">
                          <a:ln>
                            <a:noFill/>
                          </a:ln>
                          <a:solidFill>
                            <a:schemeClr val="tx1"/>
                          </a:solidFill>
                          <a:effectLst/>
                          <a:latin typeface="Times New Roman" pitchFamily="18" charset="0"/>
                          <a:ea typeface="Cambria" pitchFamily="18" charset="0"/>
                          <a:cs typeface="Times New Roman" pitchFamily="18" charset="0"/>
                        </a:rPr>
                        <a:t>0.932**</a:t>
                      </a:r>
                      <a:endParaRPr kumimoji="0" lang="en-US" altLang="en-US" sz="2200" b="0" i="0" u="none" strike="noStrike" cap="none" normalizeH="0" baseline="0" smtClean="0">
                        <a:ln>
                          <a:noFill/>
                        </a:ln>
                        <a:solidFill>
                          <a:schemeClr val="tx1"/>
                        </a:solidFill>
                        <a:effectLst/>
                        <a:latin typeface="Cambria" pitchFamily="18" charset="0"/>
                        <a:ea typeface="Cambria" pitchFamily="18" charset="0"/>
                        <a:cs typeface="Times New Roman" pitchFamily="18" charset="0"/>
                      </a:endParaRPr>
                    </a:p>
                  </a:txBody>
                  <a:tcPr marL="47625" marR="47625" marT="0" marB="0" horzOverflow="overflow">
                    <a:lnL>
                      <a:noFill/>
                    </a:lnL>
                    <a:lnR>
                      <a:noFill/>
                    </a:lnR>
                    <a:lnT>
                      <a:noFill/>
                    </a:lnT>
                    <a:lnB>
                      <a:noFill/>
                    </a:lnB>
                    <a:lnTlToBr>
                      <a:noFill/>
                    </a:lnTlToBr>
                    <a:lnBlToTr>
                      <a:noFill/>
                    </a:lnBlToTr>
                    <a:noFill/>
                  </a:tcPr>
                </a:tc>
              </a:tr>
              <a:tr h="228600">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200" b="0" i="0" u="none" strike="noStrike" cap="none" normalizeH="0" baseline="0" smtClean="0">
                        <a:ln>
                          <a:noFill/>
                        </a:ln>
                        <a:solidFill>
                          <a:schemeClr val="tx1"/>
                        </a:solidFill>
                        <a:effectLst/>
                        <a:latin typeface="Times New Roman" pitchFamily="18" charset="0"/>
                        <a:ea typeface="Cambria" pitchFamily="18" charset="0"/>
                        <a:cs typeface="Times New Roman" pitchFamily="18" charset="0"/>
                      </a:endParaRPr>
                    </a:p>
                  </a:txBody>
                  <a:tcPr marL="47625" marR="47625" marT="0" marB="0"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Times New Roman" pitchFamily="18" charset="0"/>
                          <a:ea typeface="Cambria" pitchFamily="18" charset="0"/>
                          <a:cs typeface="Times New Roman" pitchFamily="18" charset="0"/>
                        </a:rPr>
                        <a:t>(0.169)</a:t>
                      </a:r>
                      <a:endParaRPr kumimoji="0" lang="en-US" altLang="en-US" sz="1400" b="0" i="0" u="none" strike="noStrike" cap="none" normalizeH="0" baseline="0" smtClean="0">
                        <a:ln>
                          <a:noFill/>
                        </a:ln>
                        <a:solidFill>
                          <a:schemeClr val="tx1"/>
                        </a:solidFill>
                        <a:effectLst/>
                        <a:latin typeface="Cambria" pitchFamily="18" charset="0"/>
                        <a:ea typeface="Cambria" pitchFamily="18" charset="0"/>
                        <a:cs typeface="Times New Roman" pitchFamily="18" charset="0"/>
                      </a:endParaRPr>
                    </a:p>
                  </a:txBody>
                  <a:tcPr marL="47625" marR="47625" marT="0" marB="0"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Times New Roman" pitchFamily="18" charset="0"/>
                          <a:ea typeface="Cambria" pitchFamily="18" charset="0"/>
                          <a:cs typeface="Times New Roman" pitchFamily="18" charset="0"/>
                        </a:rPr>
                        <a:t>(0.274)</a:t>
                      </a:r>
                      <a:endParaRPr kumimoji="0" lang="en-US" altLang="en-US" sz="1400" b="0" i="0" u="none" strike="noStrike" cap="none" normalizeH="0" baseline="0" smtClean="0">
                        <a:ln>
                          <a:noFill/>
                        </a:ln>
                        <a:solidFill>
                          <a:schemeClr val="tx1"/>
                        </a:solidFill>
                        <a:effectLst/>
                        <a:latin typeface="Cambria" pitchFamily="18" charset="0"/>
                        <a:ea typeface="Cambria" pitchFamily="18" charset="0"/>
                        <a:cs typeface="Times New Roman" pitchFamily="18" charset="0"/>
                      </a:endParaRPr>
                    </a:p>
                  </a:txBody>
                  <a:tcPr marL="47625" marR="47625" marT="0" marB="0"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Times New Roman" pitchFamily="18" charset="0"/>
                          <a:ea typeface="Cambria" pitchFamily="18" charset="0"/>
                          <a:cs typeface="Times New Roman" pitchFamily="18" charset="0"/>
                        </a:rPr>
                        <a:t>(0.404)</a:t>
                      </a:r>
                      <a:endParaRPr kumimoji="0" lang="en-US" altLang="en-US" sz="1400" b="0" i="0" u="none" strike="noStrike" cap="none" normalizeH="0" baseline="0" smtClean="0">
                        <a:ln>
                          <a:noFill/>
                        </a:ln>
                        <a:solidFill>
                          <a:schemeClr val="tx1"/>
                        </a:solidFill>
                        <a:effectLst/>
                        <a:latin typeface="Cambria" pitchFamily="18" charset="0"/>
                        <a:ea typeface="Cambria" pitchFamily="18" charset="0"/>
                        <a:cs typeface="Times New Roman" pitchFamily="18" charset="0"/>
                      </a:endParaRPr>
                    </a:p>
                  </a:txBody>
                  <a:tcPr marL="47625" marR="47625" marT="0" marB="0" horzOverflow="overflow">
                    <a:lnL>
                      <a:noFill/>
                    </a:lnL>
                    <a:lnR>
                      <a:noFill/>
                    </a:lnR>
                    <a:lnT>
                      <a:noFill/>
                    </a:lnT>
                    <a:lnB>
                      <a:noFill/>
                    </a:lnB>
                    <a:lnTlToBr>
                      <a:noFill/>
                    </a:lnTlToBr>
                    <a:lnBlToTr>
                      <a:noFill/>
                    </a:lnBlToTr>
                    <a:noFill/>
                  </a:tcPr>
                </a:tc>
              </a:tr>
              <a:tr h="182563">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200" b="0" i="0" u="none" strike="noStrike" cap="none" normalizeH="0" baseline="0" smtClean="0">
                        <a:ln>
                          <a:noFill/>
                        </a:ln>
                        <a:solidFill>
                          <a:schemeClr val="tx1"/>
                        </a:solidFill>
                        <a:effectLst/>
                        <a:latin typeface="Times New Roman" pitchFamily="18" charset="0"/>
                        <a:ea typeface="Cambria" pitchFamily="18" charset="0"/>
                        <a:cs typeface="Times New Roman" pitchFamily="18" charset="0"/>
                      </a:endParaRPr>
                    </a:p>
                  </a:txBody>
                  <a:tcPr marL="47625" marR="47625" marT="0" marB="0"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200" b="0" i="0" u="none" strike="noStrike" cap="none" normalizeH="0" baseline="0" smtClean="0">
                        <a:ln>
                          <a:noFill/>
                        </a:ln>
                        <a:solidFill>
                          <a:schemeClr val="tx1"/>
                        </a:solidFill>
                        <a:effectLst/>
                        <a:latin typeface="Times New Roman" pitchFamily="18" charset="0"/>
                        <a:ea typeface="Cambria" pitchFamily="18" charset="0"/>
                        <a:cs typeface="Times New Roman" pitchFamily="18" charset="0"/>
                      </a:endParaRPr>
                    </a:p>
                  </a:txBody>
                  <a:tcPr marL="47625" marR="47625" marT="0" marB="0"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200" b="0" i="0" u="none" strike="noStrike" cap="none" normalizeH="0" baseline="0" smtClean="0">
                        <a:ln>
                          <a:noFill/>
                        </a:ln>
                        <a:solidFill>
                          <a:schemeClr val="tx1"/>
                        </a:solidFill>
                        <a:effectLst/>
                        <a:latin typeface="Times New Roman" pitchFamily="18" charset="0"/>
                        <a:ea typeface="Cambria" pitchFamily="18" charset="0"/>
                        <a:cs typeface="Times New Roman" pitchFamily="18" charset="0"/>
                      </a:endParaRPr>
                    </a:p>
                  </a:txBody>
                  <a:tcPr marL="47625" marR="47625" marT="0" marB="0"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200" b="0" i="0" u="none" strike="noStrike" cap="none" normalizeH="0" baseline="0" smtClean="0">
                        <a:ln>
                          <a:noFill/>
                        </a:ln>
                        <a:solidFill>
                          <a:schemeClr val="tx1"/>
                        </a:solidFill>
                        <a:effectLst/>
                        <a:latin typeface="Times New Roman" pitchFamily="18" charset="0"/>
                        <a:ea typeface="Cambria" pitchFamily="18" charset="0"/>
                        <a:cs typeface="Times New Roman" pitchFamily="18" charset="0"/>
                      </a:endParaRPr>
                    </a:p>
                  </a:txBody>
                  <a:tcPr marL="47625" marR="47625" marT="0" marB="0" horzOverflow="overflow">
                    <a:lnL>
                      <a:noFill/>
                    </a:lnL>
                    <a:lnR>
                      <a:noFill/>
                    </a:lnR>
                    <a:lnT>
                      <a:noFill/>
                    </a:lnT>
                    <a:lnB>
                      <a:noFill/>
                    </a:lnB>
                    <a:lnTlToBr>
                      <a:noFill/>
                    </a:lnTlToBr>
                    <a:lnBlToTr>
                      <a:noFill/>
                    </a:lnBlToTr>
                    <a:noFill/>
                  </a:tcPr>
                </a:tc>
              </a:tr>
              <a:tr h="212725">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Times New Roman" pitchFamily="18" charset="0"/>
                          <a:ea typeface="Cambria" pitchFamily="18" charset="0"/>
                          <a:cs typeface="Times New Roman" pitchFamily="18" charset="0"/>
                        </a:rPr>
                        <a:t>Observations</a:t>
                      </a:r>
                      <a:endParaRPr kumimoji="0" lang="en-US" altLang="en-US" sz="1400" b="0" i="0" u="none" strike="noStrike" cap="none" normalizeH="0" baseline="0" smtClean="0">
                        <a:ln>
                          <a:noFill/>
                        </a:ln>
                        <a:solidFill>
                          <a:schemeClr val="tx1"/>
                        </a:solidFill>
                        <a:effectLst/>
                        <a:latin typeface="Cambria" pitchFamily="18" charset="0"/>
                        <a:ea typeface="Cambria" pitchFamily="18" charset="0"/>
                        <a:cs typeface="Times New Roman" pitchFamily="18" charset="0"/>
                      </a:endParaRPr>
                    </a:p>
                  </a:txBody>
                  <a:tcPr marL="47625" marR="47625" marT="0" marB="0"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Times New Roman" pitchFamily="18" charset="0"/>
                          <a:ea typeface="Cambria" pitchFamily="18" charset="0"/>
                          <a:cs typeface="Times New Roman" pitchFamily="18" charset="0"/>
                        </a:rPr>
                        <a:t>243</a:t>
                      </a:r>
                      <a:endParaRPr kumimoji="0" lang="en-US" altLang="en-US" sz="1400" b="0" i="0" u="none" strike="noStrike" cap="none" normalizeH="0" baseline="0" smtClean="0">
                        <a:ln>
                          <a:noFill/>
                        </a:ln>
                        <a:solidFill>
                          <a:schemeClr val="tx1"/>
                        </a:solidFill>
                        <a:effectLst/>
                        <a:latin typeface="Cambria" pitchFamily="18" charset="0"/>
                        <a:ea typeface="Cambria" pitchFamily="18" charset="0"/>
                        <a:cs typeface="Times New Roman" pitchFamily="18" charset="0"/>
                      </a:endParaRPr>
                    </a:p>
                  </a:txBody>
                  <a:tcPr marL="47625" marR="47625" marT="0" marB="0"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Times New Roman" pitchFamily="18" charset="0"/>
                          <a:ea typeface="Cambria" pitchFamily="18" charset="0"/>
                          <a:cs typeface="Times New Roman" pitchFamily="18" charset="0"/>
                        </a:rPr>
                        <a:t>210</a:t>
                      </a:r>
                      <a:endParaRPr kumimoji="0" lang="en-US" altLang="en-US" sz="1400" b="0" i="0" u="none" strike="noStrike" cap="none" normalizeH="0" baseline="0" smtClean="0">
                        <a:ln>
                          <a:noFill/>
                        </a:ln>
                        <a:solidFill>
                          <a:schemeClr val="tx1"/>
                        </a:solidFill>
                        <a:effectLst/>
                        <a:latin typeface="Cambria" pitchFamily="18" charset="0"/>
                        <a:ea typeface="Cambria" pitchFamily="18" charset="0"/>
                        <a:cs typeface="Times New Roman" pitchFamily="18" charset="0"/>
                      </a:endParaRPr>
                    </a:p>
                  </a:txBody>
                  <a:tcPr marL="47625" marR="47625" marT="0" marB="0"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Times New Roman" pitchFamily="18" charset="0"/>
                          <a:ea typeface="Cambria" pitchFamily="18" charset="0"/>
                          <a:cs typeface="Times New Roman" pitchFamily="18" charset="0"/>
                        </a:rPr>
                        <a:t>164</a:t>
                      </a:r>
                      <a:endParaRPr kumimoji="0" lang="en-US" altLang="en-US" sz="1400" b="0" i="0" u="none" strike="noStrike" cap="none" normalizeH="0" baseline="0" smtClean="0">
                        <a:ln>
                          <a:noFill/>
                        </a:ln>
                        <a:solidFill>
                          <a:schemeClr val="tx1"/>
                        </a:solidFill>
                        <a:effectLst/>
                        <a:latin typeface="Cambria" pitchFamily="18" charset="0"/>
                        <a:ea typeface="Cambria" pitchFamily="18" charset="0"/>
                        <a:cs typeface="Times New Roman" pitchFamily="18" charset="0"/>
                      </a:endParaRPr>
                    </a:p>
                  </a:txBody>
                  <a:tcPr marL="47625" marR="47625" marT="0" marB="0" horzOverflow="overflow">
                    <a:lnL>
                      <a:noFill/>
                    </a:lnL>
                    <a:lnR>
                      <a:noFill/>
                    </a:lnR>
                    <a:lnT>
                      <a:noFill/>
                    </a:lnT>
                    <a:lnB>
                      <a:noFill/>
                    </a:lnB>
                    <a:lnTlToBr>
                      <a:noFill/>
                    </a:lnTlToBr>
                    <a:lnBlToTr>
                      <a:noFill/>
                    </a:lnBlToTr>
                    <a:noFill/>
                  </a:tcPr>
                </a:tc>
              </a:tr>
              <a:tr h="212725">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Times New Roman" pitchFamily="18" charset="0"/>
                          <a:ea typeface="Cambria" pitchFamily="18" charset="0"/>
                          <a:cs typeface="Times New Roman" pitchFamily="18" charset="0"/>
                        </a:rPr>
                        <a:t>R-2</a:t>
                      </a:r>
                      <a:endParaRPr kumimoji="0" lang="en-US" altLang="en-US" sz="1400" b="0" i="0" u="none" strike="noStrike" cap="none" normalizeH="0" baseline="0" smtClean="0">
                        <a:ln>
                          <a:noFill/>
                        </a:ln>
                        <a:solidFill>
                          <a:schemeClr val="tx1"/>
                        </a:solidFill>
                        <a:effectLst/>
                        <a:latin typeface="Cambria" pitchFamily="18" charset="0"/>
                        <a:ea typeface="Cambria" pitchFamily="18" charset="0"/>
                        <a:cs typeface="Times New Roman" pitchFamily="18" charset="0"/>
                      </a:endParaRPr>
                    </a:p>
                  </a:txBody>
                  <a:tcPr marL="47625" marR="47625" marT="0" marB="0"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Times New Roman" pitchFamily="18" charset="0"/>
                          <a:ea typeface="Cambria" pitchFamily="18" charset="0"/>
                          <a:cs typeface="Times New Roman" pitchFamily="18" charset="0"/>
                        </a:rPr>
                        <a:t>0.213</a:t>
                      </a:r>
                      <a:endParaRPr kumimoji="0" lang="en-US" altLang="en-US" sz="1400" b="0" i="0" u="none" strike="noStrike" cap="none" normalizeH="0" baseline="0" smtClean="0">
                        <a:ln>
                          <a:noFill/>
                        </a:ln>
                        <a:solidFill>
                          <a:schemeClr val="tx1"/>
                        </a:solidFill>
                        <a:effectLst/>
                        <a:latin typeface="Cambria" pitchFamily="18" charset="0"/>
                        <a:ea typeface="Cambria" pitchFamily="18" charset="0"/>
                        <a:cs typeface="Times New Roman" pitchFamily="18" charset="0"/>
                      </a:endParaRPr>
                    </a:p>
                  </a:txBody>
                  <a:tcPr marL="47625" marR="47625" marT="0" marB="0"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Times New Roman" pitchFamily="18" charset="0"/>
                          <a:ea typeface="Cambria" pitchFamily="18" charset="0"/>
                          <a:cs typeface="Times New Roman" pitchFamily="18" charset="0"/>
                        </a:rPr>
                        <a:t>0.344</a:t>
                      </a:r>
                      <a:endParaRPr kumimoji="0" lang="en-US" altLang="en-US" sz="1400" b="0" i="0" u="none" strike="noStrike" cap="none" normalizeH="0" baseline="0" smtClean="0">
                        <a:ln>
                          <a:noFill/>
                        </a:ln>
                        <a:solidFill>
                          <a:schemeClr val="tx1"/>
                        </a:solidFill>
                        <a:effectLst/>
                        <a:latin typeface="Cambria" pitchFamily="18" charset="0"/>
                        <a:ea typeface="Cambria" pitchFamily="18" charset="0"/>
                        <a:cs typeface="Times New Roman" pitchFamily="18" charset="0"/>
                      </a:endParaRPr>
                    </a:p>
                  </a:txBody>
                  <a:tcPr marL="47625" marR="47625" marT="0" marB="0"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Times New Roman" pitchFamily="18" charset="0"/>
                          <a:ea typeface="Cambria" pitchFamily="18" charset="0"/>
                          <a:cs typeface="Times New Roman" pitchFamily="18" charset="0"/>
                        </a:rPr>
                        <a:t>0.374</a:t>
                      </a:r>
                      <a:endParaRPr kumimoji="0" lang="en-US" altLang="en-US" sz="1400" b="0" i="0" u="none" strike="noStrike" cap="none" normalizeH="0" baseline="0" smtClean="0">
                        <a:ln>
                          <a:noFill/>
                        </a:ln>
                        <a:solidFill>
                          <a:schemeClr val="tx1"/>
                        </a:solidFill>
                        <a:effectLst/>
                        <a:latin typeface="Cambria" pitchFamily="18" charset="0"/>
                        <a:ea typeface="Cambria" pitchFamily="18" charset="0"/>
                        <a:cs typeface="Times New Roman" pitchFamily="18" charset="0"/>
                      </a:endParaRPr>
                    </a:p>
                  </a:txBody>
                  <a:tcPr marL="47625" marR="47625" marT="0" marB="0" horzOverflow="overflow">
                    <a:lnL>
                      <a:noFill/>
                    </a:lnL>
                    <a:lnR>
                      <a:noFill/>
                    </a:lnR>
                    <a:lnT>
                      <a:noFill/>
                    </a:lnT>
                    <a:lnB>
                      <a:noFill/>
                    </a:lnB>
                    <a:lnTlToBr>
                      <a:noFill/>
                    </a:lnTlToBr>
                    <a:lnBlToTr>
                      <a:noFill/>
                    </a:lnBlToTr>
                    <a:noFill/>
                  </a:tcPr>
                </a:tc>
              </a:tr>
              <a:tr h="212725">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Times New Roman" pitchFamily="18" charset="0"/>
                          <a:ea typeface="Cambria" pitchFamily="18" charset="0"/>
                          <a:cs typeface="Times New Roman" pitchFamily="18" charset="0"/>
                        </a:rPr>
                        <a:t>Countries</a:t>
                      </a:r>
                      <a:endParaRPr kumimoji="0" lang="en-US" altLang="en-US" sz="1400" b="0" i="0" u="none" strike="noStrike" cap="none" normalizeH="0" baseline="0" smtClean="0">
                        <a:ln>
                          <a:noFill/>
                        </a:ln>
                        <a:solidFill>
                          <a:schemeClr val="tx1"/>
                        </a:solidFill>
                        <a:effectLst/>
                        <a:latin typeface="Cambria" pitchFamily="18" charset="0"/>
                        <a:ea typeface="Cambria" pitchFamily="18" charset="0"/>
                        <a:cs typeface="Times New Roman" pitchFamily="18" charset="0"/>
                      </a:endParaRPr>
                    </a:p>
                  </a:txBody>
                  <a:tcPr marL="47625" marR="47625" marT="0" marB="0"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Times New Roman" pitchFamily="18" charset="0"/>
                          <a:ea typeface="Cambria" pitchFamily="18" charset="0"/>
                          <a:cs typeface="Times New Roman" pitchFamily="18" charset="0"/>
                        </a:rPr>
                        <a:t>17</a:t>
                      </a:r>
                      <a:endParaRPr kumimoji="0" lang="en-US" altLang="en-US" sz="1400" b="0" i="0" u="none" strike="noStrike" cap="none" normalizeH="0" baseline="0" smtClean="0">
                        <a:ln>
                          <a:noFill/>
                        </a:ln>
                        <a:solidFill>
                          <a:schemeClr val="tx1"/>
                        </a:solidFill>
                        <a:effectLst/>
                        <a:latin typeface="Cambria" pitchFamily="18" charset="0"/>
                        <a:ea typeface="Cambria" pitchFamily="18" charset="0"/>
                        <a:cs typeface="Times New Roman" pitchFamily="18" charset="0"/>
                      </a:endParaRPr>
                    </a:p>
                  </a:txBody>
                  <a:tcPr marL="47625" marR="47625" marT="0" marB="0"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Times New Roman" pitchFamily="18" charset="0"/>
                          <a:ea typeface="Cambria" pitchFamily="18" charset="0"/>
                          <a:cs typeface="Times New Roman" pitchFamily="18" charset="0"/>
                        </a:rPr>
                        <a:t>16</a:t>
                      </a:r>
                      <a:endParaRPr kumimoji="0" lang="en-US" altLang="en-US" sz="1400" b="0" i="0" u="none" strike="noStrike" cap="none" normalizeH="0" baseline="0" smtClean="0">
                        <a:ln>
                          <a:noFill/>
                        </a:ln>
                        <a:solidFill>
                          <a:schemeClr val="tx1"/>
                        </a:solidFill>
                        <a:effectLst/>
                        <a:latin typeface="Cambria" pitchFamily="18" charset="0"/>
                        <a:ea typeface="Cambria" pitchFamily="18" charset="0"/>
                        <a:cs typeface="Times New Roman" pitchFamily="18" charset="0"/>
                      </a:endParaRPr>
                    </a:p>
                  </a:txBody>
                  <a:tcPr marL="47625" marR="47625" marT="0" marB="0"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Times New Roman" pitchFamily="18" charset="0"/>
                          <a:ea typeface="Cambria" pitchFamily="18" charset="0"/>
                          <a:cs typeface="Times New Roman" pitchFamily="18" charset="0"/>
                        </a:rPr>
                        <a:t>15</a:t>
                      </a:r>
                      <a:endParaRPr kumimoji="0" lang="en-US" altLang="en-US" sz="1400" b="0" i="0" u="none" strike="noStrike" cap="none" normalizeH="0" baseline="0" smtClean="0">
                        <a:ln>
                          <a:noFill/>
                        </a:ln>
                        <a:solidFill>
                          <a:schemeClr val="tx1"/>
                        </a:solidFill>
                        <a:effectLst/>
                        <a:latin typeface="Cambria" pitchFamily="18" charset="0"/>
                        <a:ea typeface="Cambria" pitchFamily="18" charset="0"/>
                        <a:cs typeface="Times New Roman" pitchFamily="18" charset="0"/>
                      </a:endParaRPr>
                    </a:p>
                  </a:txBody>
                  <a:tcPr marL="47625" marR="47625" marT="0" marB="0" horzOverflow="overflow">
                    <a:lnL>
                      <a:noFill/>
                    </a:lnL>
                    <a:lnR>
                      <a:noFill/>
                    </a:lnR>
                    <a:lnT>
                      <a:noFill/>
                    </a:lnT>
                    <a:lnB>
                      <a:noFill/>
                    </a:lnB>
                    <a:lnTlToBr>
                      <a:noFill/>
                    </a:lnTlToBr>
                    <a:lnBlToTr>
                      <a:noFill/>
                    </a:lnBlToTr>
                    <a:noFill/>
                  </a:tcPr>
                </a:tc>
              </a:tr>
              <a:tr h="323850">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Times New Roman" pitchFamily="18" charset="0"/>
                          <a:ea typeface="Cambria" pitchFamily="18" charset="0"/>
                          <a:cs typeface="Times New Roman" pitchFamily="18" charset="0"/>
                        </a:rPr>
                        <a:t>Year FE</a:t>
                      </a:r>
                      <a:endParaRPr kumimoji="0" lang="en-US" altLang="en-US" sz="1400" b="0" i="0" u="none" strike="noStrike" cap="none" normalizeH="0" baseline="0" smtClean="0">
                        <a:ln>
                          <a:noFill/>
                        </a:ln>
                        <a:solidFill>
                          <a:schemeClr val="tx1"/>
                        </a:solidFill>
                        <a:effectLst/>
                        <a:latin typeface="Cambria" pitchFamily="18" charset="0"/>
                        <a:ea typeface="Cambria" pitchFamily="18" charset="0"/>
                        <a:cs typeface="Times New Roman" pitchFamily="18" charset="0"/>
                      </a:endParaRPr>
                    </a:p>
                  </a:txBody>
                  <a:tcPr marL="47625" marR="47625" marT="0" marB="0"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Times New Roman" pitchFamily="18" charset="0"/>
                          <a:ea typeface="Cambria" pitchFamily="18" charset="0"/>
                          <a:cs typeface="Times New Roman" pitchFamily="18" charset="0"/>
                        </a:rPr>
                        <a:t>No</a:t>
                      </a:r>
                      <a:endParaRPr kumimoji="0" lang="en-US" altLang="en-US" sz="1400" b="0" i="0" u="none" strike="noStrike" cap="none" normalizeH="0" baseline="0" smtClean="0">
                        <a:ln>
                          <a:noFill/>
                        </a:ln>
                        <a:solidFill>
                          <a:schemeClr val="tx1"/>
                        </a:solidFill>
                        <a:effectLst/>
                        <a:latin typeface="Cambria" pitchFamily="18" charset="0"/>
                        <a:ea typeface="Cambria" pitchFamily="18" charset="0"/>
                        <a:cs typeface="Times New Roman" pitchFamily="18" charset="0"/>
                      </a:endParaRPr>
                    </a:p>
                  </a:txBody>
                  <a:tcPr marL="47625" marR="47625" marT="0" marB="0"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Times New Roman" pitchFamily="18" charset="0"/>
                          <a:ea typeface="Cambria" pitchFamily="18" charset="0"/>
                          <a:cs typeface="Times New Roman" pitchFamily="18" charset="0"/>
                        </a:rPr>
                        <a:t>No</a:t>
                      </a:r>
                      <a:endParaRPr kumimoji="0" lang="en-US" altLang="en-US" sz="1400" b="0" i="0" u="none" strike="noStrike" cap="none" normalizeH="0" baseline="0" smtClean="0">
                        <a:ln>
                          <a:noFill/>
                        </a:ln>
                        <a:solidFill>
                          <a:schemeClr val="tx1"/>
                        </a:solidFill>
                        <a:effectLst/>
                        <a:latin typeface="Cambria" pitchFamily="18" charset="0"/>
                        <a:ea typeface="Cambria" pitchFamily="18" charset="0"/>
                        <a:cs typeface="Times New Roman" pitchFamily="18" charset="0"/>
                      </a:endParaRPr>
                    </a:p>
                  </a:txBody>
                  <a:tcPr marL="47625" marR="47625" marT="0" marB="0"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Times New Roman" pitchFamily="18" charset="0"/>
                          <a:ea typeface="Cambria" pitchFamily="18" charset="0"/>
                          <a:cs typeface="Times New Roman" pitchFamily="18" charset="0"/>
                        </a:rPr>
                        <a:t>No</a:t>
                      </a:r>
                      <a:endParaRPr kumimoji="0" lang="en-US" altLang="en-US" sz="1400" b="0" i="0" u="none" strike="noStrike" cap="none" normalizeH="0" baseline="0" smtClean="0">
                        <a:ln>
                          <a:noFill/>
                        </a:ln>
                        <a:solidFill>
                          <a:schemeClr val="tx1"/>
                        </a:solidFill>
                        <a:effectLst/>
                        <a:latin typeface="Cambria" pitchFamily="18" charset="0"/>
                        <a:ea typeface="Cambria" pitchFamily="18" charset="0"/>
                        <a:cs typeface="Times New Roman" pitchFamily="18" charset="0"/>
                      </a:endParaRPr>
                    </a:p>
                  </a:txBody>
                  <a:tcPr marL="47625" marR="47625" marT="0" marB="0"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5669" name="Rectangle 1"/>
          <p:cNvSpPr>
            <a:spLocks noChangeArrowheads="1"/>
          </p:cNvSpPr>
          <p:nvPr/>
        </p:nvSpPr>
        <p:spPr bwMode="auto">
          <a:xfrm>
            <a:off x="0" y="4393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a:spcBef>
                <a:spcPct val="0"/>
              </a:spcBef>
              <a:buClrTx/>
              <a:buSzTx/>
              <a:buFontTx/>
              <a:buNone/>
            </a:pPr>
            <a:endParaRPr lang="en-US" altLang="en-US" sz="1800">
              <a:latin typeface="Calibri" panose="020F0502020204030204" pitchFamily="34" charset="0"/>
            </a:endParaRPr>
          </a:p>
        </p:txBody>
      </p:sp>
      <p:sp>
        <p:nvSpPr>
          <p:cNvPr id="25670" name="Rectangle 2"/>
          <p:cNvSpPr>
            <a:spLocks noChangeArrowheads="1"/>
          </p:cNvSpPr>
          <p:nvPr/>
        </p:nvSpPr>
        <p:spPr bwMode="auto">
          <a:xfrm>
            <a:off x="177800" y="6505575"/>
            <a:ext cx="8280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a:spcBef>
                <a:spcPct val="0"/>
              </a:spcBef>
              <a:buClrTx/>
              <a:buSzTx/>
              <a:buFontTx/>
              <a:buNone/>
            </a:pPr>
            <a:r>
              <a:rPr lang="en-US" altLang="en-US" sz="1200">
                <a:latin typeface="Calibri" panose="020F0502020204030204" pitchFamily="34" charset="0"/>
              </a:rPr>
              <a:t>(Robust s.e.is n parentheses, clustered at the country level.)    ***, **, &amp;* : significance at the level of 1, 5, and 10%, respectively.</a:t>
            </a:r>
            <a:endParaRPr lang="en-US" altLang="en-US" sz="600">
              <a:latin typeface="Calibri" panose="020F0502020204030204" pitchFamily="34" charset="0"/>
            </a:endParaRPr>
          </a:p>
        </p:txBody>
      </p:sp>
      <p:sp>
        <p:nvSpPr>
          <p:cNvPr id="10" name="Rounded Rectangle 9"/>
          <p:cNvSpPr/>
          <p:nvPr/>
        </p:nvSpPr>
        <p:spPr>
          <a:xfrm>
            <a:off x="381000" y="3171825"/>
            <a:ext cx="8458200" cy="762000"/>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algn="ctr" eaLnBrk="1" hangingPunct="1">
              <a:spcBef>
                <a:spcPct val="0"/>
              </a:spcBef>
              <a:buClrTx/>
              <a:buSzTx/>
              <a:buFontTx/>
              <a:buNone/>
            </a:pPr>
            <a:endParaRPr lang="en-US" altLang="en-US" sz="1800">
              <a:solidFill>
                <a:srgbClr val="FFFFFF"/>
              </a:solidFill>
              <a:latin typeface="Calibri" panose="020F0502020204030204" pitchFamily="34" charset="0"/>
            </a:endParaRPr>
          </a:p>
        </p:txBody>
      </p:sp>
      <p:sp>
        <p:nvSpPr>
          <p:cNvPr id="11" name="Rounded Rectangle 10"/>
          <p:cNvSpPr/>
          <p:nvPr/>
        </p:nvSpPr>
        <p:spPr>
          <a:xfrm>
            <a:off x="388938" y="3914775"/>
            <a:ext cx="8458200" cy="6858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algn="ctr" eaLnBrk="1" hangingPunct="1">
              <a:spcBef>
                <a:spcPct val="0"/>
              </a:spcBef>
              <a:buClrTx/>
              <a:buSzTx/>
              <a:buFontTx/>
              <a:buNone/>
            </a:pPr>
            <a:endParaRPr lang="en-US" altLang="en-US" sz="1800">
              <a:solidFill>
                <a:srgbClr val="FFFFFF"/>
              </a:solidFill>
              <a:latin typeface="Calibri" panose="020F0502020204030204" pitchFamily="34" charset="0"/>
            </a:endParaRPr>
          </a:p>
        </p:txBody>
      </p:sp>
    </p:spTree>
    <p:extLst>
      <p:ext uri="{BB962C8B-B14F-4D97-AF65-F5344CB8AC3E}">
        <p14:creationId xmlns:p14="http://schemas.microsoft.com/office/powerpoint/2010/main" val="32532404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84003">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12"/>
          </p:nvPr>
        </p:nvSpPr>
        <p:spPr/>
        <p:txBody>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eaLnBrk="1" hangingPunct="1">
              <a:spcBef>
                <a:spcPct val="0"/>
              </a:spcBef>
              <a:buClrTx/>
              <a:buSzTx/>
              <a:buFontTx/>
              <a:buNone/>
            </a:pPr>
            <a:fld id="{4AF75BD0-82FF-420E-9DA5-5624D3EC1B27}" type="slidenum">
              <a:rPr lang="en-US" altLang="en-US" sz="1400">
                <a:latin typeface="Calibri" panose="020F0502020204030204" pitchFamily="34" charset="0"/>
              </a:rPr>
              <a:pPr eaLnBrk="1" hangingPunct="1">
                <a:spcBef>
                  <a:spcPct val="0"/>
                </a:spcBef>
                <a:buClrTx/>
                <a:buSzTx/>
                <a:buFontTx/>
                <a:buNone/>
              </a:pPr>
              <a:t>59</a:t>
            </a:fld>
            <a:endParaRPr lang="en-US" altLang="en-US" sz="1400">
              <a:latin typeface="Calibri" panose="020F0502020204030204" pitchFamily="34" charset="0"/>
            </a:endParaRPr>
          </a:p>
        </p:txBody>
      </p:sp>
      <p:sp>
        <p:nvSpPr>
          <p:cNvPr id="57347" name="Rectangle 2"/>
          <p:cNvSpPr>
            <a:spLocks noGrp="1" noChangeArrowheads="1"/>
          </p:cNvSpPr>
          <p:nvPr>
            <p:ph type="title" idx="4294967295"/>
          </p:nvPr>
        </p:nvSpPr>
        <p:spPr>
          <a:xfrm>
            <a:off x="0" y="868288"/>
            <a:ext cx="9144000" cy="83252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2800" dirty="0" smtClean="0">
                <a:effectLst/>
                <a:latin typeface="Calibri" panose="020F0502020204030204" pitchFamily="34" charset="0"/>
              </a:rPr>
              <a:t>5 econometric findings regarding official forecasts in Chile.</a:t>
            </a:r>
            <a:br>
              <a:rPr lang="en-US" altLang="en-US" sz="2800" dirty="0" smtClean="0">
                <a:effectLst/>
                <a:latin typeface="Calibri" panose="020F0502020204030204" pitchFamily="34" charset="0"/>
              </a:rPr>
            </a:br>
            <a:r>
              <a:rPr lang="en-US" altLang="en-US" sz="800" dirty="0" smtClean="0">
                <a:effectLst/>
                <a:latin typeface="Calibri" panose="020F0502020204030204" pitchFamily="34" charset="0"/>
              </a:rPr>
              <a:t/>
            </a:r>
            <a:br>
              <a:rPr lang="en-US" altLang="en-US" sz="800" dirty="0" smtClean="0">
                <a:effectLst/>
                <a:latin typeface="Calibri" panose="020F0502020204030204" pitchFamily="34" charset="0"/>
              </a:rPr>
            </a:br>
            <a:r>
              <a:rPr lang="en-US" altLang="en-US" sz="1600" dirty="0" smtClean="0">
                <a:effectLst/>
                <a:latin typeface="Calibri" panose="020F0502020204030204" pitchFamily="34" charset="0"/>
              </a:rPr>
              <a:t>Frankel, 2013,  </a:t>
            </a:r>
            <a:r>
              <a:rPr lang="en-US" altLang="en-US" sz="1600" dirty="0">
                <a:effectLst/>
                <a:latin typeface="Calibri" panose="020F0502020204030204" pitchFamily="34" charset="0"/>
              </a:rPr>
              <a:t>“A Solution to Fiscal Pro-cyclicality: The Structural Budget Institutions Pioneered by Chile,” </a:t>
            </a:r>
            <a:r>
              <a:rPr lang="en-US" altLang="en-US" sz="1600" dirty="0" smtClean="0">
                <a:effectLst/>
                <a:latin typeface="Calibri" panose="020F0502020204030204" pitchFamily="34" charset="0"/>
              </a:rPr>
              <a:t/>
            </a:r>
            <a:br>
              <a:rPr lang="en-US" altLang="en-US" sz="1600" dirty="0" smtClean="0">
                <a:effectLst/>
                <a:latin typeface="Calibri" panose="020F0502020204030204" pitchFamily="34" charset="0"/>
              </a:rPr>
            </a:br>
            <a:r>
              <a:rPr lang="en-US" sz="1600" dirty="0" smtClean="0">
                <a:effectLst/>
                <a:latin typeface="Calibri" panose="020F0502020204030204" pitchFamily="34" charset="0"/>
              </a:rPr>
              <a:t>in </a:t>
            </a:r>
            <a:r>
              <a:rPr lang="en-US" sz="1600" i="1" dirty="0">
                <a:effectLst/>
                <a:latin typeface="Calibri" panose="020F0502020204030204" pitchFamily="34" charset="0"/>
              </a:rPr>
              <a:t>Fiscal Policy and Macroeconomic Performance, </a:t>
            </a:r>
            <a:r>
              <a:rPr lang="en-US" sz="1600" dirty="0">
                <a:effectLst/>
                <a:latin typeface="Calibri" panose="020F0502020204030204" pitchFamily="34" charset="0"/>
              </a:rPr>
              <a:t>Luis Felipe Céspedes &amp; Jordi Galí, </a:t>
            </a:r>
            <a:r>
              <a:rPr lang="en-US" sz="1600" dirty="0" smtClean="0">
                <a:effectLst/>
                <a:latin typeface="Calibri" panose="020F0502020204030204" pitchFamily="34" charset="0"/>
              </a:rPr>
              <a:t>editors.</a:t>
            </a:r>
            <a:endParaRPr lang="en-US" altLang="en-US" sz="1600" dirty="0" smtClean="0">
              <a:effectLst/>
              <a:latin typeface="Calibri" panose="020F0502020204030204" pitchFamily="34" charset="0"/>
            </a:endParaRPr>
          </a:p>
        </p:txBody>
      </p:sp>
      <p:sp>
        <p:nvSpPr>
          <p:cNvPr id="388099" name="Rectangle 3"/>
          <p:cNvSpPr>
            <a:spLocks noGrp="1" noChangeArrowheads="1"/>
          </p:cNvSpPr>
          <p:nvPr>
            <p:ph type="body" idx="4294967295"/>
          </p:nvPr>
        </p:nvSpPr>
        <p:spPr>
          <a:xfrm>
            <a:off x="0" y="1924000"/>
            <a:ext cx="8991600" cy="5105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609600" indent="-609600">
              <a:lnSpc>
                <a:spcPct val="90000"/>
              </a:lnSpc>
            </a:pPr>
            <a:r>
              <a:rPr lang="en-US" altLang="en-US" sz="2700" dirty="0" smtClean="0">
                <a:effectLst/>
                <a:latin typeface="Calibri" panose="020F0502020204030204" pitchFamily="34" charset="0"/>
              </a:rPr>
              <a:t>(1) The key macroeconomic input for budget forecasting in most countries</a:t>
            </a:r>
            <a:r>
              <a:rPr lang="en-US" altLang="en-US" sz="2400" b="1" dirty="0" smtClean="0">
                <a:effectLst/>
                <a:latin typeface="Calibri" panose="020F0502020204030204" pitchFamily="34" charset="0"/>
              </a:rPr>
              <a:t>:</a:t>
            </a:r>
            <a:r>
              <a:rPr lang="en-US" altLang="en-US" sz="2700" dirty="0" smtClean="0">
                <a:effectLst/>
                <a:latin typeface="Calibri" panose="020F0502020204030204" pitchFamily="34" charset="0"/>
              </a:rPr>
              <a:t> GDP.      In Chile</a:t>
            </a:r>
            <a:r>
              <a:rPr lang="en-US" altLang="en-US" sz="2400" b="1" dirty="0" smtClean="0">
                <a:effectLst/>
                <a:latin typeface="Calibri" panose="020F0502020204030204" pitchFamily="34" charset="0"/>
              </a:rPr>
              <a:t>:</a:t>
            </a:r>
            <a:r>
              <a:rPr lang="en-US" altLang="en-US" sz="2700" dirty="0" smtClean="0">
                <a:effectLst/>
                <a:latin typeface="Calibri" panose="020F0502020204030204" pitchFamily="34" charset="0"/>
              </a:rPr>
              <a:t> the copper price.</a:t>
            </a:r>
            <a:br>
              <a:rPr lang="en-US" altLang="en-US" sz="2700" dirty="0" smtClean="0">
                <a:effectLst/>
                <a:latin typeface="Calibri" panose="020F0502020204030204" pitchFamily="34" charset="0"/>
              </a:rPr>
            </a:br>
            <a:endParaRPr lang="en-US" altLang="en-US" sz="1200" dirty="0" smtClean="0">
              <a:effectLst/>
              <a:latin typeface="Calibri" panose="020F0502020204030204" pitchFamily="34" charset="0"/>
            </a:endParaRPr>
          </a:p>
          <a:p>
            <a:pPr marL="609600" indent="-609600">
              <a:lnSpc>
                <a:spcPct val="90000"/>
              </a:lnSpc>
            </a:pPr>
            <a:r>
              <a:rPr lang="en-US" altLang="en-US" sz="2700" dirty="0" smtClean="0">
                <a:effectLst/>
                <a:latin typeface="Calibri" panose="020F0502020204030204" pitchFamily="34" charset="0"/>
              </a:rPr>
              <a:t>(2) Real copper prices revert to trend in the long run.</a:t>
            </a:r>
            <a:br>
              <a:rPr lang="en-US" altLang="en-US" sz="2700" dirty="0" smtClean="0">
                <a:effectLst/>
                <a:latin typeface="Calibri" panose="020F0502020204030204" pitchFamily="34" charset="0"/>
              </a:rPr>
            </a:br>
            <a:r>
              <a:rPr lang="en-US" altLang="en-US" sz="200" dirty="0" smtClean="0">
                <a:effectLst/>
                <a:latin typeface="Calibri" panose="020F0502020204030204" pitchFamily="34" charset="0"/>
              </a:rPr>
              <a:t> </a:t>
            </a:r>
          </a:p>
          <a:p>
            <a:pPr marL="609600" indent="-609600">
              <a:lnSpc>
                <a:spcPct val="90000"/>
              </a:lnSpc>
            </a:pPr>
            <a:r>
              <a:rPr lang="en-US" altLang="en-US" sz="2800" dirty="0" smtClean="0">
                <a:effectLst/>
                <a:latin typeface="Calibri" panose="020F0502020204030204" pitchFamily="34" charset="0"/>
              </a:rPr>
              <a:t>But this is not always readily perceived:   </a:t>
            </a:r>
          </a:p>
          <a:p>
            <a:pPr marL="990600" lvl="1" indent="-533400">
              <a:lnSpc>
                <a:spcPct val="90000"/>
              </a:lnSpc>
            </a:pPr>
            <a:r>
              <a:rPr lang="en-US" altLang="en-US" sz="2400" dirty="0" smtClean="0">
                <a:effectLst/>
                <a:latin typeface="Calibri" panose="020F0502020204030204" pitchFamily="34" charset="0"/>
              </a:rPr>
              <a:t>(3)  </a:t>
            </a:r>
            <a:r>
              <a:rPr lang="en-US" altLang="en-US" sz="2200" dirty="0" smtClean="0">
                <a:effectLst/>
                <a:latin typeface="Calibri" panose="020F0502020204030204" pitchFamily="34" charset="0"/>
              </a:rPr>
              <a:t>30 years of data are not enough</a:t>
            </a:r>
          </a:p>
          <a:p>
            <a:pPr marL="990600" lvl="1" indent="-533400">
              <a:lnSpc>
                <a:spcPct val="90000"/>
              </a:lnSpc>
              <a:buFont typeface="Wingdings" pitchFamily="2" charset="2"/>
              <a:buNone/>
            </a:pPr>
            <a:r>
              <a:rPr lang="en-US" altLang="en-US" sz="2200" dirty="0" smtClean="0">
                <a:effectLst/>
                <a:latin typeface="Calibri" panose="020F0502020204030204" pitchFamily="34" charset="0"/>
              </a:rPr>
              <a:t>	to reject a random walk statistically;</a:t>
            </a:r>
            <a:r>
              <a:rPr lang="en-US" altLang="en-US" sz="2400" dirty="0" smtClean="0">
                <a:effectLst/>
                <a:latin typeface="Calibri" panose="020F0502020204030204" pitchFamily="34" charset="0"/>
              </a:rPr>
              <a:t> </a:t>
            </a:r>
            <a:r>
              <a:rPr lang="en-US" altLang="en-US" sz="2000" dirty="0" smtClean="0">
                <a:effectLst/>
                <a:latin typeface="Calibri" panose="020F0502020204030204" pitchFamily="34" charset="0"/>
              </a:rPr>
              <a:t>200 years of data are needed.</a:t>
            </a:r>
            <a:br>
              <a:rPr lang="en-US" altLang="en-US" sz="2000" dirty="0" smtClean="0">
                <a:effectLst/>
                <a:latin typeface="Calibri" panose="020F0502020204030204" pitchFamily="34" charset="0"/>
              </a:rPr>
            </a:br>
            <a:endParaRPr lang="en-US" altLang="en-US" sz="600" dirty="0" smtClean="0">
              <a:effectLst/>
              <a:latin typeface="Calibri" panose="020F0502020204030204" pitchFamily="34" charset="0"/>
            </a:endParaRPr>
          </a:p>
          <a:p>
            <a:pPr marL="990600" lvl="1" indent="-533400">
              <a:lnSpc>
                <a:spcPct val="90000"/>
              </a:lnSpc>
            </a:pPr>
            <a:r>
              <a:rPr lang="en-US" altLang="en-US" sz="2400" dirty="0" smtClean="0">
                <a:effectLst/>
                <a:latin typeface="Calibri" panose="020F0502020204030204" pitchFamily="34" charset="0"/>
              </a:rPr>
              <a:t>(4) U</a:t>
            </a:r>
            <a:r>
              <a:rPr lang="en-US" altLang="en-US" sz="2200" dirty="0" smtClean="0">
                <a:effectLst/>
                <a:latin typeface="Calibri" panose="020F0502020204030204" pitchFamily="34" charset="0"/>
              </a:rPr>
              <a:t>ncertainty</a:t>
            </a:r>
            <a:r>
              <a:rPr lang="en-US" altLang="en-US" sz="2400" dirty="0" smtClean="0">
                <a:effectLst/>
                <a:latin typeface="Calibri" panose="020F0502020204030204" pitchFamily="34" charset="0"/>
              </a:rPr>
              <a:t> </a:t>
            </a:r>
            <a:r>
              <a:rPr lang="en-US" altLang="en-US" sz="2000" dirty="0" smtClean="0">
                <a:effectLst/>
                <a:latin typeface="Calibri" panose="020F0502020204030204" pitchFamily="34" charset="0"/>
              </a:rPr>
              <a:t>(option-implied volatility)</a:t>
            </a:r>
            <a:r>
              <a:rPr lang="en-US" altLang="en-US" sz="2400" dirty="0" smtClean="0">
                <a:effectLst/>
                <a:latin typeface="Calibri" panose="020F0502020204030204" pitchFamily="34" charset="0"/>
              </a:rPr>
              <a:t> </a:t>
            </a:r>
            <a:r>
              <a:rPr lang="en-US" altLang="en-US" sz="2200" dirty="0" smtClean="0">
                <a:effectLst/>
                <a:latin typeface="Calibri" panose="020F0502020204030204" pitchFamily="34" charset="0"/>
              </a:rPr>
              <a:t>is higher </a:t>
            </a:r>
            <a:br>
              <a:rPr lang="en-US" altLang="en-US" sz="2200" dirty="0" smtClean="0">
                <a:effectLst/>
                <a:latin typeface="Calibri" panose="020F0502020204030204" pitchFamily="34" charset="0"/>
              </a:rPr>
            </a:br>
            <a:r>
              <a:rPr lang="en-US" altLang="en-US" sz="2200" dirty="0" smtClean="0">
                <a:effectLst/>
                <a:latin typeface="Calibri" panose="020F0502020204030204" pitchFamily="34" charset="0"/>
              </a:rPr>
              <a:t>when copper prices are toward the top of the cycle.</a:t>
            </a:r>
            <a:br>
              <a:rPr lang="en-US" altLang="en-US" sz="2200" dirty="0" smtClean="0">
                <a:effectLst/>
                <a:latin typeface="Calibri" panose="020F0502020204030204" pitchFamily="34" charset="0"/>
              </a:rPr>
            </a:br>
            <a:endParaRPr lang="en-US" altLang="en-US" sz="400" dirty="0" smtClean="0">
              <a:effectLst/>
              <a:latin typeface="Calibri" panose="020F0502020204030204" pitchFamily="34" charset="0"/>
            </a:endParaRPr>
          </a:p>
          <a:p>
            <a:pPr marL="609600" indent="-609600">
              <a:lnSpc>
                <a:spcPct val="90000"/>
              </a:lnSpc>
            </a:pPr>
            <a:r>
              <a:rPr lang="en-US" altLang="en-US" sz="2700" dirty="0" smtClean="0">
                <a:effectLst/>
                <a:latin typeface="Calibri" panose="020F0502020204030204" pitchFamily="34" charset="0"/>
              </a:rPr>
              <a:t>(5) Chile’s official forecasts are not overly optimistic.</a:t>
            </a:r>
            <a:r>
              <a:rPr lang="en-US" altLang="en-US" sz="2800" dirty="0" smtClean="0">
                <a:effectLst/>
                <a:latin typeface="Calibri" panose="020F0502020204030204" pitchFamily="34" charset="0"/>
              </a:rPr>
              <a:t/>
            </a:r>
            <a:br>
              <a:rPr lang="en-US" altLang="en-US" sz="2800" dirty="0" smtClean="0">
                <a:effectLst/>
                <a:latin typeface="Calibri" panose="020F0502020204030204" pitchFamily="34" charset="0"/>
              </a:rPr>
            </a:br>
            <a:r>
              <a:rPr lang="en-US" altLang="en-US" sz="600" dirty="0" smtClean="0">
                <a:effectLst/>
                <a:latin typeface="Calibri" panose="020F0502020204030204" pitchFamily="34" charset="0"/>
              </a:rPr>
              <a:t/>
            </a:r>
            <a:br>
              <a:rPr lang="en-US" altLang="en-US" sz="600" dirty="0" smtClean="0">
                <a:effectLst/>
                <a:latin typeface="Calibri" panose="020F0502020204030204" pitchFamily="34" charset="0"/>
              </a:rPr>
            </a:br>
            <a:endParaRPr lang="en-US" altLang="en-US" sz="2500" dirty="0" smtClean="0">
              <a:effectLst/>
              <a:latin typeface="Calibri" panose="020F0502020204030204" pitchFamily="34" charset="0"/>
            </a:endParaRPr>
          </a:p>
        </p:txBody>
      </p:sp>
      <p:pic>
        <p:nvPicPr>
          <p:cNvPr id="388100" name="Picture 4" descr="chile-fla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18488" y="5410200"/>
            <a:ext cx="773112" cy="84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8101" name="Picture 5" descr="j02899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53400" y="2971800"/>
            <a:ext cx="838200" cy="790575"/>
          </a:xfrm>
          <a:prstGeom prst="rect">
            <a:avLst/>
          </a:prstGeom>
          <a:noFill/>
          <a:ln w="9525">
            <a:solidFill>
              <a:srgbClr val="663300"/>
            </a:solidFill>
            <a:miter lim="800000"/>
            <a:headEnd/>
            <a:tailEnd/>
          </a:ln>
          <a:extLst>
            <a:ext uri="{909E8E84-426E-40DD-AFC4-6F175D3DCCD1}">
              <a14:hiddenFill xmlns:a14="http://schemas.microsoft.com/office/drawing/2010/main">
                <a:solidFill>
                  <a:srgbClr val="FFFFFF"/>
                </a:solidFill>
              </a14:hiddenFill>
            </a:ext>
          </a:extLst>
        </p:spPr>
      </p:pic>
      <p:sp>
        <p:nvSpPr>
          <p:cNvPr id="7" name="Rectangle 6"/>
          <p:cNvSpPr/>
          <p:nvPr/>
        </p:nvSpPr>
        <p:spPr>
          <a:xfrm>
            <a:off x="827584" y="116632"/>
            <a:ext cx="7431843" cy="553998"/>
          </a:xfrm>
          <a:prstGeom prst="rect">
            <a:avLst/>
          </a:prstGeom>
        </p:spPr>
        <p:txBody>
          <a:bodyPr wrap="none">
            <a:spAutoFit/>
          </a:bodyPr>
          <a:lstStyle/>
          <a:p>
            <a:pPr eaLnBrk="1" hangingPunct="1">
              <a:defRPr/>
            </a:pPr>
            <a:r>
              <a:rPr lang="en-US" sz="3000" b="1" kern="0" dirty="0">
                <a:solidFill>
                  <a:srgbClr val="000000"/>
                </a:solidFill>
                <a:latin typeface="Calibri" panose="020F0502020204030204" pitchFamily="34" charset="0"/>
              </a:rPr>
              <a:t>Appendix </a:t>
            </a:r>
            <a:r>
              <a:rPr lang="en-US" sz="3000" b="1" kern="0" dirty="0" smtClean="0">
                <a:solidFill>
                  <a:srgbClr val="000000"/>
                </a:solidFill>
                <a:latin typeface="Calibri" panose="020F0502020204030204" pitchFamily="34" charset="0"/>
              </a:rPr>
              <a:t>IV: More on delegation of forecasts</a:t>
            </a:r>
            <a:endParaRPr lang="en-US" sz="3000" b="1" kern="0" dirty="0">
              <a:solidFill>
                <a:srgbClr val="39471D"/>
              </a:solidFill>
              <a:latin typeface="Calibri" panose="020F0502020204030204" pitchFamily="34" charset="0"/>
            </a:endParaRPr>
          </a:p>
        </p:txBody>
      </p:sp>
    </p:spTree>
    <p:extLst>
      <p:ext uri="{BB962C8B-B14F-4D97-AF65-F5344CB8AC3E}">
        <p14:creationId xmlns:p14="http://schemas.microsoft.com/office/powerpoint/2010/main" val="41701752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8809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8810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88099">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88099">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88099">
                                            <p:txEl>
                                              <p:pRg st="3" end="3"/>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88099">
                                            <p:txEl>
                                              <p:pRg st="4" end="4"/>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88099">
                                            <p:txEl>
                                              <p:pRg st="5" end="5"/>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388099">
                                            <p:txEl>
                                              <p:pRg st="6" end="6"/>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3881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noChangeArrowheads="1"/>
          </p:cNvSpPr>
          <p:nvPr>
            <p:ph type="sldNum" sz="quarter" idx="12"/>
          </p:nvPr>
        </p:nvSpPr>
        <p:spPr/>
        <p:txBody>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eaLnBrk="1" hangingPunct="1">
              <a:spcBef>
                <a:spcPct val="0"/>
              </a:spcBef>
              <a:buClrTx/>
              <a:buSzTx/>
              <a:buFontTx/>
              <a:buNone/>
            </a:pPr>
            <a:fld id="{6272EE3E-56D3-4529-A4DF-8FC0D671D9A7}" type="slidenum">
              <a:rPr lang="en-US" altLang="en-US" sz="1400">
                <a:latin typeface="Calibri" panose="020F0502020204030204" pitchFamily="34" charset="0"/>
              </a:rPr>
              <a:pPr eaLnBrk="1" hangingPunct="1">
                <a:spcBef>
                  <a:spcPct val="0"/>
                </a:spcBef>
                <a:buClrTx/>
                <a:buSzTx/>
                <a:buFontTx/>
                <a:buNone/>
              </a:pPr>
              <a:t>6</a:t>
            </a:fld>
            <a:endParaRPr lang="en-US" altLang="en-US" sz="1400">
              <a:latin typeface="Calibri" panose="020F0502020204030204" pitchFamily="34" charset="0"/>
            </a:endParaRPr>
          </a:p>
        </p:txBody>
      </p:sp>
      <p:sp>
        <p:nvSpPr>
          <p:cNvPr id="6" name="Slide Number Placeholder 5"/>
          <p:cNvSpPr txBox="1">
            <a:spLocks noGrp="1"/>
          </p:cNvSpPr>
          <p:nvPr/>
        </p:nvSpPr>
        <p:spPr bwMode="auto">
          <a:xfrm>
            <a:off x="6553200" y="6245225"/>
            <a:ext cx="2133600" cy="476250"/>
          </a:xfrm>
          <a:prstGeom prst="rect">
            <a:avLst/>
          </a:prstGeom>
          <a:noFill/>
          <a:ln>
            <a:miter lim="800000"/>
            <a:headEnd/>
            <a:tailEnd/>
          </a:ln>
        </p:spPr>
        <p:txBody>
          <a:bodyPr anchor="b"/>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algn="r" eaLnBrk="1" hangingPunct="1">
              <a:spcBef>
                <a:spcPct val="0"/>
              </a:spcBef>
              <a:buClrTx/>
              <a:buSzTx/>
              <a:buFontTx/>
              <a:buNone/>
            </a:pPr>
            <a:fld id="{21801E73-7A60-4F34-86BE-8C927C5316ED}" type="slidenum">
              <a:rPr lang="en-US" altLang="en-US" sz="1400">
                <a:effectLst>
                  <a:outerShdw blurRad="38100" dist="38100" dir="2700000" algn="tl">
                    <a:srgbClr val="000000"/>
                  </a:outerShdw>
                </a:effectLst>
                <a:latin typeface="Calibri" panose="020F0502020204030204" pitchFamily="34" charset="0"/>
              </a:rPr>
              <a:pPr algn="r" eaLnBrk="1" hangingPunct="1">
                <a:spcBef>
                  <a:spcPct val="0"/>
                </a:spcBef>
                <a:buClrTx/>
                <a:buSzTx/>
                <a:buFontTx/>
                <a:buNone/>
              </a:pPr>
              <a:t>6</a:t>
            </a:fld>
            <a:endParaRPr lang="en-US" altLang="en-US" sz="1400">
              <a:effectLst>
                <a:outerShdw blurRad="38100" dist="38100" dir="2700000" algn="tl">
                  <a:srgbClr val="000000"/>
                </a:outerShdw>
              </a:effectLst>
              <a:latin typeface="Calibri" panose="020F0502020204030204" pitchFamily="34" charset="0"/>
            </a:endParaRPr>
          </a:p>
        </p:txBody>
      </p:sp>
      <p:sp>
        <p:nvSpPr>
          <p:cNvPr id="66563" name="Rectangle 3"/>
          <p:cNvSpPr>
            <a:spLocks noGrp="1" noChangeArrowheads="1"/>
          </p:cNvSpPr>
          <p:nvPr>
            <p:ph type="body" idx="4294967295"/>
          </p:nvPr>
        </p:nvSpPr>
        <p:spPr>
          <a:xfrm>
            <a:off x="107504" y="789384"/>
            <a:ext cx="8640960" cy="6096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effectLst/>
                <a:latin typeface="Calibri" panose="020F0502020204030204" pitchFamily="34" charset="0"/>
              </a:rPr>
              <a:t>An important development --  </a:t>
            </a:r>
            <a:br>
              <a:rPr lang="en-US" altLang="en-US" dirty="0" smtClean="0">
                <a:effectLst/>
                <a:latin typeface="Calibri" panose="020F0502020204030204" pitchFamily="34" charset="0"/>
              </a:rPr>
            </a:br>
            <a:r>
              <a:rPr lang="en-US" altLang="en-US" dirty="0" smtClean="0">
                <a:effectLst/>
                <a:latin typeface="Calibri" panose="020F0502020204030204" pitchFamily="34" charset="0"/>
              </a:rPr>
              <a:t>some developing countries were able </a:t>
            </a:r>
            <a:br>
              <a:rPr lang="en-US" altLang="en-US" dirty="0" smtClean="0">
                <a:effectLst/>
                <a:latin typeface="Calibri" panose="020F0502020204030204" pitchFamily="34" charset="0"/>
              </a:rPr>
            </a:br>
            <a:r>
              <a:rPr lang="en-US" altLang="en-US" dirty="0" smtClean="0">
                <a:effectLst/>
                <a:latin typeface="Calibri" panose="020F0502020204030204" pitchFamily="34" charset="0"/>
              </a:rPr>
              <a:t>to break the historic pattern after 2000:</a:t>
            </a:r>
            <a:r>
              <a:rPr lang="en-US" altLang="en-US" sz="500" dirty="0" smtClean="0">
                <a:effectLst/>
                <a:latin typeface="Calibri" panose="020F0502020204030204" pitchFamily="34" charset="0"/>
              </a:rPr>
              <a:t/>
            </a:r>
            <a:br>
              <a:rPr lang="en-US" altLang="en-US" sz="500" dirty="0" smtClean="0">
                <a:effectLst/>
                <a:latin typeface="Calibri" panose="020F0502020204030204" pitchFamily="34" charset="0"/>
              </a:rPr>
            </a:br>
            <a:endParaRPr lang="en-US" altLang="en-US" sz="500" dirty="0" smtClean="0">
              <a:effectLst/>
              <a:latin typeface="Calibri" panose="020F0502020204030204" pitchFamily="34" charset="0"/>
            </a:endParaRPr>
          </a:p>
          <a:p>
            <a:pPr lvl="1" eaLnBrk="1" hangingPunct="1"/>
            <a:r>
              <a:rPr lang="en-US" altLang="en-US" dirty="0" smtClean="0">
                <a:effectLst/>
                <a:latin typeface="Calibri" panose="020F0502020204030204" pitchFamily="34" charset="0"/>
              </a:rPr>
              <a:t>taking advantage of the boom of 2002-2008</a:t>
            </a:r>
          </a:p>
          <a:p>
            <a:pPr lvl="2" eaLnBrk="1" hangingPunct="1"/>
            <a:r>
              <a:rPr lang="en-US" altLang="en-US" dirty="0" smtClean="0">
                <a:effectLst/>
                <a:latin typeface="Calibri" panose="020F0502020204030204" pitchFamily="34" charset="0"/>
              </a:rPr>
              <a:t>to run budget surpluses &amp; build reserves,</a:t>
            </a:r>
            <a:r>
              <a:rPr lang="en-US" altLang="en-US" sz="500" dirty="0" smtClean="0">
                <a:effectLst/>
                <a:latin typeface="Calibri" panose="020F0502020204030204" pitchFamily="34" charset="0"/>
              </a:rPr>
              <a:t/>
            </a:r>
            <a:br>
              <a:rPr lang="en-US" altLang="en-US" sz="500" dirty="0" smtClean="0">
                <a:effectLst/>
                <a:latin typeface="Calibri" panose="020F0502020204030204" pitchFamily="34" charset="0"/>
              </a:rPr>
            </a:br>
            <a:endParaRPr lang="en-US" altLang="en-US" sz="500" dirty="0" smtClean="0">
              <a:effectLst/>
              <a:latin typeface="Calibri" panose="020F0502020204030204" pitchFamily="34" charset="0"/>
            </a:endParaRPr>
          </a:p>
          <a:p>
            <a:pPr lvl="1" eaLnBrk="1" hangingPunct="1"/>
            <a:r>
              <a:rPr lang="en-US" altLang="en-US" dirty="0" smtClean="0">
                <a:effectLst/>
                <a:latin typeface="Calibri" panose="020F0502020204030204" pitchFamily="34" charset="0"/>
              </a:rPr>
              <a:t>thereby earning the ability to expand </a:t>
            </a:r>
            <a:br>
              <a:rPr lang="en-US" altLang="en-US" dirty="0" smtClean="0">
                <a:effectLst/>
                <a:latin typeface="Calibri" panose="020F0502020204030204" pitchFamily="34" charset="0"/>
              </a:rPr>
            </a:br>
            <a:r>
              <a:rPr lang="en-US" altLang="en-US" dirty="0" smtClean="0">
                <a:effectLst/>
                <a:latin typeface="Calibri" panose="020F0502020204030204" pitchFamily="34" charset="0"/>
              </a:rPr>
              <a:t>fiscally in the 2008-09 crisis.</a:t>
            </a:r>
            <a:r>
              <a:rPr lang="en-US" altLang="en-US" sz="800" dirty="0" smtClean="0">
                <a:effectLst/>
                <a:latin typeface="Calibri" panose="020F0502020204030204" pitchFamily="34" charset="0"/>
              </a:rPr>
              <a:t/>
            </a:r>
            <a:br>
              <a:rPr lang="en-US" altLang="en-US" sz="800" dirty="0" smtClean="0">
                <a:effectLst/>
                <a:latin typeface="Calibri" panose="020F0502020204030204" pitchFamily="34" charset="0"/>
              </a:rPr>
            </a:br>
            <a:endParaRPr lang="en-US" altLang="en-US" sz="800" dirty="0" smtClean="0">
              <a:effectLst/>
              <a:latin typeface="Calibri" panose="020F0502020204030204" pitchFamily="34" charset="0"/>
            </a:endParaRPr>
          </a:p>
          <a:p>
            <a:pPr lvl="1" eaLnBrk="1" hangingPunct="1"/>
            <a:r>
              <a:rPr lang="en-US" altLang="en-US" dirty="0" smtClean="0">
                <a:effectLst/>
                <a:latin typeface="Calibri" panose="020F0502020204030204" pitchFamily="34" charset="0"/>
              </a:rPr>
              <a:t>Chile, Costa Rica, Botswana, Malaysia, S. Korea…</a:t>
            </a:r>
            <a:r>
              <a:rPr lang="en-US" altLang="en-US" sz="1600" dirty="0" smtClean="0">
                <a:effectLst/>
                <a:latin typeface="Calibri" panose="020F0502020204030204" pitchFamily="34" charset="0"/>
              </a:rPr>
              <a:t/>
            </a:r>
            <a:br>
              <a:rPr lang="en-US" altLang="en-US" sz="1600" dirty="0" smtClean="0">
                <a:effectLst/>
                <a:latin typeface="Calibri" panose="020F0502020204030204" pitchFamily="34" charset="0"/>
              </a:rPr>
            </a:br>
            <a:endParaRPr lang="en-US" altLang="en-US" sz="1600" dirty="0" smtClean="0">
              <a:effectLst/>
              <a:latin typeface="Calibri" panose="020F0502020204030204" pitchFamily="34" charset="0"/>
            </a:endParaRPr>
          </a:p>
          <a:p>
            <a:pPr eaLnBrk="1" hangingPunct="1"/>
            <a:r>
              <a:rPr lang="en-US" altLang="en-US" sz="3000" dirty="0" smtClean="0">
                <a:effectLst/>
                <a:latin typeface="Calibri" panose="020F0502020204030204" pitchFamily="34" charset="0"/>
              </a:rPr>
              <a:t>Subsequently, some went back to full pro-cyclicality,</a:t>
            </a:r>
          </a:p>
          <a:p>
            <a:pPr lvl="1" eaLnBrk="1" hangingPunct="1"/>
            <a:r>
              <a:rPr lang="en-US" altLang="en-US" sz="2600" dirty="0">
                <a:effectLst/>
                <a:latin typeface="Calibri" panose="020F0502020204030204" pitchFamily="34" charset="0"/>
              </a:rPr>
              <a:t>e</a:t>
            </a:r>
            <a:r>
              <a:rPr lang="en-US" altLang="en-US" sz="2600" dirty="0" smtClean="0">
                <a:effectLst/>
                <a:latin typeface="Calibri" panose="020F0502020204030204" pitchFamily="34" charset="0"/>
              </a:rPr>
              <a:t>.g., Argentina, Brazil, &amp; Ecuador.</a:t>
            </a:r>
          </a:p>
        </p:txBody>
      </p:sp>
      <p:pic>
        <p:nvPicPr>
          <p:cNvPr id="347141" name="Picture 5" descr="chile-fla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51081" y="4581128"/>
            <a:ext cx="762000" cy="609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9158" name="Text Box 6"/>
          <p:cNvSpPr txBox="1">
            <a:spLocks noChangeArrowheads="1"/>
          </p:cNvSpPr>
          <p:nvPr/>
        </p:nvSpPr>
        <p:spPr bwMode="auto">
          <a:xfrm>
            <a:off x="2208501" y="255587"/>
            <a:ext cx="452373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eaLnBrk="1" hangingPunct="1">
              <a:spcBef>
                <a:spcPct val="0"/>
              </a:spcBef>
              <a:buClrTx/>
              <a:buSzTx/>
              <a:buFontTx/>
              <a:buNone/>
            </a:pPr>
            <a:r>
              <a:rPr lang="en-US" altLang="en-US" sz="2200" b="1" dirty="0">
                <a:solidFill>
                  <a:schemeClr val="tx2"/>
                </a:solidFill>
                <a:latin typeface="Calibri" panose="020F0502020204030204" pitchFamily="34" charset="0"/>
              </a:rPr>
              <a:t>The procyclicality of fiscal policy,</a:t>
            </a:r>
            <a:r>
              <a:rPr lang="en-US" altLang="en-US" sz="1800" b="1" dirty="0">
                <a:latin typeface="Calibri" panose="020F0502020204030204" pitchFamily="34" charset="0"/>
              </a:rPr>
              <a:t> </a:t>
            </a:r>
            <a:r>
              <a:rPr lang="en-US" altLang="en-US" sz="1800" b="1" dirty="0">
                <a:solidFill>
                  <a:schemeClr val="tx2"/>
                </a:solidFill>
                <a:latin typeface="Calibri" panose="020F0502020204030204" pitchFamily="34" charset="0"/>
              </a:rPr>
              <a:t>cont</a:t>
            </a:r>
            <a:r>
              <a:rPr lang="en-US" altLang="en-US" sz="1800" b="1" dirty="0">
                <a:latin typeface="Calibri" panose="020F0502020204030204" pitchFamily="34" charset="0"/>
              </a:rPr>
              <a:t>.</a:t>
            </a:r>
          </a:p>
        </p:txBody>
      </p:sp>
    </p:spTree>
    <p:extLst>
      <p:ext uri="{BB962C8B-B14F-4D97-AF65-F5344CB8AC3E}">
        <p14:creationId xmlns:p14="http://schemas.microsoft.com/office/powerpoint/2010/main" val="18198416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656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6563">
                                            <p:txEl>
                                              <p:pRg st="2" end="2"/>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66563">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6656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4714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656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656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p:txBody>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eaLnBrk="1" hangingPunct="1">
              <a:spcBef>
                <a:spcPct val="0"/>
              </a:spcBef>
              <a:buClrTx/>
              <a:buSzTx/>
              <a:buFontTx/>
              <a:buNone/>
            </a:pPr>
            <a:fld id="{06FDD021-6AFB-4A2D-9530-49F1F80F468E}" type="slidenum">
              <a:rPr lang="en-US" altLang="en-US" sz="1400">
                <a:latin typeface="Calibri" panose="020F0502020204030204" pitchFamily="34" charset="0"/>
              </a:rPr>
              <a:pPr eaLnBrk="1" hangingPunct="1">
                <a:spcBef>
                  <a:spcPct val="0"/>
                </a:spcBef>
                <a:buClrTx/>
                <a:buSzTx/>
                <a:buFontTx/>
                <a:buNone/>
              </a:pPr>
              <a:t>60</a:t>
            </a:fld>
            <a:endParaRPr lang="en-US" altLang="en-US" sz="1400">
              <a:latin typeface="Calibri" panose="020F0502020204030204" pitchFamily="34" charset="0"/>
            </a:endParaRPr>
          </a:p>
        </p:txBody>
      </p:sp>
      <p:sp>
        <p:nvSpPr>
          <p:cNvPr id="60419" name="Rectangle 2"/>
          <p:cNvSpPr>
            <a:spLocks noGrp="1" noChangeArrowheads="1"/>
          </p:cNvSpPr>
          <p:nvPr>
            <p:ph type="title" idx="4294967295"/>
          </p:nvPr>
        </p:nvSpPr>
        <p:spPr>
          <a:xfrm>
            <a:off x="0" y="-18256"/>
            <a:ext cx="8991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3200" dirty="0" smtClean="0">
                <a:effectLst/>
                <a:latin typeface="Calibri" panose="020F0502020204030204" pitchFamily="34" charset="0"/>
                <a:cs typeface="Times New Roman" pitchFamily="18" charset="0"/>
              </a:rPr>
              <a:t>Application of the innovation to other countries</a:t>
            </a:r>
          </a:p>
        </p:txBody>
      </p:sp>
      <p:sp>
        <p:nvSpPr>
          <p:cNvPr id="362499" name="Rectangle 3"/>
          <p:cNvSpPr>
            <a:spLocks noGrp="1" noChangeArrowheads="1"/>
          </p:cNvSpPr>
          <p:nvPr>
            <p:ph type="body" idx="4294967295"/>
          </p:nvPr>
        </p:nvSpPr>
        <p:spPr>
          <a:xfrm>
            <a:off x="0" y="908720"/>
            <a:ext cx="9144000" cy="5715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2800" dirty="0" smtClean="0">
                <a:effectLst/>
                <a:latin typeface="Calibri" panose="020F0502020204030204" pitchFamily="34" charset="0"/>
                <a:cs typeface="Times New Roman" pitchFamily="18" charset="0"/>
              </a:rPr>
              <a:t>Any country could adopt the Chilean mechanism.</a:t>
            </a:r>
            <a:br>
              <a:rPr lang="en-US" altLang="en-US" sz="2800" dirty="0" smtClean="0">
                <a:effectLst/>
                <a:latin typeface="Calibri" panose="020F0502020204030204" pitchFamily="34" charset="0"/>
                <a:cs typeface="Times New Roman" pitchFamily="18" charset="0"/>
              </a:rPr>
            </a:br>
            <a:endParaRPr lang="en-US" altLang="en-US" sz="1200" dirty="0" smtClean="0">
              <a:effectLst/>
              <a:latin typeface="Calibri" panose="020F0502020204030204" pitchFamily="34" charset="0"/>
              <a:cs typeface="Times New Roman" pitchFamily="18" charset="0"/>
            </a:endParaRPr>
          </a:p>
          <a:p>
            <a:r>
              <a:rPr lang="en-US" altLang="en-US" sz="2800" dirty="0" smtClean="0">
                <a:effectLst/>
                <a:latin typeface="Calibri" panose="020F0502020204030204" pitchFamily="34" charset="0"/>
                <a:cs typeface="Times New Roman" pitchFamily="18" charset="0"/>
              </a:rPr>
              <a:t>Suggestion: give the panels institutional independence</a:t>
            </a:r>
          </a:p>
          <a:p>
            <a:pPr lvl="1"/>
            <a:r>
              <a:rPr lang="en-US" altLang="en-US" sz="2400" dirty="0" smtClean="0">
                <a:effectLst/>
                <a:latin typeface="Calibri" panose="020F0502020204030204" pitchFamily="34" charset="0"/>
                <a:cs typeface="Times New Roman" pitchFamily="18" charset="0"/>
              </a:rPr>
              <a:t>as is familiar from central banking:</a:t>
            </a:r>
            <a:endParaRPr lang="en-US" altLang="en-US" sz="2600" dirty="0" smtClean="0">
              <a:effectLst/>
              <a:latin typeface="Calibri" panose="020F0502020204030204" pitchFamily="34" charset="0"/>
              <a:cs typeface="Times New Roman" pitchFamily="18" charset="0"/>
            </a:endParaRPr>
          </a:p>
          <a:p>
            <a:pPr lvl="2"/>
            <a:r>
              <a:rPr lang="en-US" altLang="en-US" sz="2000" dirty="0" smtClean="0">
                <a:effectLst/>
                <a:latin typeface="Calibri" panose="020F0502020204030204" pitchFamily="34" charset="0"/>
                <a:cs typeface="Times New Roman" pitchFamily="18" charset="0"/>
              </a:rPr>
              <a:t>laws protecting them from being fired.</a:t>
            </a:r>
            <a:r>
              <a:rPr lang="en-US" altLang="en-US" sz="2200" dirty="0" smtClean="0">
                <a:effectLst/>
                <a:latin typeface="Calibri" panose="020F0502020204030204" pitchFamily="34" charset="0"/>
                <a:cs typeface="Times New Roman" pitchFamily="18" charset="0"/>
              </a:rPr>
              <a:t/>
            </a:r>
            <a:br>
              <a:rPr lang="en-US" altLang="en-US" sz="2200" dirty="0" smtClean="0">
                <a:effectLst/>
                <a:latin typeface="Calibri" panose="020F0502020204030204" pitchFamily="34" charset="0"/>
                <a:cs typeface="Times New Roman" pitchFamily="18" charset="0"/>
              </a:rPr>
            </a:br>
            <a:endParaRPr lang="en-US" altLang="en-US" sz="1000" dirty="0" smtClean="0">
              <a:effectLst/>
              <a:latin typeface="Calibri" panose="020F0502020204030204" pitchFamily="34" charset="0"/>
              <a:cs typeface="Times New Roman" pitchFamily="18" charset="0"/>
            </a:endParaRPr>
          </a:p>
          <a:p>
            <a:r>
              <a:rPr lang="en-US" altLang="en-US" sz="2800" dirty="0" smtClean="0">
                <a:effectLst/>
                <a:latin typeface="Calibri" panose="020F0502020204030204" pitchFamily="34" charset="0"/>
                <a:cs typeface="Times New Roman" pitchFamily="18" charset="0"/>
              </a:rPr>
              <a:t>Open questions:</a:t>
            </a:r>
            <a:endParaRPr lang="en-US" altLang="en-US" sz="2400" dirty="0" smtClean="0">
              <a:effectLst/>
              <a:latin typeface="Calibri" panose="020F0502020204030204" pitchFamily="34" charset="0"/>
              <a:cs typeface="Times New Roman" pitchFamily="18" charset="0"/>
            </a:endParaRPr>
          </a:p>
          <a:p>
            <a:pPr lvl="1"/>
            <a:r>
              <a:rPr lang="en-US" altLang="en-US" sz="2400" dirty="0" smtClean="0">
                <a:effectLst/>
                <a:latin typeface="Calibri" panose="020F0502020204030204" pitchFamily="34" charset="0"/>
                <a:cs typeface="Times New Roman" pitchFamily="18" charset="0"/>
              </a:rPr>
              <a:t>How much of the structural budget calculations are </a:t>
            </a:r>
            <a:br>
              <a:rPr lang="en-US" altLang="en-US" sz="2400" dirty="0" smtClean="0">
                <a:effectLst/>
                <a:latin typeface="Calibri" panose="020F0502020204030204" pitchFamily="34" charset="0"/>
                <a:cs typeface="Times New Roman" pitchFamily="18" charset="0"/>
              </a:rPr>
            </a:br>
            <a:r>
              <a:rPr lang="en-US" altLang="en-US" sz="2400" dirty="0" smtClean="0">
                <a:effectLst/>
                <a:latin typeface="Calibri" panose="020F0502020204030204" pitchFamily="34" charset="0"/>
                <a:cs typeface="Times New Roman" pitchFamily="18" charset="0"/>
              </a:rPr>
              <a:t>to be delegated to the independent panels of experts?</a:t>
            </a:r>
          </a:p>
          <a:p>
            <a:pPr lvl="2"/>
            <a:r>
              <a:rPr lang="en-US" altLang="en-US" sz="2200" dirty="0" smtClean="0">
                <a:effectLst/>
                <a:latin typeface="Calibri" panose="020F0502020204030204" pitchFamily="34" charset="0"/>
                <a:cs typeface="Times New Roman" pitchFamily="18" charset="0"/>
              </a:rPr>
              <a:t>Minimalist approach: they compute only 10-year moving averages.</a:t>
            </a:r>
          </a:p>
          <a:p>
            <a:pPr lvl="2"/>
            <a:r>
              <a:rPr lang="en-US" altLang="en-US" sz="2200" dirty="0" smtClean="0">
                <a:effectLst/>
                <a:latin typeface="Calibri" panose="020F0502020204030204" pitchFamily="34" charset="0"/>
                <a:cs typeface="Times New Roman" pitchFamily="18" charset="0"/>
              </a:rPr>
              <a:t>Fiscal councils that act as outside checks </a:t>
            </a:r>
            <a:r>
              <a:rPr lang="en-US" sz="1800" dirty="0">
                <a:effectLst/>
              </a:rPr>
              <a:t>(</a:t>
            </a:r>
            <a:r>
              <a:rPr lang="en-US" sz="1800" dirty="0" err="1">
                <a:effectLst/>
              </a:rPr>
              <a:t>Debrun</a:t>
            </a:r>
            <a:r>
              <a:rPr lang="en-US" sz="1800" dirty="0">
                <a:effectLst/>
              </a:rPr>
              <a:t> </a:t>
            </a:r>
            <a:r>
              <a:rPr lang="en-US" sz="1800" dirty="0" smtClean="0">
                <a:effectLst/>
              </a:rPr>
              <a:t>&amp; </a:t>
            </a:r>
            <a:r>
              <a:rPr lang="en-US" sz="1800" dirty="0" err="1">
                <a:effectLst/>
              </a:rPr>
              <a:t>Kinda</a:t>
            </a:r>
            <a:r>
              <a:rPr lang="en-US" sz="1800" dirty="0">
                <a:effectLst/>
              </a:rPr>
              <a:t>, 2014</a:t>
            </a:r>
            <a:r>
              <a:rPr lang="en-US" sz="1800" dirty="0" smtClean="0">
                <a:effectLst/>
              </a:rPr>
              <a:t>):</a:t>
            </a:r>
            <a:endParaRPr lang="en-US" altLang="en-US" sz="1800" dirty="0" smtClean="0">
              <a:effectLst/>
              <a:latin typeface="Calibri" panose="020F0502020204030204" pitchFamily="34" charset="0"/>
              <a:cs typeface="Times New Roman" pitchFamily="18" charset="0"/>
            </a:endParaRPr>
          </a:p>
          <a:p>
            <a:pPr lvl="3"/>
            <a:r>
              <a:rPr lang="en-US" sz="1800" dirty="0">
                <a:effectLst/>
              </a:rPr>
              <a:t>U.S. Congressional Budget Office </a:t>
            </a:r>
            <a:r>
              <a:rPr lang="en-US" sz="1800" dirty="0" smtClean="0">
                <a:effectLst/>
              </a:rPr>
              <a:t>(1974)</a:t>
            </a:r>
          </a:p>
          <a:p>
            <a:pPr lvl="3"/>
            <a:r>
              <a:rPr lang="en-US" sz="1800" dirty="0" smtClean="0">
                <a:effectLst/>
              </a:rPr>
              <a:t>Swedish </a:t>
            </a:r>
            <a:r>
              <a:rPr lang="en-US" sz="1800" dirty="0">
                <a:effectLst/>
              </a:rPr>
              <a:t>Economic Policy </a:t>
            </a:r>
            <a:r>
              <a:rPr lang="en-US" sz="1800" dirty="0" smtClean="0">
                <a:effectLst/>
              </a:rPr>
              <a:t>Council (2008), </a:t>
            </a:r>
          </a:p>
          <a:p>
            <a:pPr lvl="3"/>
            <a:r>
              <a:rPr lang="en-US" sz="1800" dirty="0">
                <a:effectLst/>
              </a:rPr>
              <a:t>U</a:t>
            </a:r>
            <a:r>
              <a:rPr lang="en-US" sz="1800" dirty="0" smtClean="0">
                <a:effectLst/>
              </a:rPr>
              <a:t>.K. </a:t>
            </a:r>
            <a:r>
              <a:rPr lang="en-US" sz="1800" dirty="0">
                <a:effectLst/>
              </a:rPr>
              <a:t>Office of Budget </a:t>
            </a:r>
            <a:r>
              <a:rPr lang="en-US" sz="1800" dirty="0" smtClean="0">
                <a:effectLst/>
              </a:rPr>
              <a:t>Responsibility (2010). </a:t>
            </a:r>
          </a:p>
          <a:p>
            <a:pPr lvl="2"/>
            <a:r>
              <a:rPr lang="en-US" altLang="en-US" sz="2200" dirty="0" smtClean="0">
                <a:effectLst/>
                <a:latin typeface="Calibri" panose="020F0502020204030204" pitchFamily="34" charset="0"/>
                <a:cs typeface="Times New Roman" pitchFamily="18" charset="0"/>
              </a:rPr>
              <a:t>Can one guard against subversion of the institutions?</a:t>
            </a:r>
          </a:p>
        </p:txBody>
      </p:sp>
    </p:spTree>
    <p:extLst>
      <p:ext uri="{BB962C8B-B14F-4D97-AF65-F5344CB8AC3E}">
        <p14:creationId xmlns:p14="http://schemas.microsoft.com/office/powerpoint/2010/main" val="1516845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6249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62499">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62499">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62499">
                                            <p:txEl>
                                              <p:pRg st="3" end="3"/>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362499">
                                            <p:txEl>
                                              <p:pRg st="4" end="4"/>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362499">
                                            <p:txEl>
                                              <p:pRg st="5" end="5"/>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362499">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62499">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62499">
                                            <p:txEl>
                                              <p:pRg st="8" end="8"/>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62499">
                                            <p:txEl>
                                              <p:pRg st="9" end="9"/>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62499">
                                            <p:txEl>
                                              <p:pRg st="10" end="10"/>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62499">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8F34F03-0286-4502-B514-BDC91C5EF89A}" type="slidenum">
              <a:rPr lang="en-US" altLang="en-US" smtClean="0"/>
              <a:pPr/>
              <a:t>61</a:t>
            </a:fld>
            <a:endParaRPr lang="en-US" altLang="en-US"/>
          </a:p>
        </p:txBody>
      </p:sp>
      <p:sp>
        <p:nvSpPr>
          <p:cNvPr id="3" name="Rectangle 2"/>
          <p:cNvSpPr/>
          <p:nvPr/>
        </p:nvSpPr>
        <p:spPr>
          <a:xfrm>
            <a:off x="611560" y="5734997"/>
            <a:ext cx="8136904" cy="646331"/>
          </a:xfrm>
          <a:prstGeom prst="rect">
            <a:avLst/>
          </a:prstGeom>
        </p:spPr>
        <p:txBody>
          <a:bodyPr wrap="square">
            <a:spAutoFit/>
          </a:bodyPr>
          <a:lstStyle/>
          <a:p>
            <a:r>
              <a:rPr lang="en-US" dirty="0"/>
              <a:t>Xavier </a:t>
            </a:r>
            <a:r>
              <a:rPr lang="en-US" dirty="0" err="1"/>
              <a:t>Debrun</a:t>
            </a:r>
            <a:r>
              <a:rPr lang="en-US" dirty="0"/>
              <a:t> and </a:t>
            </a:r>
            <a:r>
              <a:rPr lang="en-US" dirty="0" err="1"/>
              <a:t>Tidiane</a:t>
            </a:r>
            <a:r>
              <a:rPr lang="en-US" dirty="0"/>
              <a:t> </a:t>
            </a:r>
            <a:r>
              <a:rPr lang="en-US" dirty="0" err="1" smtClean="0"/>
              <a:t>Kinda</a:t>
            </a:r>
            <a:r>
              <a:rPr lang="en-US" dirty="0" smtClean="0"/>
              <a:t>, 2014, “Strengthening </a:t>
            </a:r>
            <a:r>
              <a:rPr lang="en-US" dirty="0"/>
              <a:t>Post-Crisis Fiscal </a:t>
            </a:r>
            <a:r>
              <a:rPr lang="en-US" dirty="0" smtClean="0"/>
              <a:t>Credibility: Fiscal </a:t>
            </a:r>
            <a:r>
              <a:rPr lang="en-US" dirty="0"/>
              <a:t>Councils on the Rise—A New </a:t>
            </a:r>
            <a:r>
              <a:rPr lang="en-US" dirty="0" smtClean="0"/>
              <a:t>Dataset,” IMF WP 14/58, Fig. 1.</a:t>
            </a:r>
            <a:endParaRPr lang="en-US" dirty="0"/>
          </a:p>
        </p:txBody>
      </p:sp>
      <p:pic>
        <p:nvPicPr>
          <p:cNvPr id="141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6" y="476671"/>
            <a:ext cx="9010764" cy="52565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627784" y="548680"/>
            <a:ext cx="4258217" cy="523220"/>
          </a:xfrm>
          <a:prstGeom prst="rect">
            <a:avLst/>
          </a:prstGeom>
          <a:noFill/>
        </p:spPr>
        <p:txBody>
          <a:bodyPr wrap="none" rtlCol="0">
            <a:spAutoFit/>
          </a:bodyPr>
          <a:lstStyle/>
          <a:p>
            <a:r>
              <a:rPr lang="en-US" sz="2800" dirty="0" smtClean="0"/>
              <a:t>Number of Fiscal Councils</a:t>
            </a:r>
            <a:endParaRPr lang="en-US" sz="2800" dirty="0"/>
          </a:p>
        </p:txBody>
      </p:sp>
      <p:pic>
        <p:nvPicPr>
          <p:cNvPr id="141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2325" y="6597352"/>
            <a:ext cx="2001763" cy="1418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4368067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8F34F03-0286-4502-B514-BDC91C5EF89A}" type="slidenum">
              <a:rPr lang="en-US" altLang="en-US" smtClean="0"/>
              <a:pPr/>
              <a:t>62</a:t>
            </a:fld>
            <a:endParaRPr lang="en-US" altLang="en-US"/>
          </a:p>
        </p:txBody>
      </p:sp>
      <p:sp>
        <p:nvSpPr>
          <p:cNvPr id="5" name="Rectangle 4"/>
          <p:cNvSpPr/>
          <p:nvPr/>
        </p:nvSpPr>
        <p:spPr>
          <a:xfrm>
            <a:off x="1259632" y="6021288"/>
            <a:ext cx="6984776" cy="584775"/>
          </a:xfrm>
          <a:prstGeom prst="rect">
            <a:avLst/>
          </a:prstGeom>
        </p:spPr>
        <p:txBody>
          <a:bodyPr wrap="square">
            <a:spAutoFit/>
          </a:bodyPr>
          <a:lstStyle/>
          <a:p>
            <a:r>
              <a:rPr lang="en-US" sz="1600" dirty="0" smtClean="0"/>
              <a:t>X. </a:t>
            </a:r>
            <a:r>
              <a:rPr lang="en-US" sz="1600" dirty="0" err="1"/>
              <a:t>Debrun</a:t>
            </a:r>
            <a:r>
              <a:rPr lang="en-US" sz="1600" dirty="0"/>
              <a:t> </a:t>
            </a:r>
            <a:r>
              <a:rPr lang="en-US" sz="1600" dirty="0" smtClean="0"/>
              <a:t>&amp; T. </a:t>
            </a:r>
            <a:r>
              <a:rPr lang="en-US" sz="1600" dirty="0" err="1" smtClean="0"/>
              <a:t>Kinda</a:t>
            </a:r>
            <a:r>
              <a:rPr lang="en-US" sz="1600" dirty="0" smtClean="0"/>
              <a:t>, 2014, “Strengthening </a:t>
            </a:r>
            <a:r>
              <a:rPr lang="en-US" sz="1600" dirty="0"/>
              <a:t>Post-Crisis Fiscal </a:t>
            </a:r>
            <a:r>
              <a:rPr lang="en-US" sz="1600" dirty="0" smtClean="0"/>
              <a:t>Credibility: </a:t>
            </a:r>
            <a:br>
              <a:rPr lang="en-US" sz="1600" dirty="0" smtClean="0"/>
            </a:br>
            <a:r>
              <a:rPr lang="en-US" sz="1600" dirty="0" smtClean="0"/>
              <a:t>Fiscal </a:t>
            </a:r>
            <a:r>
              <a:rPr lang="en-US" sz="1600" dirty="0"/>
              <a:t>Councils on the Rise—A New </a:t>
            </a:r>
            <a:r>
              <a:rPr lang="en-US" sz="1600" dirty="0" smtClean="0"/>
              <a:t>Dataset,” IMF WP 14/58, Fig. 5.</a:t>
            </a:r>
            <a:endParaRPr lang="en-US" sz="1600" dirty="0"/>
          </a:p>
        </p:txBody>
      </p:sp>
      <p:sp>
        <p:nvSpPr>
          <p:cNvPr id="3" name="TextBox 2"/>
          <p:cNvSpPr txBox="1"/>
          <p:nvPr/>
        </p:nvSpPr>
        <p:spPr>
          <a:xfrm>
            <a:off x="179512" y="468541"/>
            <a:ext cx="8856984" cy="800219"/>
          </a:xfrm>
          <a:prstGeom prst="rect">
            <a:avLst/>
          </a:prstGeom>
          <a:noFill/>
        </p:spPr>
        <p:txBody>
          <a:bodyPr wrap="square" rtlCol="0">
            <a:spAutoFit/>
          </a:bodyPr>
          <a:lstStyle/>
          <a:p>
            <a:pPr algn="ctr"/>
            <a:r>
              <a:rPr lang="en-US" sz="2400" dirty="0" smtClean="0">
                <a:latin typeface="Calibri" panose="020F0502020204030204" pitchFamily="34" charset="0"/>
              </a:rPr>
              <a:t>Fiscal councils are less likely to make over-optimistic budget forecasts  </a:t>
            </a:r>
            <a:r>
              <a:rPr lang="en-US" sz="2200" dirty="0" smtClean="0">
                <a:latin typeface="Calibri" panose="020F0502020204030204" pitchFamily="34" charset="0"/>
              </a:rPr>
              <a:t>(esp. cyclically adjusted) if they have high media visibility.</a:t>
            </a:r>
            <a:endParaRPr lang="en-US" sz="2200" dirty="0">
              <a:latin typeface="Calibri" panose="020F0502020204030204" pitchFamily="34" charset="0"/>
            </a:endParaRPr>
          </a:p>
        </p:txBody>
      </p:sp>
      <p:sp>
        <p:nvSpPr>
          <p:cNvPr id="4" name="Rectangle 3"/>
          <p:cNvSpPr/>
          <p:nvPr/>
        </p:nvSpPr>
        <p:spPr>
          <a:xfrm>
            <a:off x="1259632" y="1527175"/>
            <a:ext cx="7416824" cy="461665"/>
          </a:xfrm>
          <a:prstGeom prst="rect">
            <a:avLst/>
          </a:prstGeom>
        </p:spPr>
        <p:txBody>
          <a:bodyPr wrap="square">
            <a:spAutoFit/>
          </a:bodyPr>
          <a:lstStyle/>
          <a:p>
            <a:r>
              <a:rPr lang="en-US" sz="2400" dirty="0">
                <a:latin typeface="Calibri" panose="020F0502020204030204" pitchFamily="34" charset="0"/>
              </a:rPr>
              <a:t>Mean Forecast Error and Fiscal Councils’ </a:t>
            </a:r>
            <a:r>
              <a:rPr lang="en-US" sz="2400" dirty="0" smtClean="0">
                <a:latin typeface="Calibri" panose="020F0502020204030204" pitchFamily="34" charset="0"/>
              </a:rPr>
              <a:t>Characteristic </a:t>
            </a:r>
            <a:endParaRPr lang="en-US" sz="2400" dirty="0">
              <a:latin typeface="Calibri" panose="020F0502020204030204" pitchFamily="34" charset="0"/>
            </a:endParaRPr>
          </a:p>
        </p:txBody>
      </p:sp>
      <p:sp>
        <p:nvSpPr>
          <p:cNvPr id="6" name="TextBox 5"/>
          <p:cNvSpPr txBox="1"/>
          <p:nvPr/>
        </p:nvSpPr>
        <p:spPr>
          <a:xfrm>
            <a:off x="1931310" y="2556193"/>
            <a:ext cx="624466" cy="584775"/>
          </a:xfrm>
          <a:prstGeom prst="rect">
            <a:avLst/>
          </a:prstGeom>
          <a:noFill/>
        </p:spPr>
        <p:txBody>
          <a:bodyPr wrap="none" rtlCol="0">
            <a:spAutoFit/>
          </a:bodyPr>
          <a:lstStyle/>
          <a:p>
            <a:r>
              <a:rPr lang="en-US" sz="1600" dirty="0"/>
              <a:t>% </a:t>
            </a:r>
            <a:br>
              <a:rPr lang="en-US" sz="1600" dirty="0"/>
            </a:br>
            <a:r>
              <a:rPr lang="en-US" sz="1600" dirty="0"/>
              <a:t>error</a:t>
            </a:r>
          </a:p>
        </p:txBody>
      </p:sp>
      <p:pic>
        <p:nvPicPr>
          <p:cNvPr id="10"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628" r="50913"/>
          <a:stretch/>
        </p:blipFill>
        <p:spPr bwMode="auto">
          <a:xfrm>
            <a:off x="2555776" y="2196409"/>
            <a:ext cx="4469668" cy="3823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625732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1" y="1219200"/>
            <a:ext cx="8915400" cy="4214163"/>
          </a:xfrm>
          <a:prstGeom prst="rect">
            <a:avLst/>
          </a:prstGeom>
          <a:noFill/>
        </p:spPr>
      </p:pic>
      <p:sp>
        <p:nvSpPr>
          <p:cNvPr id="4" name="Rectangle 3"/>
          <p:cNvSpPr/>
          <p:nvPr/>
        </p:nvSpPr>
        <p:spPr>
          <a:xfrm>
            <a:off x="179512" y="5787260"/>
            <a:ext cx="8593427" cy="646331"/>
          </a:xfrm>
          <a:prstGeom prst="rect">
            <a:avLst/>
          </a:prstGeom>
        </p:spPr>
        <p:txBody>
          <a:bodyPr wrap="square">
            <a:spAutoFit/>
          </a:bodyPr>
          <a:lstStyle/>
          <a:p>
            <a:r>
              <a:rPr lang="en-US" dirty="0" smtClean="0">
                <a:latin typeface="Calibri" panose="020F0502020204030204" pitchFamily="34" charset="0"/>
              </a:rPr>
              <a:t>DEVELOPING: 43</a:t>
            </a:r>
            <a:r>
              <a:rPr lang="en-US" dirty="0">
                <a:latin typeface="Calibri" panose="020F0502020204030204" pitchFamily="34" charset="0"/>
              </a:rPr>
              <a:t>% (or 32 out of 75) </a:t>
            </a:r>
            <a:r>
              <a:rPr lang="en-US" dirty="0" smtClean="0">
                <a:latin typeface="Calibri" panose="020F0502020204030204" pitchFamily="34" charset="0"/>
              </a:rPr>
              <a:t>countercyclical. </a:t>
            </a:r>
            <a:r>
              <a:rPr lang="en-US" i="1" dirty="0" smtClean="0">
                <a:latin typeface="Calibri" panose="020F0502020204030204" pitchFamily="34" charset="0"/>
              </a:rPr>
              <a:t>Was </a:t>
            </a:r>
            <a:r>
              <a:rPr lang="en-US" i="1" dirty="0">
                <a:latin typeface="Calibri" panose="020F0502020204030204" pitchFamily="34" charset="0"/>
              </a:rPr>
              <a:t>17% (or 13 out of 75) in </a:t>
            </a:r>
            <a:r>
              <a:rPr lang="en-US" i="1" dirty="0" smtClean="0">
                <a:latin typeface="Calibri" panose="020F0502020204030204" pitchFamily="34" charset="0"/>
              </a:rPr>
              <a:t>1960-99.</a:t>
            </a:r>
            <a:endParaRPr lang="en-US" dirty="0">
              <a:latin typeface="Calibri" panose="020F0502020204030204" pitchFamily="34" charset="0"/>
            </a:endParaRPr>
          </a:p>
          <a:p>
            <a:r>
              <a:rPr lang="en-US" dirty="0" smtClean="0">
                <a:latin typeface="Calibri" panose="020F0502020204030204" pitchFamily="34" charset="0"/>
              </a:rPr>
              <a:t>ADVANCED: 86</a:t>
            </a:r>
            <a:r>
              <a:rPr lang="en-US" dirty="0">
                <a:latin typeface="Calibri" panose="020F0502020204030204" pitchFamily="34" charset="0"/>
              </a:rPr>
              <a:t>% (or 18 out of </a:t>
            </a:r>
            <a:r>
              <a:rPr lang="en-US" dirty="0" smtClean="0">
                <a:latin typeface="Calibri" panose="020F0502020204030204" pitchFamily="34" charset="0"/>
              </a:rPr>
              <a:t>21) countercyclical.  </a:t>
            </a:r>
            <a:r>
              <a:rPr lang="en-US" i="1" dirty="0" smtClean="0">
                <a:latin typeface="Calibri" panose="020F0502020204030204" pitchFamily="34" charset="0"/>
              </a:rPr>
              <a:t>Was </a:t>
            </a:r>
            <a:r>
              <a:rPr lang="en-US" i="1" dirty="0">
                <a:latin typeface="Calibri" panose="020F0502020204030204" pitchFamily="34" charset="0"/>
              </a:rPr>
              <a:t>80% (or 16 out of 20) in </a:t>
            </a:r>
            <a:r>
              <a:rPr lang="en-US" i="1" dirty="0" smtClean="0">
                <a:latin typeface="Calibri" panose="020F0502020204030204" pitchFamily="34" charset="0"/>
              </a:rPr>
              <a:t>1960-99.</a:t>
            </a:r>
            <a:endParaRPr lang="en-US" dirty="0">
              <a:latin typeface="Calibri" panose="020F0502020204030204" pitchFamily="34" charset="0"/>
            </a:endParaRPr>
          </a:p>
        </p:txBody>
      </p:sp>
      <p:sp>
        <p:nvSpPr>
          <p:cNvPr id="15" name="Rectangle 7"/>
          <p:cNvSpPr>
            <a:spLocks noChangeArrowheads="1"/>
          </p:cNvSpPr>
          <p:nvPr/>
        </p:nvSpPr>
        <p:spPr bwMode="auto">
          <a:xfrm>
            <a:off x="2479964" y="3657600"/>
            <a:ext cx="6816436"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r">
              <a:spcBef>
                <a:spcPct val="0"/>
              </a:spcBef>
              <a:buFontTx/>
              <a:buNone/>
            </a:pPr>
            <a:r>
              <a:rPr lang="en-US" altLang="en-US" sz="2800" b="1" dirty="0">
                <a:latin typeface="Calibri" panose="020F0502020204030204" pitchFamily="34" charset="0"/>
              </a:rPr>
              <a:t>In the </a:t>
            </a:r>
            <a:r>
              <a:rPr lang="en-US" altLang="en-US" sz="2800" b="1" dirty="0" smtClean="0">
                <a:latin typeface="Calibri" panose="020F0502020204030204" pitchFamily="34" charset="0"/>
              </a:rPr>
              <a:t>decade 2000-2009, </a:t>
            </a:r>
            <a:r>
              <a:rPr lang="en-US" altLang="en-US" sz="2800" b="1" dirty="0">
                <a:latin typeface="Calibri" panose="020F0502020204030204" pitchFamily="34" charset="0"/>
              </a:rPr>
              <a:t/>
            </a:r>
            <a:br>
              <a:rPr lang="en-US" altLang="en-US" sz="2800" b="1" dirty="0">
                <a:latin typeface="Calibri" panose="020F0502020204030204" pitchFamily="34" charset="0"/>
              </a:rPr>
            </a:br>
            <a:r>
              <a:rPr lang="en-US" altLang="en-US" sz="2800" b="1" dirty="0">
                <a:latin typeface="Calibri" panose="020F0502020204030204" pitchFamily="34" charset="0"/>
              </a:rPr>
              <a:t>about </a:t>
            </a:r>
            <a:r>
              <a:rPr lang="en-US" altLang="en-US" sz="2800" b="1" dirty="0" smtClean="0">
                <a:latin typeface="Calibri" panose="020F0502020204030204" pitchFamily="34" charset="0"/>
              </a:rPr>
              <a:t>1/4 </a:t>
            </a:r>
            <a:r>
              <a:rPr lang="en-US" altLang="en-US" sz="2800" b="1" dirty="0">
                <a:latin typeface="Calibri" panose="020F0502020204030204" pitchFamily="34" charset="0"/>
              </a:rPr>
              <a:t>developing countries </a:t>
            </a:r>
            <a:br>
              <a:rPr lang="en-US" altLang="en-US" sz="2800" b="1" dirty="0">
                <a:latin typeface="Calibri" panose="020F0502020204030204" pitchFamily="34" charset="0"/>
              </a:rPr>
            </a:br>
            <a:r>
              <a:rPr lang="en-US" altLang="en-US" sz="2800" b="1" dirty="0">
                <a:latin typeface="Calibri" panose="020F0502020204030204" pitchFamily="34" charset="0"/>
              </a:rPr>
              <a:t>switched to </a:t>
            </a:r>
            <a:r>
              <a:rPr lang="en-US" altLang="en-US" sz="2800" b="1" i="1" dirty="0">
                <a:latin typeface="Calibri" panose="020F0502020204030204" pitchFamily="34" charset="0"/>
              </a:rPr>
              <a:t>countercyclical</a:t>
            </a:r>
            <a:r>
              <a:rPr lang="en-US" altLang="en-US" sz="2800" b="1" dirty="0">
                <a:latin typeface="Calibri" panose="020F0502020204030204" pitchFamily="34" charset="0"/>
              </a:rPr>
              <a:t> fiscal policy:</a:t>
            </a:r>
            <a:br>
              <a:rPr lang="en-US" altLang="en-US" sz="2800" b="1" dirty="0">
                <a:latin typeface="Calibri" panose="020F0502020204030204" pitchFamily="34" charset="0"/>
              </a:rPr>
            </a:br>
            <a:r>
              <a:rPr lang="en-US" altLang="en-US" sz="2800" b="1" dirty="0">
                <a:latin typeface="Calibri" panose="020F0502020204030204" pitchFamily="34" charset="0"/>
              </a:rPr>
              <a:t>Negative correlation of G &amp; GDP.</a:t>
            </a:r>
          </a:p>
        </p:txBody>
      </p:sp>
      <p:sp>
        <p:nvSpPr>
          <p:cNvPr id="16" name="AutoShape 10"/>
          <p:cNvSpPr>
            <a:spLocks noChangeArrowheads="1"/>
          </p:cNvSpPr>
          <p:nvPr/>
        </p:nvSpPr>
        <p:spPr bwMode="auto">
          <a:xfrm rot="4440997">
            <a:off x="2464713" y="497075"/>
            <a:ext cx="1331960" cy="4391025"/>
          </a:xfrm>
          <a:prstGeom prst="curvedRightArrow">
            <a:avLst>
              <a:gd name="adj1" fmla="val 53553"/>
              <a:gd name="adj2" fmla="val 107106"/>
              <a:gd name="adj3" fmla="val 33333"/>
            </a:avLst>
          </a:prstGeom>
          <a:solidFill>
            <a:schemeClr val="accent6">
              <a:lumMod val="75000"/>
            </a:schemeClr>
          </a:solidFill>
          <a:ln w="2857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defRPr/>
            </a:pPr>
            <a:endParaRPr lang="en-US" altLang="en-US" sz="1800" smtClean="0">
              <a:latin typeface="Calibri" pitchFamily="34" charset="0"/>
            </a:endParaRPr>
          </a:p>
        </p:txBody>
      </p:sp>
      <p:cxnSp>
        <p:nvCxnSpPr>
          <p:cNvPr id="17" name="Straight Arrow Connector 16"/>
          <p:cNvCxnSpPr/>
          <p:nvPr/>
        </p:nvCxnSpPr>
        <p:spPr>
          <a:xfrm flipH="1" flipV="1">
            <a:off x="905326" y="4967514"/>
            <a:ext cx="85274" cy="3810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8377108" y="1075894"/>
            <a:ext cx="0" cy="75290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9" name="Picture 4" descr="http://www.mapsofworld.com/images/world-countries-flags/greece-flag.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88485" y="1066800"/>
            <a:ext cx="469715" cy="318944"/>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0" name="Picture 2" descr="File:Flag of Chile.sv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85372" y="5273483"/>
            <a:ext cx="523509" cy="34878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14" name="Text Box 11"/>
          <p:cNvSpPr txBox="1">
            <a:spLocks noChangeArrowheads="1"/>
          </p:cNvSpPr>
          <p:nvPr/>
        </p:nvSpPr>
        <p:spPr bwMode="auto">
          <a:xfrm>
            <a:off x="656772" y="1309914"/>
            <a:ext cx="7191828" cy="338554"/>
          </a:xfrm>
          <a:prstGeom prst="rect">
            <a:avLst/>
          </a:prstGeom>
          <a:solidFill>
            <a:schemeClr val="bg1"/>
          </a:solidFill>
          <a:ln>
            <a:noFill/>
          </a:ln>
          <a:ex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0"/>
              </a:spcBef>
              <a:buFontTx/>
              <a:buNone/>
            </a:pPr>
            <a:r>
              <a:rPr lang="en-US" altLang="en-US" sz="1600" dirty="0" smtClean="0">
                <a:solidFill>
                  <a:srgbClr val="020113"/>
                </a:solidFill>
                <a:latin typeface="+mn-lt"/>
              </a:rPr>
              <a:t>Adapted from Frankel</a:t>
            </a:r>
            <a:r>
              <a:rPr lang="en-US" altLang="en-US" sz="1600" dirty="0">
                <a:solidFill>
                  <a:srgbClr val="020113"/>
                </a:solidFill>
                <a:latin typeface="+mn-lt"/>
              </a:rPr>
              <a:t>, </a:t>
            </a:r>
            <a:r>
              <a:rPr lang="en-US" altLang="en-US" sz="1600" dirty="0" smtClean="0">
                <a:solidFill>
                  <a:srgbClr val="020113"/>
                </a:solidFill>
                <a:latin typeface="+mn-lt"/>
              </a:rPr>
              <a:t>Végh </a:t>
            </a:r>
            <a:r>
              <a:rPr lang="en-US" altLang="en-US" sz="1600" dirty="0">
                <a:solidFill>
                  <a:srgbClr val="020113"/>
                </a:solidFill>
                <a:latin typeface="+mn-lt"/>
              </a:rPr>
              <a:t>&amp; Vuletin </a:t>
            </a:r>
            <a:r>
              <a:rPr lang="en-US" altLang="en-US" sz="1600" dirty="0" smtClean="0">
                <a:solidFill>
                  <a:srgbClr val="020113"/>
                </a:solidFill>
                <a:latin typeface="+mn-lt"/>
              </a:rPr>
              <a:t>(</a:t>
            </a:r>
            <a:r>
              <a:rPr lang="en-US" altLang="en-US" sz="1600" i="1" dirty="0" smtClean="0">
                <a:solidFill>
                  <a:srgbClr val="020113"/>
                </a:solidFill>
                <a:latin typeface="+mn-lt"/>
              </a:rPr>
              <a:t>JDE</a:t>
            </a:r>
            <a:r>
              <a:rPr lang="en-US" altLang="en-US" sz="1600" dirty="0" smtClean="0">
                <a:solidFill>
                  <a:srgbClr val="020113"/>
                </a:solidFill>
                <a:latin typeface="+mn-lt"/>
              </a:rPr>
              <a:t>, 2013)</a:t>
            </a:r>
            <a:endParaRPr lang="en-US" altLang="en-US" sz="1600" dirty="0">
              <a:solidFill>
                <a:srgbClr val="020113"/>
              </a:solidFill>
              <a:latin typeface="+mn-lt"/>
            </a:endParaRPr>
          </a:p>
        </p:txBody>
      </p:sp>
      <p:sp>
        <p:nvSpPr>
          <p:cNvPr id="13" name="Rectangle 4"/>
          <p:cNvSpPr txBox="1">
            <a:spLocks noChangeArrowheads="1"/>
          </p:cNvSpPr>
          <p:nvPr/>
        </p:nvSpPr>
        <p:spPr>
          <a:xfrm>
            <a:off x="76200" y="228600"/>
            <a:ext cx="8915400" cy="838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3200" b="1" dirty="0" smtClean="0">
                <a:latin typeface="Calibri" panose="020F0502020204030204" pitchFamily="34" charset="0"/>
              </a:rPr>
              <a:t>Correlations between Government spending &amp; GDP </a:t>
            </a:r>
            <a:br>
              <a:rPr lang="en-US" altLang="en-US" sz="3200" b="1" dirty="0" smtClean="0">
                <a:latin typeface="Calibri" panose="020F0502020204030204" pitchFamily="34" charset="0"/>
              </a:rPr>
            </a:br>
            <a:r>
              <a:rPr lang="en-US" altLang="en-US" sz="3200" b="1" dirty="0" smtClean="0">
                <a:latin typeface="Calibri" panose="020F0502020204030204" pitchFamily="34" charset="0"/>
              </a:rPr>
              <a:t>2000-2009</a:t>
            </a:r>
          </a:p>
        </p:txBody>
      </p:sp>
      <p:cxnSp>
        <p:nvCxnSpPr>
          <p:cNvPr id="21" name="Straight Arrow Connector 20"/>
          <p:cNvCxnSpPr/>
          <p:nvPr/>
        </p:nvCxnSpPr>
        <p:spPr>
          <a:xfrm>
            <a:off x="8895355" y="748123"/>
            <a:ext cx="0" cy="637621"/>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22" name="Picture 4" descr="Flag of Venezuela.sv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606028" y="609820"/>
            <a:ext cx="414909" cy="276606"/>
          </a:xfrm>
          <a:prstGeom prst="rect">
            <a:avLst/>
          </a:prstGeom>
          <a:noFill/>
          <a:extLst>
            <a:ext uri="{909E8E84-426E-40DD-AFC4-6F175D3DCCD1}">
              <a14:hiddenFill xmlns:a14="http://schemas.microsoft.com/office/drawing/2010/main">
                <a:solidFill>
                  <a:srgbClr val="FFFFFF"/>
                </a:solidFill>
              </a14:hiddenFill>
            </a:ext>
          </a:extLst>
        </p:spPr>
      </p:pic>
      <p:cxnSp>
        <p:nvCxnSpPr>
          <p:cNvPr id="23" name="Straight Arrow Connector 22"/>
          <p:cNvCxnSpPr/>
          <p:nvPr/>
        </p:nvCxnSpPr>
        <p:spPr>
          <a:xfrm flipH="1" flipV="1">
            <a:off x="1248927" y="4977873"/>
            <a:ext cx="371151" cy="370641"/>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24" name="Picture 2" descr="Flag of Costa Rica (state).sv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486160" y="5296775"/>
            <a:ext cx="455116" cy="273177"/>
          </a:xfrm>
          <a:prstGeom prst="rect">
            <a:avLst/>
          </a:prstGeom>
          <a:noFill/>
          <a:extLst>
            <a:ext uri="{909E8E84-426E-40DD-AFC4-6F175D3DCCD1}">
              <a14:hiddenFill xmlns:a14="http://schemas.microsoft.com/office/drawing/2010/main">
                <a:solidFill>
                  <a:srgbClr val="FFFFFF"/>
                </a:solidFill>
              </a14:hiddenFill>
            </a:ext>
          </a:extLst>
        </p:spPr>
      </p:pic>
      <p:cxnSp>
        <p:nvCxnSpPr>
          <p:cNvPr id="25" name="Straight Arrow Connector 24"/>
          <p:cNvCxnSpPr/>
          <p:nvPr/>
        </p:nvCxnSpPr>
        <p:spPr>
          <a:xfrm flipV="1">
            <a:off x="1914939" y="4714461"/>
            <a:ext cx="0" cy="3810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26" name="Picture 2" descr="Flag of Malaysia.sv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704705" y="4989468"/>
            <a:ext cx="473141" cy="23657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Flag of South Korea.sv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337632" y="4617680"/>
            <a:ext cx="527547" cy="351698"/>
          </a:xfrm>
          <a:prstGeom prst="rect">
            <a:avLst/>
          </a:prstGeom>
          <a:noFill/>
          <a:ln>
            <a:solidFill>
              <a:schemeClr val="tx1">
                <a:lumMod val="50000"/>
                <a:lumOff val="50000"/>
              </a:schemeClr>
            </a:solidFill>
          </a:ln>
          <a:extLst>
            <a:ext uri="{909E8E84-426E-40DD-AFC4-6F175D3DCCD1}">
              <a14:hiddenFill xmlns:a14="http://schemas.microsoft.com/office/drawing/2010/main">
                <a:solidFill>
                  <a:srgbClr val="FFFFFF"/>
                </a:solidFill>
              </a14:hiddenFill>
            </a:ext>
          </a:extLst>
        </p:spPr>
      </p:pic>
      <p:cxnSp>
        <p:nvCxnSpPr>
          <p:cNvPr id="27" name="Straight Arrow Connector 26"/>
          <p:cNvCxnSpPr/>
          <p:nvPr/>
        </p:nvCxnSpPr>
        <p:spPr>
          <a:xfrm flipV="1">
            <a:off x="2743200" y="4333882"/>
            <a:ext cx="221974" cy="31431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6459887" y="6505599"/>
            <a:ext cx="2216569" cy="307777"/>
          </a:xfrm>
          <a:prstGeom prst="rect">
            <a:avLst/>
          </a:prstGeom>
          <a:noFill/>
        </p:spPr>
        <p:txBody>
          <a:bodyPr wrap="none" rtlCol="0">
            <a:spAutoFit/>
          </a:bodyPr>
          <a:lstStyle/>
          <a:p>
            <a:r>
              <a:rPr lang="en-US" sz="1400" dirty="0" smtClean="0">
                <a:latin typeface="Calibri" panose="020F0502020204030204" pitchFamily="34" charset="0"/>
              </a:rPr>
              <a:t>Thanks to Guillermo Vuletin</a:t>
            </a:r>
            <a:endParaRPr lang="en-US" sz="1400" dirty="0">
              <a:latin typeface="Calibri" panose="020F0502020204030204" pitchFamily="34" charset="0"/>
            </a:endParaRPr>
          </a:p>
        </p:txBody>
      </p:sp>
    </p:spTree>
    <p:extLst>
      <p:ext uri="{BB962C8B-B14F-4D97-AF65-F5344CB8AC3E}">
        <p14:creationId xmlns:p14="http://schemas.microsoft.com/office/powerpoint/2010/main" val="1209941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05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1"/>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9115CEA9-28AE-4FBC-BEAF-A2E770AEDF40}"/>
              </a:ext>
            </a:extLst>
          </p:cNvPr>
          <p:cNvPicPr>
            <a:picLocks noChangeAspect="1"/>
          </p:cNvPicPr>
          <p:nvPr/>
        </p:nvPicPr>
        <p:blipFill>
          <a:blip r:embed="rId3"/>
          <a:stretch>
            <a:fillRect/>
          </a:stretch>
        </p:blipFill>
        <p:spPr>
          <a:xfrm>
            <a:off x="-66773" y="1124744"/>
            <a:ext cx="9144000" cy="5348298"/>
          </a:xfrm>
          <a:prstGeom prst="rect">
            <a:avLst/>
          </a:prstGeom>
        </p:spPr>
      </p:pic>
      <p:sp>
        <p:nvSpPr>
          <p:cNvPr id="5" name="Title 1"/>
          <p:cNvSpPr txBox="1">
            <a:spLocks/>
          </p:cNvSpPr>
          <p:nvPr/>
        </p:nvSpPr>
        <p:spPr>
          <a:xfrm>
            <a:off x="304800" y="145264"/>
            <a:ext cx="8607136" cy="119550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smtClean="0">
                <a:latin typeface="Calibri" panose="020F0502020204030204" pitchFamily="34" charset="0"/>
              </a:rPr>
              <a:t>Update of Correlation (</a:t>
            </a:r>
            <a:r>
              <a:rPr lang="en-US" sz="3200" b="1" dirty="0" err="1" smtClean="0">
                <a:latin typeface="Calibri" panose="020F0502020204030204" pitchFamily="34" charset="0"/>
              </a:rPr>
              <a:t>Govt</a:t>
            </a:r>
            <a:r>
              <a:rPr lang="en-US" sz="3200" b="1" dirty="0" smtClean="0">
                <a:latin typeface="Calibri" panose="020F0502020204030204" pitchFamily="34" charset="0"/>
              </a:rPr>
              <a:t> spending, GDP): </a:t>
            </a:r>
          </a:p>
          <a:p>
            <a:r>
              <a:rPr lang="en-US" sz="3200" b="1" dirty="0" smtClean="0">
                <a:latin typeface="Calibri" panose="020F0502020204030204" pitchFamily="34" charset="0"/>
              </a:rPr>
              <a:t>2000-17</a:t>
            </a:r>
            <a:endParaRPr lang="en-US" sz="3200" b="1" dirty="0">
              <a:latin typeface="Calibri" panose="020F0502020204030204" pitchFamily="34" charset="0"/>
            </a:endParaRPr>
          </a:p>
        </p:txBody>
      </p:sp>
      <p:sp>
        <p:nvSpPr>
          <p:cNvPr id="6" name="Title 1"/>
          <p:cNvSpPr txBox="1">
            <a:spLocks/>
          </p:cNvSpPr>
          <p:nvPr/>
        </p:nvSpPr>
        <p:spPr bwMode="auto">
          <a:xfrm>
            <a:off x="4892292" y="4818306"/>
            <a:ext cx="3786354" cy="1118803"/>
          </a:xfrm>
          <a:prstGeom prst="rect">
            <a:avLst/>
          </a:prstGeom>
          <a:solidFill>
            <a:schemeClr val="bg1"/>
          </a:solidFill>
          <a:ln w="19050">
            <a:solidFill>
              <a:schemeClr val="tx1"/>
            </a:solidFill>
            <a:miter lim="800000"/>
            <a:headEnd/>
            <a:tailEnd/>
          </a:ln>
          <a:effectLst/>
        </p:spPr>
        <p:txBody>
          <a:bodyPr vert="horz" wrap="square" lIns="91440" tIns="45720" rIns="91440" bIns="45720" numCol="1" anchor="ctr" anchorCtr="0" compatLnSpc="1">
            <a:prstTxWarp prst="textNoShape">
              <a:avLst/>
            </a:prstTxWarp>
            <a:normAutofit fontScale="75000" lnSpcReduction="20000"/>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9pPr>
          </a:lstStyle>
          <a:p>
            <a:r>
              <a:rPr lang="en-US" sz="3100" b="1" kern="0" dirty="0" smtClean="0">
                <a:solidFill>
                  <a:schemeClr val="tx1"/>
                </a:solidFill>
                <a:effectLst/>
                <a:latin typeface="Calibri" panose="020F0502020204030204" pitchFamily="34" charset="0"/>
              </a:rPr>
              <a:t/>
            </a:r>
            <a:br>
              <a:rPr lang="en-US" sz="3100" b="1" kern="0" dirty="0" smtClean="0">
                <a:solidFill>
                  <a:schemeClr val="tx1"/>
                </a:solidFill>
                <a:effectLst/>
                <a:latin typeface="Calibri" panose="020F0502020204030204" pitchFamily="34" charset="0"/>
              </a:rPr>
            </a:br>
            <a:r>
              <a:rPr lang="en-US" sz="3700" b="1" kern="0" dirty="0" smtClean="0">
                <a:solidFill>
                  <a:schemeClr val="tx1"/>
                </a:solidFill>
                <a:effectLst/>
                <a:latin typeface="Calibri" panose="020F0502020204030204" pitchFamily="34" charset="0"/>
              </a:rPr>
              <a:t>After 2010, back-sliding among some countries.</a:t>
            </a:r>
          </a:p>
          <a:p>
            <a:endParaRPr lang="en-US" sz="3700" kern="0" dirty="0">
              <a:solidFill>
                <a:schemeClr val="tx1"/>
              </a:solidFill>
              <a:effectLst/>
              <a:latin typeface="Calibri" panose="020F0502020204030204" pitchFamily="34" charset="0"/>
            </a:endParaRPr>
          </a:p>
        </p:txBody>
      </p:sp>
      <p:cxnSp>
        <p:nvCxnSpPr>
          <p:cNvPr id="7" name="Straight Arrow Connector 6"/>
          <p:cNvCxnSpPr/>
          <p:nvPr/>
        </p:nvCxnSpPr>
        <p:spPr>
          <a:xfrm>
            <a:off x="7764290" y="1304636"/>
            <a:ext cx="168478" cy="678209"/>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8674497" y="981173"/>
            <a:ext cx="171450" cy="335279"/>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0" name="Picture 4" descr="Flag of Venezuela.sv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83149" y="755348"/>
            <a:ext cx="377190" cy="251460"/>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Arrow Connector 10"/>
          <p:cNvCxnSpPr/>
          <p:nvPr/>
        </p:nvCxnSpPr>
        <p:spPr>
          <a:xfrm flipH="1">
            <a:off x="8387486" y="1271704"/>
            <a:ext cx="17085" cy="36411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2" name="Picture 8" descr="Flag of Argentina.sv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60834" y="990600"/>
            <a:ext cx="449766" cy="281104"/>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Arrow Connector 12"/>
          <p:cNvCxnSpPr/>
          <p:nvPr/>
        </p:nvCxnSpPr>
        <p:spPr>
          <a:xfrm flipV="1">
            <a:off x="1095081" y="5743732"/>
            <a:ext cx="0" cy="53688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4" name="Picture 2" descr="File:Flag of Chile.sv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7828" y="6248400"/>
            <a:ext cx="523509" cy="34878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cxnSp>
        <p:nvCxnSpPr>
          <p:cNvPr id="21" name="Straight Arrow Connector 20"/>
          <p:cNvCxnSpPr/>
          <p:nvPr/>
        </p:nvCxnSpPr>
        <p:spPr>
          <a:xfrm>
            <a:off x="5943600" y="2133600"/>
            <a:ext cx="0" cy="53076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22" name="Picture 2" descr="Flag of Brazil.sv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763503" y="1963293"/>
            <a:ext cx="461010" cy="322707"/>
          </a:xfrm>
          <a:prstGeom prst="rect">
            <a:avLst/>
          </a:prstGeom>
          <a:noFill/>
          <a:extLst>
            <a:ext uri="{909E8E84-426E-40DD-AFC4-6F175D3DCCD1}">
              <a14:hiddenFill xmlns:a14="http://schemas.microsoft.com/office/drawing/2010/main">
                <a:solidFill>
                  <a:srgbClr val="FFFFFF"/>
                </a:solidFill>
              </a14:hiddenFill>
            </a:ext>
          </a:extLst>
        </p:spPr>
      </p:pic>
      <p:cxnSp>
        <p:nvCxnSpPr>
          <p:cNvPr id="26" name="Straight Arrow Connector 25"/>
          <p:cNvCxnSpPr>
            <a:stCxn id="29" idx="1"/>
          </p:cNvCxnSpPr>
          <p:nvPr/>
        </p:nvCxnSpPr>
        <p:spPr>
          <a:xfrm flipH="1" flipV="1">
            <a:off x="1486340" y="5721460"/>
            <a:ext cx="218661" cy="31331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29" name="Picture 2" descr="Flag of Costa Rica (state).sv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705001" y="5894593"/>
            <a:ext cx="467091" cy="280367"/>
          </a:xfrm>
          <a:prstGeom prst="rect">
            <a:avLst/>
          </a:prstGeom>
          <a:noFill/>
          <a:extLst>
            <a:ext uri="{909E8E84-426E-40DD-AFC4-6F175D3DCCD1}">
              <a14:hiddenFill xmlns:a14="http://schemas.microsoft.com/office/drawing/2010/main">
                <a:solidFill>
                  <a:srgbClr val="FFFFFF"/>
                </a:solidFill>
              </a14:hiddenFill>
            </a:ext>
          </a:extLst>
        </p:spPr>
      </p:pic>
      <p:cxnSp>
        <p:nvCxnSpPr>
          <p:cNvPr id="34" name="Straight Arrow Connector 33"/>
          <p:cNvCxnSpPr/>
          <p:nvPr/>
        </p:nvCxnSpPr>
        <p:spPr>
          <a:xfrm flipH="1">
            <a:off x="8143460" y="1439501"/>
            <a:ext cx="1" cy="37936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35" name="Picture 2" descr="File:Flag of Ecuador.sv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877858" y="1330657"/>
            <a:ext cx="386408" cy="257444"/>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4" descr="Flag of South Korea.sv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304079" y="6246388"/>
            <a:ext cx="527547" cy="351698"/>
          </a:xfrm>
          <a:prstGeom prst="rect">
            <a:avLst/>
          </a:prstGeom>
          <a:noFill/>
          <a:ln>
            <a:solidFill>
              <a:schemeClr val="tx1">
                <a:lumMod val="95000"/>
                <a:lumOff val="5000"/>
              </a:schemeClr>
            </a:solidFill>
          </a:ln>
          <a:extLst>
            <a:ext uri="{909E8E84-426E-40DD-AFC4-6F175D3DCCD1}">
              <a14:hiddenFill xmlns:a14="http://schemas.microsoft.com/office/drawing/2010/main">
                <a:solidFill>
                  <a:srgbClr val="FFFFFF"/>
                </a:solidFill>
              </a14:hiddenFill>
            </a:ext>
          </a:extLst>
        </p:spPr>
      </p:pic>
      <p:cxnSp>
        <p:nvCxnSpPr>
          <p:cNvPr id="39" name="Straight Arrow Connector 38"/>
          <p:cNvCxnSpPr/>
          <p:nvPr/>
        </p:nvCxnSpPr>
        <p:spPr>
          <a:xfrm flipH="1" flipV="1">
            <a:off x="1324469" y="5618924"/>
            <a:ext cx="77222" cy="64181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23" name="Picture 4" descr="http://www.mapsofworld.com/images/world-countries-flags/greece-flag.gif"/>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396847" y="1166020"/>
            <a:ext cx="414984" cy="28178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4" name="Text Box 7"/>
          <p:cNvSpPr txBox="1">
            <a:spLocks noChangeArrowheads="1"/>
          </p:cNvSpPr>
          <p:nvPr/>
        </p:nvSpPr>
        <p:spPr bwMode="auto">
          <a:xfrm rot="16200000" flipV="1">
            <a:off x="6584707" y="1827153"/>
            <a:ext cx="1371600" cy="5047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eaLnBrk="1" hangingPunct="1">
              <a:spcBef>
                <a:spcPct val="0"/>
              </a:spcBef>
              <a:buClrTx/>
              <a:buSzTx/>
              <a:buFontTx/>
              <a:buNone/>
            </a:pPr>
            <a:r>
              <a:rPr lang="en-US" altLang="en-US" sz="32200" dirty="0">
                <a:latin typeface="Bookman Old Style" panose="02050604050505020204" pitchFamily="18" charset="0"/>
              </a:rPr>
              <a:t>}</a:t>
            </a:r>
          </a:p>
        </p:txBody>
      </p:sp>
      <p:sp>
        <p:nvSpPr>
          <p:cNvPr id="25" name="TextBox 24"/>
          <p:cNvSpPr txBox="1"/>
          <p:nvPr/>
        </p:nvSpPr>
        <p:spPr>
          <a:xfrm>
            <a:off x="6716752" y="6073551"/>
            <a:ext cx="1883208" cy="307777"/>
          </a:xfrm>
          <a:prstGeom prst="rect">
            <a:avLst/>
          </a:prstGeom>
          <a:noFill/>
        </p:spPr>
        <p:txBody>
          <a:bodyPr wrap="none" rtlCol="0">
            <a:spAutoFit/>
          </a:bodyPr>
          <a:lstStyle/>
          <a:p>
            <a:r>
              <a:rPr lang="en-US" sz="1400" dirty="0" smtClean="0">
                <a:latin typeface="Calibri" panose="020F0502020204030204" pitchFamily="34" charset="0"/>
              </a:rPr>
              <a:t>Thanks to Luis </a:t>
            </a:r>
            <a:r>
              <a:rPr lang="en-US" sz="1400" dirty="0" err="1" smtClean="0">
                <a:latin typeface="Calibri" panose="020F0502020204030204" pitchFamily="34" charset="0"/>
              </a:rPr>
              <a:t>Morano</a:t>
            </a:r>
            <a:r>
              <a:rPr lang="en-US" sz="1400" dirty="0" smtClean="0">
                <a:latin typeface="Calibri" panose="020F0502020204030204" pitchFamily="34" charset="0"/>
              </a:rPr>
              <a:t>.</a:t>
            </a:r>
            <a:endParaRPr lang="en-US" sz="1400" dirty="0">
              <a:latin typeface="Calibri" panose="020F0502020204030204" pitchFamily="34" charset="0"/>
            </a:endParaRPr>
          </a:p>
        </p:txBody>
      </p:sp>
      <p:sp>
        <p:nvSpPr>
          <p:cNvPr id="2" name="Rectangle 1"/>
          <p:cNvSpPr/>
          <p:nvPr/>
        </p:nvSpPr>
        <p:spPr>
          <a:xfrm>
            <a:off x="3203848" y="6413266"/>
            <a:ext cx="6048672" cy="400110"/>
          </a:xfrm>
          <a:prstGeom prst="rect">
            <a:avLst/>
          </a:prstGeom>
        </p:spPr>
        <p:txBody>
          <a:bodyPr wrap="square">
            <a:spAutoFit/>
          </a:bodyPr>
          <a:lstStyle/>
          <a:p>
            <a:r>
              <a:rPr lang="en-US" sz="1000" dirty="0" smtClean="0">
                <a:latin typeface="+mn-lt"/>
              </a:rPr>
              <a:t>Cyclical </a:t>
            </a:r>
            <a:r>
              <a:rPr lang="en-US" sz="1000" dirty="0">
                <a:latin typeface="+mn-lt"/>
              </a:rPr>
              <a:t>components of both real GDP and real Government Spending </a:t>
            </a:r>
            <a:r>
              <a:rPr lang="en-US" sz="1000" dirty="0" smtClean="0">
                <a:latin typeface="+mn-lt"/>
              </a:rPr>
              <a:t>are </a:t>
            </a:r>
            <a:r>
              <a:rPr lang="en-US" sz="1000" dirty="0">
                <a:latin typeface="+mn-lt"/>
              </a:rPr>
              <a:t>calculated </a:t>
            </a:r>
            <a:r>
              <a:rPr lang="en-US" sz="1000" dirty="0" smtClean="0">
                <a:latin typeface="+mn-lt"/>
              </a:rPr>
              <a:t>by </a:t>
            </a:r>
            <a:r>
              <a:rPr lang="en-US" sz="1000" dirty="0" err="1" smtClean="0">
                <a:latin typeface="+mn-lt"/>
              </a:rPr>
              <a:t>Hodrick</a:t>
            </a:r>
            <a:r>
              <a:rPr lang="en-US" sz="1000" dirty="0" smtClean="0">
                <a:latin typeface="+mn-lt"/>
              </a:rPr>
              <a:t>-Prescott filter,</a:t>
            </a:r>
          </a:p>
          <a:p>
            <a:r>
              <a:rPr lang="en-US" sz="1000" dirty="0" smtClean="0">
                <a:latin typeface="+mn-lt"/>
              </a:rPr>
              <a:t>using </a:t>
            </a:r>
            <a:r>
              <a:rPr lang="en-US" sz="1000" dirty="0">
                <a:latin typeface="+mn-lt"/>
              </a:rPr>
              <a:t>6.25 as smoothing </a:t>
            </a:r>
            <a:r>
              <a:rPr lang="en-US" sz="1000" dirty="0" smtClean="0">
                <a:latin typeface="+mn-lt"/>
              </a:rPr>
              <a:t>parameter </a:t>
            </a:r>
            <a:r>
              <a:rPr lang="en-US" sz="1000" dirty="0">
                <a:latin typeface="+mn-lt"/>
              </a:rPr>
              <a:t>and extracting the cyclical components from the series of the </a:t>
            </a:r>
            <a:r>
              <a:rPr lang="en-US" sz="1000" dirty="0" smtClean="0">
                <a:latin typeface="+mn-lt"/>
              </a:rPr>
              <a:t>level.</a:t>
            </a:r>
            <a:r>
              <a:rPr lang="en-US" sz="1000" dirty="0">
                <a:latin typeface="+mn-lt"/>
              </a:rPr>
              <a:t> </a:t>
            </a:r>
          </a:p>
        </p:txBody>
      </p:sp>
    </p:spTree>
    <p:extLst>
      <p:ext uri="{BB962C8B-B14F-4D97-AF65-F5344CB8AC3E}">
        <p14:creationId xmlns:p14="http://schemas.microsoft.com/office/powerpoint/2010/main" val="3968590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noChangeArrowheads="1"/>
          </p:cNvSpPr>
          <p:nvPr>
            <p:ph type="sldNum" sz="quarter" idx="12"/>
          </p:nvPr>
        </p:nvSpPr>
        <p:spPr/>
        <p:txBody>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eaLnBrk="1" hangingPunct="1">
              <a:spcBef>
                <a:spcPct val="0"/>
              </a:spcBef>
              <a:buClrTx/>
              <a:buSzTx/>
              <a:buFontTx/>
              <a:buNone/>
            </a:pPr>
            <a:fld id="{CA7B1826-9331-447E-AD41-3F8251565F1B}" type="slidenum">
              <a:rPr lang="en-US" altLang="en-US" sz="1400">
                <a:latin typeface="Calibri" panose="020F0502020204030204" pitchFamily="34" charset="0"/>
              </a:rPr>
              <a:pPr eaLnBrk="1" hangingPunct="1">
                <a:spcBef>
                  <a:spcPct val="0"/>
                </a:spcBef>
                <a:buClrTx/>
                <a:buSzTx/>
                <a:buFontTx/>
                <a:buNone/>
              </a:pPr>
              <a:t>9</a:t>
            </a:fld>
            <a:endParaRPr lang="en-US" altLang="en-US" sz="1400">
              <a:latin typeface="Calibri" panose="020F0502020204030204" pitchFamily="34" charset="0"/>
            </a:endParaRPr>
          </a:p>
        </p:txBody>
      </p:sp>
      <p:pic>
        <p:nvPicPr>
          <p:cNvPr id="26627" name="Picture 4"/>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152400" y="1779984"/>
            <a:ext cx="9296400" cy="5105400"/>
          </a:xfrm>
          <a:noFill/>
          <a:extLst>
            <a:ext uri="{909E8E84-426E-40DD-AFC4-6F175D3DCCD1}">
              <a14:hiddenFill xmlns:a14="http://schemas.microsoft.com/office/drawing/2010/main">
                <a:solidFill>
                  <a:srgbClr val="FFFFFF"/>
                </a:solidFill>
              </a14:hiddenFill>
            </a:ext>
          </a:extLst>
        </p:spPr>
      </p:pic>
      <p:sp>
        <p:nvSpPr>
          <p:cNvPr id="141317" name="Line 5"/>
          <p:cNvSpPr>
            <a:spLocks noChangeShapeType="1"/>
          </p:cNvSpPr>
          <p:nvPr/>
        </p:nvSpPr>
        <p:spPr bwMode="auto">
          <a:xfrm>
            <a:off x="1943798" y="2924944"/>
            <a:ext cx="6845963" cy="1570856"/>
          </a:xfrm>
          <a:prstGeom prst="line">
            <a:avLst/>
          </a:prstGeom>
          <a:noFill/>
          <a:ln w="76200">
            <a:solidFill>
              <a:srgbClr val="00CC00"/>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5125" name="Text Box 7"/>
          <p:cNvSpPr txBox="1">
            <a:spLocks noChangeArrowheads="1"/>
          </p:cNvSpPr>
          <p:nvPr/>
        </p:nvSpPr>
        <p:spPr bwMode="auto">
          <a:xfrm>
            <a:off x="4901461" y="5292497"/>
            <a:ext cx="378037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algn="r" eaLnBrk="1" hangingPunct="1">
              <a:spcBef>
                <a:spcPct val="0"/>
              </a:spcBef>
              <a:buClrTx/>
              <a:buSzTx/>
              <a:buNone/>
            </a:pPr>
            <a:r>
              <a:rPr lang="en-US" altLang="en-US" sz="1600" dirty="0">
                <a:solidFill>
                  <a:srgbClr val="333300"/>
                </a:solidFill>
                <a:latin typeface="Calibri" panose="020F0502020204030204" pitchFamily="34" charset="0"/>
              </a:rPr>
              <a:t>Frankel, Végh &amp; Vuletin; </a:t>
            </a:r>
            <a:r>
              <a:rPr lang="en-US" altLang="en-US" sz="1600" i="1" dirty="0">
                <a:solidFill>
                  <a:srgbClr val="333300"/>
                </a:solidFill>
                <a:latin typeface="Calibri" panose="020F0502020204030204" pitchFamily="34" charset="0"/>
              </a:rPr>
              <a:t>JDE, </a:t>
            </a:r>
            <a:r>
              <a:rPr lang="en-US" altLang="en-US" sz="1600" dirty="0">
                <a:solidFill>
                  <a:srgbClr val="333300"/>
                </a:solidFill>
                <a:latin typeface="Calibri" panose="020F0502020204030204" pitchFamily="34" charset="0"/>
              </a:rPr>
              <a:t>2013</a:t>
            </a:r>
            <a:r>
              <a:rPr lang="en-US" altLang="en-US" sz="1600" i="1" dirty="0">
                <a:solidFill>
                  <a:srgbClr val="003300"/>
                </a:solidFill>
                <a:latin typeface="Calibri" panose="020F0502020204030204" pitchFamily="34" charset="0"/>
              </a:rPr>
              <a:t>.</a:t>
            </a:r>
          </a:p>
          <a:p>
            <a:pPr algn="r" eaLnBrk="1" hangingPunct="1">
              <a:spcBef>
                <a:spcPct val="0"/>
              </a:spcBef>
              <a:buClrTx/>
              <a:buSzTx/>
              <a:buFontTx/>
              <a:buNone/>
            </a:pPr>
            <a:r>
              <a:rPr lang="en-US" altLang="en-US" sz="1600" dirty="0" smtClean="0">
                <a:solidFill>
                  <a:srgbClr val="333300"/>
                </a:solidFill>
                <a:latin typeface="Calibri" panose="020F0502020204030204" pitchFamily="34" charset="0"/>
              </a:rPr>
              <a:t>”</a:t>
            </a:r>
            <a:r>
              <a:rPr lang="en-US" altLang="en-US" sz="1600" dirty="0">
                <a:solidFill>
                  <a:srgbClr val="333300"/>
                </a:solidFill>
                <a:latin typeface="Calibri" panose="020F0502020204030204" pitchFamily="34" charset="0"/>
              </a:rPr>
              <a:t>On Graduation from Fiscal </a:t>
            </a:r>
            <a:r>
              <a:rPr lang="en-US" altLang="en-US" sz="1600" dirty="0" smtClean="0">
                <a:solidFill>
                  <a:srgbClr val="333300"/>
                </a:solidFill>
                <a:latin typeface="Calibri" panose="020F0502020204030204" pitchFamily="34" charset="0"/>
              </a:rPr>
              <a:t>Procyclicality</a:t>
            </a:r>
            <a:r>
              <a:rPr lang="en-US" altLang="en-US" sz="1600" dirty="0">
                <a:solidFill>
                  <a:srgbClr val="333300"/>
                </a:solidFill>
                <a:latin typeface="Calibri" panose="020F0502020204030204" pitchFamily="34" charset="0"/>
              </a:rPr>
              <a:t>.</a:t>
            </a:r>
            <a:r>
              <a:rPr lang="en-US" altLang="en-US" sz="1600" dirty="0" smtClean="0">
                <a:solidFill>
                  <a:srgbClr val="333300"/>
                </a:solidFill>
                <a:latin typeface="Calibri" panose="020F0502020204030204" pitchFamily="34" charset="0"/>
              </a:rPr>
              <a:t>” </a:t>
            </a:r>
            <a:endParaRPr lang="en-US" altLang="en-US" sz="1600" i="1" dirty="0">
              <a:solidFill>
                <a:srgbClr val="003300"/>
              </a:solidFill>
              <a:latin typeface="Calibri" panose="020F0502020204030204" pitchFamily="34" charset="0"/>
            </a:endParaRPr>
          </a:p>
        </p:txBody>
      </p:sp>
      <p:sp>
        <p:nvSpPr>
          <p:cNvPr id="5126" name="Rectangle 2"/>
          <p:cNvSpPr>
            <a:spLocks noChangeArrowheads="1"/>
          </p:cNvSpPr>
          <p:nvPr/>
        </p:nvSpPr>
        <p:spPr bwMode="auto">
          <a:xfrm>
            <a:off x="685800" y="228600"/>
            <a:ext cx="7924800" cy="762000"/>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algn="ctr">
              <a:spcBef>
                <a:spcPct val="0"/>
              </a:spcBef>
              <a:buClrTx/>
              <a:buSzTx/>
              <a:buFontTx/>
              <a:buNone/>
            </a:pPr>
            <a:r>
              <a:rPr lang="en-US" altLang="en-US" b="1" dirty="0">
                <a:solidFill>
                  <a:srgbClr val="FFFF00"/>
                </a:solidFill>
                <a:latin typeface="Calibri" panose="020F0502020204030204" pitchFamily="34" charset="0"/>
              </a:rPr>
              <a:t>Who achieves </a:t>
            </a:r>
            <a:r>
              <a:rPr lang="en-US" altLang="en-US" b="1" dirty="0" smtClean="0">
                <a:solidFill>
                  <a:srgbClr val="FFFF00"/>
                </a:solidFill>
                <a:latin typeface="Calibri" panose="020F0502020204030204" pitchFamily="34" charset="0"/>
              </a:rPr>
              <a:t>countercyclical </a:t>
            </a:r>
            <a:r>
              <a:rPr lang="en-US" altLang="en-US" b="1" dirty="0">
                <a:solidFill>
                  <a:srgbClr val="FFFF00"/>
                </a:solidFill>
                <a:latin typeface="Calibri" panose="020F0502020204030204" pitchFamily="34" charset="0"/>
              </a:rPr>
              <a:t>fiscal policy?</a:t>
            </a:r>
          </a:p>
        </p:txBody>
      </p:sp>
      <p:sp>
        <p:nvSpPr>
          <p:cNvPr id="128006" name="Rectangle 6"/>
          <p:cNvSpPr>
            <a:spLocks noChangeArrowheads="1"/>
          </p:cNvSpPr>
          <p:nvPr/>
        </p:nvSpPr>
        <p:spPr bwMode="auto">
          <a:xfrm>
            <a:off x="1371600" y="1066800"/>
            <a:ext cx="6553200" cy="4572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algn="ctr">
              <a:spcBef>
                <a:spcPct val="0"/>
              </a:spcBef>
              <a:buClrTx/>
              <a:buSzTx/>
              <a:buFontTx/>
              <a:buNone/>
            </a:pPr>
            <a:r>
              <a:rPr lang="en-US" altLang="en-US" b="1" dirty="0">
                <a:solidFill>
                  <a:srgbClr val="008000"/>
                </a:solidFill>
                <a:latin typeface="Calibri" panose="020F0502020204030204" pitchFamily="34" charset="0"/>
              </a:rPr>
              <a:t>Countries with “good institutions”</a:t>
            </a:r>
          </a:p>
        </p:txBody>
      </p:sp>
      <p:sp>
        <p:nvSpPr>
          <p:cNvPr id="2" name="TextBox 1"/>
          <p:cNvSpPr txBox="1"/>
          <p:nvPr/>
        </p:nvSpPr>
        <p:spPr>
          <a:xfrm>
            <a:off x="8388424" y="3789040"/>
            <a:ext cx="397866" cy="369332"/>
          </a:xfrm>
          <a:prstGeom prst="rect">
            <a:avLst/>
          </a:prstGeom>
          <a:noFill/>
        </p:spPr>
        <p:txBody>
          <a:bodyPr wrap="none" rtlCol="0">
            <a:spAutoFit/>
          </a:bodyPr>
          <a:lstStyle/>
          <a:p>
            <a:r>
              <a:rPr lang="en-US" dirty="0" smtClean="0">
                <a:latin typeface="Calibri" panose="020F0502020204030204" pitchFamily="34" charset="0"/>
              </a:rPr>
              <a:t>IQ</a:t>
            </a:r>
            <a:endParaRPr lang="en-US" dirty="0">
              <a:latin typeface="Calibri" panose="020F0502020204030204" pitchFamily="34" charset="0"/>
            </a:endParaRPr>
          </a:p>
        </p:txBody>
      </p:sp>
      <p:sp>
        <p:nvSpPr>
          <p:cNvPr id="3" name="Rectangle 2"/>
          <p:cNvSpPr/>
          <p:nvPr/>
        </p:nvSpPr>
        <p:spPr>
          <a:xfrm>
            <a:off x="1691680" y="1875646"/>
            <a:ext cx="648072"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187624" y="4897992"/>
            <a:ext cx="4337341" cy="400110"/>
          </a:xfrm>
          <a:prstGeom prst="rect">
            <a:avLst/>
          </a:prstGeom>
          <a:solidFill>
            <a:schemeClr val="bg1"/>
          </a:solidFill>
        </p:spPr>
        <p:txBody>
          <a:bodyPr wrap="none" rtlCol="0">
            <a:spAutoFit/>
          </a:bodyPr>
          <a:lstStyle/>
          <a:p>
            <a:r>
              <a:rPr lang="en-US" sz="2000" dirty="0" err="1" smtClean="0">
                <a:latin typeface="+mn-lt"/>
              </a:rPr>
              <a:t>Corr</a:t>
            </a:r>
            <a:r>
              <a:rPr lang="en-US" sz="2000" dirty="0" smtClean="0">
                <a:latin typeface="+mn-lt"/>
              </a:rPr>
              <a:t>(G,GDP) = 0.81  –  1.02 (average</a:t>
            </a:r>
            <a:r>
              <a:rPr lang="en-US" sz="800" dirty="0" smtClean="0">
                <a:latin typeface="+mn-lt"/>
              </a:rPr>
              <a:t> </a:t>
            </a:r>
            <a:r>
              <a:rPr lang="en-US" sz="2000" dirty="0" smtClean="0">
                <a:latin typeface="+mn-lt"/>
              </a:rPr>
              <a:t>IQ)</a:t>
            </a:r>
            <a:endParaRPr lang="en-US" sz="2000" dirty="0">
              <a:latin typeface="+mn-lt"/>
            </a:endParaRPr>
          </a:p>
        </p:txBody>
      </p:sp>
      <p:sp>
        <p:nvSpPr>
          <p:cNvPr id="5" name="TextBox 4"/>
          <p:cNvSpPr txBox="1"/>
          <p:nvPr/>
        </p:nvSpPr>
        <p:spPr>
          <a:xfrm>
            <a:off x="2627784" y="5219908"/>
            <a:ext cx="1745991" cy="369332"/>
          </a:xfrm>
          <a:prstGeom prst="rect">
            <a:avLst/>
          </a:prstGeom>
          <a:solidFill>
            <a:schemeClr val="bg1"/>
          </a:solidFill>
        </p:spPr>
        <p:txBody>
          <a:bodyPr wrap="none" rtlCol="0">
            <a:spAutoFit/>
          </a:bodyPr>
          <a:lstStyle/>
          <a:p>
            <a:r>
              <a:rPr lang="en-US" dirty="0">
                <a:latin typeface="+mn-lt"/>
              </a:rPr>
              <a:t>(</a:t>
            </a:r>
            <a:r>
              <a:rPr lang="en-US" dirty="0" smtClean="0">
                <a:latin typeface="+mn-lt"/>
              </a:rPr>
              <a:t>.09)</a:t>
            </a:r>
            <a:r>
              <a:rPr lang="en-US" sz="1100" dirty="0" smtClean="0"/>
              <a:t>***  </a:t>
            </a:r>
            <a:r>
              <a:rPr lang="en-US" dirty="0" smtClean="0"/>
              <a:t>  </a:t>
            </a:r>
            <a:r>
              <a:rPr lang="en-US" dirty="0" smtClean="0">
                <a:latin typeface="+mn-lt"/>
              </a:rPr>
              <a:t>(.15)</a:t>
            </a:r>
            <a:r>
              <a:rPr lang="en-US" sz="1100" dirty="0" smtClean="0"/>
              <a:t>***</a:t>
            </a:r>
            <a:endParaRPr lang="en-US" sz="1100" dirty="0"/>
          </a:p>
        </p:txBody>
      </p:sp>
      <p:sp>
        <p:nvSpPr>
          <p:cNvPr id="6" name="Rectangle 5"/>
          <p:cNvSpPr/>
          <p:nvPr/>
        </p:nvSpPr>
        <p:spPr>
          <a:xfrm>
            <a:off x="6444208" y="2392948"/>
            <a:ext cx="2232494"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rot="16200000">
            <a:off x="-116679" y="2861096"/>
            <a:ext cx="824265" cy="253916"/>
          </a:xfrm>
          <a:prstGeom prst="rect">
            <a:avLst/>
          </a:prstGeom>
          <a:noFill/>
        </p:spPr>
        <p:txBody>
          <a:bodyPr wrap="none" rtlCol="0">
            <a:spAutoFit/>
          </a:bodyPr>
          <a:lstStyle/>
          <a:p>
            <a:r>
              <a:rPr lang="en-US" sz="1050" dirty="0" smtClean="0"/>
              <a:t>1960-2009</a:t>
            </a:r>
            <a:endParaRPr lang="en-US" sz="1050" dirty="0"/>
          </a:p>
        </p:txBody>
      </p:sp>
      <p:sp>
        <p:nvSpPr>
          <p:cNvPr id="14" name="TextBox 13"/>
          <p:cNvSpPr txBox="1"/>
          <p:nvPr/>
        </p:nvSpPr>
        <p:spPr>
          <a:xfrm rot="16200000">
            <a:off x="-595125" y="4131630"/>
            <a:ext cx="1630575" cy="369332"/>
          </a:xfrm>
          <a:prstGeom prst="rect">
            <a:avLst/>
          </a:prstGeom>
          <a:solidFill>
            <a:schemeClr val="bg1"/>
          </a:solidFill>
        </p:spPr>
        <p:txBody>
          <a:bodyPr wrap="none" rtlCol="0">
            <a:spAutoFit/>
          </a:bodyPr>
          <a:lstStyle/>
          <a:p>
            <a:r>
              <a:rPr lang="en-US" b="1" dirty="0" err="1" smtClean="0"/>
              <a:t>Corr</a:t>
            </a:r>
            <a:r>
              <a:rPr lang="en-US" b="1" dirty="0" smtClean="0"/>
              <a:t>(G,GDP)</a:t>
            </a:r>
            <a:endParaRPr lang="en-US" b="1" dirty="0"/>
          </a:p>
        </p:txBody>
      </p:sp>
      <p:sp>
        <p:nvSpPr>
          <p:cNvPr id="15" name="TextBox 14"/>
          <p:cNvSpPr txBox="1"/>
          <p:nvPr/>
        </p:nvSpPr>
        <p:spPr>
          <a:xfrm>
            <a:off x="3131840" y="5938263"/>
            <a:ext cx="3693386" cy="369332"/>
          </a:xfrm>
          <a:prstGeom prst="rect">
            <a:avLst/>
          </a:prstGeom>
          <a:solidFill>
            <a:schemeClr val="bg1"/>
          </a:solidFill>
        </p:spPr>
        <p:txBody>
          <a:bodyPr wrap="square" rtlCol="0">
            <a:spAutoFit/>
          </a:bodyPr>
          <a:lstStyle/>
          <a:p>
            <a:r>
              <a:rPr lang="en-US" b="1" dirty="0" smtClean="0"/>
              <a:t>Average Institutional Quality</a:t>
            </a:r>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66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12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800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131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317" grpId="0" animBg="1"/>
      <p:bldP spid="5125" grpId="0"/>
      <p:bldP spid="128006" grpId="0" animBg="1"/>
      <p:bldP spid="2" grpId="0"/>
      <p:bldP spid="4" grpId="0" animBg="1"/>
      <p:bldP spid="5" grpId="0" animBg="1"/>
      <p:bldP spid="8" grpId="0"/>
      <p:bldP spid="14" grpId="0" animBg="1"/>
      <p:bldP spid="15" grpId="0" animBg="1"/>
    </p:bldLst>
  </p:timing>
</p:sld>
</file>

<file path=ppt/theme/theme1.xml><?xml version="1.0" encoding="utf-8"?>
<a:theme xmlns:a="http://schemas.openxmlformats.org/drawingml/2006/main" name="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Textured</Template>
  <TotalTime>13650</TotalTime>
  <Words>2485</Words>
  <Application>Microsoft Office PowerPoint</Application>
  <PresentationFormat>On-screen Show (4:3)</PresentationFormat>
  <Paragraphs>728</Paragraphs>
  <Slides>62</Slides>
  <Notes>21</Notes>
  <HiddenSlides>0</HiddenSlides>
  <MMClips>0</MMClips>
  <ScaleCrop>false</ScaleCrop>
  <HeadingPairs>
    <vt:vector size="4" baseType="variant">
      <vt:variant>
        <vt:lpstr>Theme</vt:lpstr>
      </vt:variant>
      <vt:variant>
        <vt:i4>1</vt:i4>
      </vt:variant>
      <vt:variant>
        <vt:lpstr>Slide Titles</vt:lpstr>
      </vt:variant>
      <vt:variant>
        <vt:i4>62</vt:i4>
      </vt:variant>
    </vt:vector>
  </HeadingPairs>
  <TitlesOfParts>
    <vt:vector size="63" baseType="lpstr">
      <vt:lpstr>Textured</vt:lpstr>
      <vt:lpstr>Fiscal Pro-cyclicality and Optimistic Forecasts</vt:lpstr>
      <vt:lpstr>Fiscal policy has two jobs (macroeconomicly). </vt:lpstr>
      <vt:lpstr>Pro-cyclicality</vt:lpstr>
      <vt:lpstr>Why do leaders fail to take advantage  of boom times to strengthen the budget?</vt:lpstr>
      <vt:lpstr>PowerPoint Presentation</vt:lpstr>
      <vt:lpstr>PowerPoint Presentation</vt:lpstr>
      <vt:lpstr>PowerPoint Presentation</vt:lpstr>
      <vt:lpstr>PowerPoint Presentation</vt:lpstr>
      <vt:lpstr>PowerPoint Presentation</vt:lpstr>
      <vt:lpstr>The quality of institutions varies,  not just across countries, but also across time.</vt:lpstr>
      <vt:lpstr> Advanced countries can suffer pro-cyclicality too. </vt:lpstr>
      <vt:lpstr>(i) Pro-cyclical fiscal policy in Europe:</vt:lpstr>
      <vt:lpstr>   Effects of austerity were worse than the Troika had assumed. </vt:lpstr>
      <vt:lpstr>With austerity, debt/GDP ratios continued to rise sharply:  Declining GDP outweighed progress on reduction of budget deficits.</vt:lpstr>
      <vt:lpstr>PowerPoint Presentation</vt:lpstr>
      <vt:lpstr>In Dec. 2017, the government cut taxes sharply although  the US economy was already operating at its potential.</vt:lpstr>
      <vt:lpstr>American “fiscal conservatives” have behaved pro-cyclically before</vt:lpstr>
      <vt:lpstr>Three kinds of over-optimism</vt:lpstr>
      <vt:lpstr>How can countries avoid pro-cyclical fiscal policy?</vt:lpstr>
      <vt:lpstr>Countries with Balanced Budget Rules  frequently violate them.</vt:lpstr>
      <vt:lpstr>Over-optimism in official forecasts</vt:lpstr>
      <vt:lpstr>Implication of forecast bias for actual budgets</vt:lpstr>
      <vt:lpstr>PowerPoint Presentation</vt:lpstr>
      <vt:lpstr>What institutions might help address  the problem of bias in fiscal forecasts?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List of relevant references by the author</vt:lpstr>
      <vt:lpstr>Appendices</vt:lpstr>
      <vt:lpstr>Through 3 cycles, some pursued austerity during recessions,  followed by fiscal expansion when the economy was already expanding.</vt:lpstr>
      <vt:lpstr>The US 2017 Tax Act boosts real GDP  in relation to real potential GDP in the near term,  exacerbating excess demand in the economy 2018-2020.</vt:lpstr>
      <vt:lpstr>Appendix II:  More on bias in budget forecasts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Econometric findings regarding bias among EU countries in particular.</vt:lpstr>
      <vt:lpstr>PowerPoint Presentation</vt:lpstr>
      <vt:lpstr>PowerPoint Presentation</vt:lpstr>
      <vt:lpstr>PowerPoint Presentation</vt:lpstr>
      <vt:lpstr>PowerPoint Presentation</vt:lpstr>
      <vt:lpstr>PowerPoint Presentation</vt:lpstr>
      <vt:lpstr>PowerPoint Presentation</vt:lpstr>
      <vt:lpstr>More findings regarding systematic forecast errors in Europe  (Frankel &amp; Schreger, 2013a).</vt:lpstr>
      <vt:lpstr>5 econometric findings regarding official forecasts in Chile.  Frankel, 2013,  “A Solution to Fiscal Pro-cyclicality: The Structural Budget Institutions Pioneered by Chile,”  in Fiscal Policy and Macroeconomic Performance, Luis Felipe Céspedes &amp; Jordi Galí, editors.</vt:lpstr>
      <vt:lpstr>Application of the innovation to other countries</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Energy Economics – II  Jeffrey Frankel Harpel Professor, Harvard University</dc:title>
  <dc:creator>Jeff Frankel</dc:creator>
  <cp:lastModifiedBy>Dell</cp:lastModifiedBy>
  <cp:revision>717</cp:revision>
  <dcterms:created xsi:type="dcterms:W3CDTF">2010-07-03T14:27:27Z</dcterms:created>
  <dcterms:modified xsi:type="dcterms:W3CDTF">2018-05-06T19:24:40Z</dcterms:modified>
</cp:coreProperties>
</file>