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7" r:id="rId2"/>
    <p:sldId id="765" r:id="rId3"/>
    <p:sldId id="743" r:id="rId4"/>
    <p:sldId id="744" r:id="rId5"/>
    <p:sldId id="745" r:id="rId6"/>
    <p:sldId id="757" r:id="rId7"/>
    <p:sldId id="758" r:id="rId8"/>
    <p:sldId id="626" r:id="rId9"/>
    <p:sldId id="660" r:id="rId10"/>
    <p:sldId id="673" r:id="rId11"/>
    <p:sldId id="638" r:id="rId12"/>
    <p:sldId id="725" r:id="rId13"/>
    <p:sldId id="724" r:id="rId14"/>
    <p:sldId id="637" r:id="rId15"/>
    <p:sldId id="732" r:id="rId16"/>
    <p:sldId id="665" r:id="rId17"/>
    <p:sldId id="666" r:id="rId18"/>
    <p:sldId id="723" r:id="rId19"/>
    <p:sldId id="697" r:id="rId20"/>
    <p:sldId id="699" r:id="rId21"/>
    <p:sldId id="698" r:id="rId22"/>
    <p:sldId id="701" r:id="rId23"/>
    <p:sldId id="794" r:id="rId24"/>
    <p:sldId id="675" r:id="rId25"/>
    <p:sldId id="708" r:id="rId26"/>
    <p:sldId id="707" r:id="rId27"/>
    <p:sldId id="711" r:id="rId28"/>
    <p:sldId id="760" r:id="rId29"/>
    <p:sldId id="761" r:id="rId30"/>
    <p:sldId id="762" r:id="rId31"/>
    <p:sldId id="763" r:id="rId32"/>
    <p:sldId id="780" r:id="rId33"/>
    <p:sldId id="781" r:id="rId34"/>
    <p:sldId id="782" r:id="rId35"/>
    <p:sldId id="783" r:id="rId36"/>
    <p:sldId id="786" r:id="rId37"/>
    <p:sldId id="770" r:id="rId38"/>
    <p:sldId id="771" r:id="rId39"/>
    <p:sldId id="772" r:id="rId40"/>
    <p:sldId id="777" r:id="rId41"/>
    <p:sldId id="778" r:id="rId42"/>
    <p:sldId id="687" r:id="rId43"/>
    <p:sldId id="759" r:id="rId44"/>
    <p:sldId id="784" r:id="rId45"/>
    <p:sldId id="785" r:id="rId46"/>
    <p:sldId id="737" r:id="rId47"/>
    <p:sldId id="738" r:id="rId48"/>
    <p:sldId id="792" r:id="rId49"/>
    <p:sldId id="791" r:id="rId50"/>
    <p:sldId id="739" r:id="rId51"/>
    <p:sldId id="793" r:id="rId52"/>
    <p:sldId id="787" r:id="rId53"/>
    <p:sldId id="788" r:id="rId54"/>
    <p:sldId id="789" r:id="rId55"/>
    <p:sldId id="795" r:id="rId56"/>
    <p:sldId id="764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93"/>
    <a:srgbClr val="000000"/>
    <a:srgbClr val="006386"/>
    <a:srgbClr val="005674"/>
    <a:srgbClr val="008000"/>
    <a:srgbClr val="CC0000"/>
    <a:srgbClr val="DEA900"/>
    <a:srgbClr val="EEB500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2" autoAdjust="0"/>
    <p:restoredTop sz="89343" autoAdjust="0"/>
  </p:normalViewPr>
  <p:slideViewPr>
    <p:cSldViewPr>
      <p:cViewPr varScale="1">
        <p:scale>
          <a:sx n="65" d="100"/>
          <a:sy n="65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50ABDDE-464F-47D4-B882-85AF9A66F4F3}" type="datetimeFigureOut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8B37F5-0422-4ED8-A051-CDCCB8B3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E1093EEB-E53C-48B3-B661-7EA0399FB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604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53FDE-310D-4BF5-9BF8-ABA4F6C1216E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92118D-3C26-44FF-B6E4-643169F6F2A2}" type="slidenum">
              <a:rPr lang="en-US" altLang="en-US"/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3EEB-E53C-48B3-B661-7EA0399FBBE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877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C78806-61D2-4CA2-8E43-261F62F713A0}" type="slidenum">
              <a:rPr lang="en-US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A5101-D928-48B3-8ACE-8FE5FC09F29E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keep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31FB7-8671-43B1-94BD-13FFC848FD9C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0FAF3-0215-44ED-967E-C1017BCD7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9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62CAF-300F-409D-B04A-8111792ED6F9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BA242-6117-4F46-813F-D1FF2B15F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0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E9FC7-F2F5-42D1-AFAA-220E89C550EE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A36B8-DAC8-4C3E-9C1A-E2FF8F94E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45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FBCA6-B4D4-4379-9868-74CEF9391E4D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769C3-3182-4AAA-94CC-B731556F6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6ACF3-345E-4098-91A0-52CADBFD43AB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2F3AB-5446-41BD-9242-9019069390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5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50C0B-FE1A-49C9-8EC0-0EE5B6CF9138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45376-44AE-4920-8288-BBC65284B9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70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A85E5-5C09-44E7-BC0C-9183486CB69D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7C581-ABFC-40F8-8A19-448CFD3A7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FE093-DF57-459A-BFFC-40101A3D9BD2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FC624-61AE-4446-9FAF-B7C4A1BB8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0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EF16D9-AE76-461A-B52E-0ADB3A837801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618C3-BE4B-4D4E-AC06-754BDDCC1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6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1C0C-4A8B-490B-9886-165653CAF23C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34F03-0286-4502-B514-BDC91C5EF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85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68860-33AC-4787-B5F3-63CDC3BDD226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D366-48F2-4B08-92BF-CD661CB21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54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815F5-3493-4318-A874-E2FC2655BB12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DF50D-A9C2-481F-89DF-3A658740E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07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82AB323F-3397-45B8-915E-C7DD2C6AD145}" type="datetime1">
              <a:rPr lang="en-US" altLang="en-US"/>
              <a:pPr/>
              <a:t>5/21/2017</a:t>
            </a:fld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F59F4B89-CDC9-4850-B2DD-F384347603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6.wmf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44"/>
            <a:ext cx="9067800" cy="2209800"/>
          </a:xfrm>
        </p:spPr>
        <p:txBody>
          <a:bodyPr/>
          <a:lstStyle/>
          <a:p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Fiscal Procyclicality</a:t>
            </a:r>
            <a:r>
              <a:rPr lang="en-US" altLang="en-US" sz="4000" b="1" dirty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and</a:t>
            </a:r>
            <a:br>
              <a:rPr lang="en-US" altLang="en-US" sz="4000" b="1" dirty="0" smtClean="0">
                <a:effectLst/>
                <a:latin typeface="Calibri" panose="020F0502020204030204" pitchFamily="34" charset="0"/>
              </a:rPr>
            </a:br>
            <a:r>
              <a:rPr lang="en-US" altLang="en-US" sz="4000" b="1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18414"/>
            <a:ext cx="9144000" cy="99881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MAS Term Professor,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National University of Singapore, May 22, 2017</a:t>
            </a:r>
            <a:endParaRPr lang="en-US" alt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3010887"/>
            <a:ext cx="7467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00264D"/>
                </a:solidFill>
                <a:latin typeface="Calibri" panose="020F0502020204030204" pitchFamily="34" charset="0"/>
              </a:rPr>
              <a:t>Jeffrey Frankel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 err="1">
                <a:solidFill>
                  <a:srgbClr val="00264D"/>
                </a:solidFill>
                <a:latin typeface="Calibri" panose="020F0502020204030204" pitchFamily="34" charset="0"/>
              </a:rPr>
              <a:t>Harpel</a:t>
            </a:r>
            <a:r>
              <a:rPr lang="en-US" altLang="en-US" sz="2600" dirty="0">
                <a:solidFill>
                  <a:srgbClr val="00264D"/>
                </a:solidFill>
                <a:latin typeface="Calibri" panose="020F0502020204030204" pitchFamily="34" charset="0"/>
              </a:rPr>
              <a:t> Professor, Harvard University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26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3E4C304-3451-4436-86D4-1CE8B9911B5A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0196"/>
            <a:ext cx="64008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6781800" y="5065693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”On Graduation from </a:t>
            </a:r>
            <a:r>
              <a:rPr lang="en-US" altLang="en-US" sz="1400" dirty="0" smtClean="0">
                <a:latin typeface="Calibri" panose="020F0502020204030204" pitchFamily="34" charset="0"/>
              </a:rPr>
              <a:t/>
            </a:r>
            <a:br>
              <a:rPr lang="en-US" altLang="en-US" sz="1400" dirty="0" smtClean="0">
                <a:latin typeface="Calibri" panose="020F0502020204030204" pitchFamily="34" charset="0"/>
              </a:rPr>
            </a:br>
            <a:r>
              <a:rPr lang="en-US" altLang="en-US" sz="1400" dirty="0" smtClean="0">
                <a:latin typeface="Calibri" panose="020F0502020204030204" pitchFamily="34" charset="0"/>
              </a:rPr>
              <a:t>Fiscal </a:t>
            </a:r>
            <a:r>
              <a:rPr lang="en-US" altLang="en-US" sz="1400" dirty="0" err="1">
                <a:latin typeface="Calibri" panose="020F0502020204030204" pitchFamily="34" charset="0"/>
              </a:rPr>
              <a:t>Procyclicality</a:t>
            </a:r>
            <a:r>
              <a:rPr lang="en-US" altLang="en-US" sz="1400" dirty="0">
                <a:latin typeface="Calibri" panose="020F0502020204030204" pitchFamily="34" charset="0"/>
              </a:rPr>
              <a:t>,” </a:t>
            </a:r>
            <a:br>
              <a:rPr lang="en-US" altLang="en-US" sz="1400" dirty="0">
                <a:latin typeface="Calibri" panose="020F0502020204030204" pitchFamily="34" charset="0"/>
              </a:rPr>
            </a:br>
            <a:r>
              <a:rPr lang="en-US" altLang="en-US" sz="1400" dirty="0">
                <a:latin typeface="Calibri" panose="020F0502020204030204" pitchFamily="34" charset="0"/>
              </a:rPr>
              <a:t>Frankel, </a:t>
            </a:r>
            <a:r>
              <a:rPr lang="en-US" altLang="en-US" sz="1400" dirty="0" err="1">
                <a:latin typeface="Calibri" panose="020F0502020204030204" pitchFamily="34" charset="0"/>
              </a:rPr>
              <a:t>Végh</a:t>
            </a:r>
            <a:r>
              <a:rPr lang="en-US" altLang="en-US" sz="1400" dirty="0">
                <a:latin typeface="Calibri" panose="020F0502020204030204" pitchFamily="34" charset="0"/>
              </a:rPr>
              <a:t> &amp; </a:t>
            </a:r>
            <a:r>
              <a:rPr lang="en-US" altLang="en-US" sz="1400" dirty="0" err="1">
                <a:latin typeface="Calibri" panose="020F0502020204030204" pitchFamily="34" charset="0"/>
              </a:rPr>
              <a:t>Vuletin</a:t>
            </a:r>
            <a:r>
              <a:rPr lang="en-US" altLang="en-US" sz="1400" dirty="0">
                <a:latin typeface="Calibri" panose="020F0502020204030204" pitchFamily="34" charset="0"/>
              </a:rPr>
              <a:t>; </a:t>
            </a:r>
            <a:br>
              <a:rPr lang="en-US" altLang="en-US" sz="1400" dirty="0">
                <a:latin typeface="Calibri" panose="020F0502020204030204" pitchFamily="34" charset="0"/>
              </a:rPr>
            </a:br>
            <a:r>
              <a:rPr lang="en-US" altLang="en-US" sz="1400" i="1" dirty="0">
                <a:latin typeface="Calibri" panose="020F0502020204030204" pitchFamily="34" charset="0"/>
              </a:rPr>
              <a:t>J. Dev. Econ., </a:t>
            </a:r>
            <a:r>
              <a:rPr lang="en-US" altLang="en-US" sz="1400" dirty="0">
                <a:latin typeface="Calibri" panose="020F0502020204030204" pitchFamily="34" charset="0"/>
              </a:rPr>
              <a:t>2013.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0038" y="2482850"/>
            <a:ext cx="762000" cy="271463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513013"/>
            <a:ext cx="2057400" cy="27146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7975" y="4037942"/>
            <a:ext cx="762000" cy="27146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6677464" y="475833"/>
            <a:ext cx="2438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The countries </a:t>
            </a:r>
            <a:br>
              <a:rPr lang="en-US" altLang="en-US" sz="2200" dirty="0">
                <a:latin typeface="Calibri" panose="020F0502020204030204" pitchFamily="34" charset="0"/>
              </a:rPr>
            </a:br>
            <a:r>
              <a:rPr lang="en-US" altLang="en-US" sz="2200" dirty="0" smtClean="0">
                <a:latin typeface="Calibri" panose="020F0502020204030204" pitchFamily="34" charset="0"/>
              </a:rPr>
              <a:t>that </a:t>
            </a:r>
            <a:r>
              <a:rPr lang="en-US" altLang="en-US" sz="2200" dirty="0">
                <a:latin typeface="Calibri" panose="020F0502020204030204" pitchFamily="34" charset="0"/>
              </a:rPr>
              <a:t>graduated to </a:t>
            </a:r>
            <a:r>
              <a:rPr lang="en-US" altLang="en-US" sz="2200" dirty="0" smtClean="0">
                <a:latin typeface="Calibri" panose="020F0502020204030204" pitchFamily="34" charset="0"/>
              </a:rPr>
              <a:t>countercyclical </a:t>
            </a:r>
            <a:r>
              <a:rPr lang="en-US" altLang="en-US" sz="2200" dirty="0">
                <a:latin typeface="Calibri" panose="020F0502020204030204" pitchFamily="34" charset="0"/>
              </a:rPr>
              <a:t>fiscal policy </a:t>
            </a:r>
            <a:r>
              <a:rPr lang="en-US" altLang="en-US" sz="2200" dirty="0" smtClean="0">
                <a:latin typeface="Calibri" panose="020F0502020204030204" pitchFamily="34" charset="0"/>
              </a:rPr>
              <a:t>after 2000, statistically, </a:t>
            </a:r>
            <a:r>
              <a:rPr lang="en-US" altLang="en-US" sz="2200" dirty="0">
                <a:latin typeface="Calibri" panose="020F0502020204030204" pitchFamily="34" charset="0"/>
              </a:rPr>
              <a:t/>
            </a:r>
            <a:br>
              <a:rPr lang="en-US" altLang="en-US" sz="2200" dirty="0">
                <a:latin typeface="Calibri" panose="020F0502020204030204" pitchFamily="34" charset="0"/>
              </a:rPr>
            </a:br>
            <a:r>
              <a:rPr lang="en-US" altLang="en-US" sz="2200" dirty="0" smtClean="0">
                <a:latin typeface="Calibri" panose="020F0502020204030204" pitchFamily="34" charset="0"/>
              </a:rPr>
              <a:t>are those </a:t>
            </a:r>
            <a:r>
              <a:rPr lang="en-US" altLang="en-US" sz="2200" dirty="0">
                <a:latin typeface="Calibri" panose="020F0502020204030204" pitchFamily="34" charset="0"/>
              </a:rPr>
              <a:t>where institutional </a:t>
            </a:r>
            <a:r>
              <a:rPr lang="en-US" altLang="en-US" sz="2200" dirty="0" smtClean="0">
                <a:latin typeface="Calibri" panose="020F0502020204030204" pitchFamily="34" charset="0"/>
              </a:rPr>
              <a:t>quality </a:t>
            </a:r>
            <a:r>
              <a:rPr lang="en-US" altLang="en-US" sz="2200" dirty="0">
                <a:latin typeface="Calibri" panose="020F0502020204030204" pitchFamily="34" charset="0"/>
              </a:rPr>
              <a:t>improved.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2136" y="942536"/>
            <a:ext cx="762000" cy="271462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3" grpId="0" animBg="1"/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C4CF833-F6A3-45B1-B610-D3799077479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15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How can countries avoid pro-cyclical fiscal policy?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442" y="1066800"/>
            <a:ext cx="8975558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What </a:t>
            </a:r>
            <a:r>
              <a:rPr lang="en-US" altLang="en-US" sz="3000" i="1" dirty="0" smtClean="0">
                <a:effectLst/>
                <a:latin typeface="Calibri" panose="020F0502020204030204" pitchFamily="34" charset="0"/>
              </a:rPr>
              <a:t>are</a:t>
            </a: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 “good institutions,” exactly?</a:t>
            </a:r>
            <a:r>
              <a:rPr lang="en-US" altLang="en-US" sz="10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000" dirty="0" smtClean="0">
                <a:effectLst/>
                <a:latin typeface="Calibri" panose="020F0502020204030204" pitchFamily="34" charset="0"/>
              </a:rPr>
            </a:br>
            <a:endParaRPr lang="en-US" altLang="en-US" sz="10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Rules?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Budget deficit ceilings (SGP) or debt brakes?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Have been tried by many countries:  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97 IMF members, by 2013.</a:t>
            </a:r>
          </a:p>
          <a:p>
            <a:pPr lvl="3"/>
            <a:r>
              <a:rPr lang="en-US" altLang="en-US" dirty="0" smtClean="0">
                <a:effectLst/>
                <a:latin typeface="Calibri" panose="020F0502020204030204" pitchFamily="34" charset="0"/>
              </a:rPr>
              <a:t>Usually fail.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Rules for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cyclically adjusted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budgets?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Countries can more likely stick with them.  But…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Rules don’t address a major problem:</a:t>
            </a:r>
          </a:p>
          <a:p>
            <a:pPr lvl="1"/>
            <a:r>
              <a:rPr lang="en-US" altLang="en-US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  <a:p>
            <a:pPr lvl="2"/>
            <a:r>
              <a:rPr lang="en-US" altLang="en-US" dirty="0" smtClean="0">
                <a:effectLst/>
                <a:latin typeface="Calibri" panose="020F0502020204030204" pitchFamily="34" charset="0"/>
              </a:rPr>
              <a:t>of GDP growth rates, tax receipts &amp; budgets.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32363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Countries with Balanced Budget Rules 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frequently violate them.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64008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28" y="6290604"/>
            <a:ext cx="3124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ubtitle 2"/>
          <p:cNvSpPr txBox="1">
            <a:spLocks/>
          </p:cNvSpPr>
          <p:nvPr/>
        </p:nvSpPr>
        <p:spPr bwMode="auto">
          <a:xfrm>
            <a:off x="2438400" y="6356350"/>
            <a:ext cx="29416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</a:pPr>
            <a:r>
              <a:rPr lang="en-US" altLang="en-US" sz="140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" y="6262468"/>
            <a:ext cx="1140733" cy="52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1600200"/>
            <a:ext cx="3535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7086600" y="1676400"/>
            <a:ext cx="1563248" cy="646331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BBR: Balanced</a:t>
            </a:r>
            <a:b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Calibri" panose="020F0502020204030204" pitchFamily="34" charset="0"/>
              </a:rPr>
              <a:t>  Budget Rules</a:t>
            </a: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7086600" y="2414588"/>
            <a:ext cx="1610441" cy="369332"/>
          </a:xfrm>
          <a:prstGeom prst="rect">
            <a:avLst/>
          </a:prstGeom>
          <a:solidFill>
            <a:srgbClr val="C000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DR: Debt Rules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7086600" y="2895600"/>
            <a:ext cx="1941513" cy="646113"/>
          </a:xfrm>
          <a:prstGeom prst="rect">
            <a:avLst/>
          </a:prstGeom>
          <a:solidFill>
            <a:srgbClr val="FFDF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ER:</a:t>
            </a:r>
            <a:r>
              <a:rPr lang="en-US" altLang="en-US" sz="10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700" b="1">
                <a:solidFill>
                  <a:srgbClr val="000000"/>
                </a:solidFill>
                <a:latin typeface="Calibri" panose="020F0502020204030204" pitchFamily="34" charset="0"/>
              </a:rPr>
              <a:t>Expenditure</a:t>
            </a: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                 Rules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97013" y="4289425"/>
            <a:ext cx="5706432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3445" y="3962400"/>
            <a:ext cx="1409360" cy="707886"/>
          </a:xfrm>
          <a:prstGeom prst="rect">
            <a:avLst/>
          </a:prstGeom>
          <a:solidFill>
            <a:schemeClr val="bg1"/>
          </a:solidFill>
          <a:ln w="57150">
            <a:solidFill>
              <a:srgbClr val="00638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Compliance</a:t>
            </a: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&lt; 50%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32038" y="1676400"/>
            <a:ext cx="868362" cy="1571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To expect countries to comply with the rules during recessions is particularly unrealistic</a:t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(and not even necessarily desirable).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4900"/>
            <a:ext cx="70104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475"/>
            <a:ext cx="39068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4495800" y="6477000"/>
            <a:ext cx="2941637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SzTx/>
              <a:buFont typeface="Arial" pitchFamily="34" charset="0"/>
              <a:buNone/>
              <a:defRPr/>
            </a:pPr>
            <a:r>
              <a:rPr lang="en-US" altLang="en-US" sz="1400" dirty="0" smtClean="0">
                <a:latin typeface="Calibri" panose="020F0502020204030204" pitchFamily="34" charset="0"/>
              </a:rPr>
              <a:t>International Monetary Fund, 2014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291263"/>
            <a:ext cx="1066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4343400" y="1978800"/>
            <a:ext cx="45720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Bad times</a:t>
            </a:r>
            <a:r>
              <a:rPr lang="en-US" alt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: years when output</a:t>
            </a:r>
            <a:r>
              <a:rPr lang="en-US" alt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gap &lt; 0</a:t>
            </a:r>
            <a:endParaRPr lang="en-US" alt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1895475"/>
            <a:ext cx="990600" cy="314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42764" y="4331629"/>
            <a:ext cx="5249232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63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4000" dirty="0" smtClean="0">
                <a:effectLst/>
                <a:latin typeface="Calibri" panose="020F0502020204030204" pitchFamily="34" charset="0"/>
              </a:rPr>
              <a:t>Over-optimism in official forecasts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Statistically significant findings among 33 countries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Frankel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(2011, 2012).</a:t>
            </a:r>
            <a:endParaRPr lang="en-US" altLang="en-US" sz="28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2133600"/>
            <a:ext cx="25336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Official forecasts on average </a:t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are overly optimistic, for:</a:t>
            </a:r>
          </a:p>
          <a:p>
            <a:pPr marL="990600" lvl="1" indent="-5334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(1) budgets  &amp;   </a:t>
            </a:r>
          </a:p>
          <a:p>
            <a:pPr marL="990600" lvl="1" indent="-5334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(2) GDP .</a:t>
            </a:r>
            <a:br>
              <a:rPr lang="en-US" altLang="en-US" sz="3000" kern="0" dirty="0" smtClean="0">
                <a:effectLst/>
                <a:latin typeface="Calibri" panose="020F0502020204030204" pitchFamily="34" charset="0"/>
              </a:rPr>
            </a:br>
            <a:endParaRPr lang="en-US" altLang="en-US" sz="800" kern="0" dirty="0" smtClean="0">
              <a:effectLst/>
              <a:latin typeface="Calibri" panose="020F0502020204030204" pitchFamily="34" charset="0"/>
            </a:endParaRPr>
          </a:p>
          <a:p>
            <a:pPr marL="609600" indent="-6096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The bias toward optimism is:</a:t>
            </a:r>
          </a:p>
          <a:p>
            <a:pPr marL="990600" lvl="1" indent="-5334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(3) stronger the longer the forecast horizon;</a:t>
            </a:r>
          </a:p>
          <a:p>
            <a:pPr marL="990600" lvl="1" indent="-533400"/>
            <a:r>
              <a:rPr lang="en-US" altLang="en-US" sz="3000" kern="0" dirty="0" smtClean="0">
                <a:effectLst/>
                <a:latin typeface="Calibri" panose="020F0502020204030204" pitchFamily="34" charset="0"/>
              </a:rPr>
              <a:t>(4) greater in booms.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3F6858-4B0C-4FFA-B50B-FAE11CBB3279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Implication of forecast bias for actual budgets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543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4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Can lead to pro-cyclical fiscal policy: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If the boom is forecast to last indefinitely,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there is no apparent need to retrench.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600" dirty="0" smtClean="0">
                <a:effectLst/>
                <a:latin typeface="Calibri" panose="020F0502020204030204" pitchFamily="34" charset="0"/>
              </a:rPr>
            </a:br>
            <a:endParaRPr lang="en-US" altLang="en-US" sz="1600" dirty="0" smtClean="0">
              <a:effectLst/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dirty="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BD rules don’t help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. </a:t>
            </a:r>
            <a:endParaRPr lang="en-US" altLang="en-US" sz="2800" dirty="0">
              <a:effectLst/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effectLst/>
                <a:latin typeface="Calibri" panose="020F0502020204030204" pitchFamily="34" charset="0"/>
              </a:rPr>
              <a:t>The SGP </a:t>
            </a:r>
            <a:r>
              <a:rPr lang="en-US" altLang="en-US" i="1" dirty="0" smtClean="0">
                <a:effectLst/>
                <a:latin typeface="Calibri" panose="020F0502020204030204" pitchFamily="34" charset="0"/>
              </a:rPr>
              <a:t>worsens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 forecast bias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for euro countries.</a:t>
            </a:r>
          </a:p>
          <a:p>
            <a:pPr lvl="3">
              <a:lnSpc>
                <a:spcPct val="80000"/>
              </a:lnSpc>
            </a:pPr>
            <a:r>
              <a:rPr lang="en-US" altLang="en-US" sz="1600" dirty="0">
                <a:effectLst/>
                <a:latin typeface="Calibri" panose="020F0502020204030204" pitchFamily="34" charset="0"/>
              </a:rPr>
              <a:t>Frankel &amp; </a:t>
            </a:r>
            <a:r>
              <a:rPr lang="en-US" altLang="en-US" sz="1600" dirty="0" err="1">
                <a:effectLst/>
                <a:latin typeface="Calibri" panose="020F0502020204030204" pitchFamily="34" charset="0"/>
              </a:rPr>
              <a:t>Schreger</a:t>
            </a:r>
            <a:r>
              <a:rPr lang="en-US" altLang="en-US" sz="1600" dirty="0">
                <a:effectLst/>
                <a:latin typeface="Calibri" panose="020F0502020204030204" pitchFamily="34" charset="0"/>
              </a:rPr>
              <a:t> (2013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555315"/>
            <a:ext cx="2000250" cy="199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s0160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940175"/>
            <a:ext cx="1752600" cy="1622425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5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02EC76-208C-4D33-B317-D7B577B4F4F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14339" name="Picture 2" descr="UnitedStatesYF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09600" y="650875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US official projections </a:t>
            </a:r>
            <a:r>
              <a:rPr lang="en-US" altLang="en-US" sz="2800" dirty="0" smtClean="0">
                <a:latin typeface="Calibri" panose="020F0502020204030204" pitchFamily="34" charset="0"/>
              </a:rPr>
              <a:t>were </a:t>
            </a:r>
            <a:r>
              <a:rPr lang="en-US" altLang="en-US" sz="2800" dirty="0">
                <a:latin typeface="Calibri" panose="020F0502020204030204" pitchFamily="34" charset="0"/>
              </a:rPr>
              <a:t>over-optimistic on </a:t>
            </a:r>
            <a:r>
              <a:rPr lang="en-US" altLang="en-US" sz="2800" dirty="0" smtClean="0">
                <a:latin typeface="Calibri" panose="020F0502020204030204" pitchFamily="34" charset="0"/>
              </a:rPr>
              <a:t>average.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581401" y="3822700"/>
            <a:ext cx="304800" cy="3175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582194" y="3685381"/>
            <a:ext cx="3048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778625" y="3609975"/>
            <a:ext cx="1588" cy="3048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780213" y="3429000"/>
            <a:ext cx="1587" cy="212725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629400" y="61722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F &amp; Schreger, 2013</a:t>
            </a:r>
          </a:p>
        </p:txBody>
      </p:sp>
      <p:pic>
        <p:nvPicPr>
          <p:cNvPr id="14346" name="Picture 13" descr="http://www.ushistory.org/betsy/more/flags/usflag6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267200"/>
            <a:ext cx="10318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0314" y="2036515"/>
            <a:ext cx="4154016" cy="210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592" y="6172200"/>
            <a:ext cx="2304256" cy="209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28184" y="6237312"/>
            <a:ext cx="2304256" cy="209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3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5C0DC2D-7735-4071-912B-F4B3F1A9CF5F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85800" y="327025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Greek official forecasts </a:t>
            </a:r>
            <a:r>
              <a:rPr lang="en-US" altLang="en-US" sz="2800" dirty="0" smtClean="0">
                <a:latin typeface="Calibri" panose="020F0502020204030204" pitchFamily="34" charset="0"/>
              </a:rPr>
              <a:t>were </a:t>
            </a:r>
            <a:r>
              <a:rPr lang="en-US" altLang="en-US" sz="2800" i="1" dirty="0">
                <a:latin typeface="Calibri" panose="020F0502020204030204" pitchFamily="34" charset="0"/>
              </a:rPr>
              <a:t>always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 smtClean="0">
                <a:latin typeface="Calibri" panose="020F0502020204030204" pitchFamily="34" charset="0"/>
              </a:rPr>
              <a:t>over-optimistic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080250" y="614362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F &amp; Schreger, 2013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801813" y="3027362"/>
            <a:ext cx="666750" cy="3175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822450" y="2673350"/>
            <a:ext cx="623888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2728913" y="6477000"/>
            <a:ext cx="405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Data from Greece’s Stability and Convergence Programs</a:t>
            </a:r>
            <a:r>
              <a:rPr lang="en-US" altLang="en-US" sz="1800"/>
              <a:t>.</a:t>
            </a:r>
          </a:p>
        </p:txBody>
      </p:sp>
      <p:pic>
        <p:nvPicPr>
          <p:cNvPr id="16393" name="Picture 10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81450"/>
            <a:ext cx="1143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9592" y="6172200"/>
            <a:ext cx="2304256" cy="209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83830" y="1595744"/>
            <a:ext cx="4308450" cy="23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44208" y="6143625"/>
            <a:ext cx="2376264" cy="2272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CC59F2A-B9BC-4618-BB6C-E4ABB817EBF7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17411" name="Picture 2" descr="Germany YF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838200" y="457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German forecasts </a:t>
            </a:r>
            <a:r>
              <a:rPr lang="en-US" altLang="en-US" sz="2800" dirty="0" smtClean="0">
                <a:latin typeface="Calibri" panose="020F0502020204030204" pitchFamily="34" charset="0"/>
              </a:rPr>
              <a:t>were also </a:t>
            </a:r>
            <a:r>
              <a:rPr lang="en-US" altLang="en-US" sz="2800" dirty="0">
                <a:latin typeface="Calibri" panose="020F0502020204030204" pitchFamily="34" charset="0"/>
              </a:rPr>
              <a:t>usually </a:t>
            </a:r>
            <a:r>
              <a:rPr lang="en-US" altLang="en-US" sz="2800" dirty="0" smtClean="0">
                <a:latin typeface="Calibri" panose="020F0502020204030204" pitchFamily="34" charset="0"/>
              </a:rPr>
              <a:t>too optimistic.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17413" name="Picture 2" descr="http://www.mapsofworld.com/images/world-countries-flags/germany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03675"/>
            <a:ext cx="1143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133600" y="3429000"/>
            <a:ext cx="0" cy="8382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33600" y="3124200"/>
            <a:ext cx="1588" cy="71913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86400" y="3295650"/>
            <a:ext cx="3175" cy="66675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86400" y="2743200"/>
            <a:ext cx="1588" cy="94773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627784" y="1758799"/>
            <a:ext cx="4308450" cy="23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9592" y="6237312"/>
            <a:ext cx="4308450" cy="2300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F37151-8A47-4473-9E64-868B227FD0B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97704"/>
              </p:ext>
            </p:extLst>
          </p:nvPr>
        </p:nvGraphicFramePr>
        <p:xfrm>
          <a:off x="533400" y="1889125"/>
          <a:ext cx="8077200" cy="3293102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GDP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gap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0.093***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0.258***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0.289***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(0.019)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(0.040)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(0.063)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Constant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0.201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0.649***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1.364***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(0.197)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(0.231)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(0.348)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Observations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398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0.033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0.113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0.092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RMSE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2.25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2.73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3.10</a:t>
                      </a:r>
                    </a:p>
                  </a:txBody>
                  <a:tcPr marT="45719" marB="4571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2" name="Rectangle 4"/>
          <p:cNvSpPr>
            <a:spLocks noChangeArrowheads="1"/>
          </p:cNvSpPr>
          <p:nvPr/>
        </p:nvSpPr>
        <p:spPr bwMode="auto">
          <a:xfrm>
            <a:off x="228600" y="642938"/>
            <a:ext cx="8686800" cy="757237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90"/>
                </a:solidFill>
                <a:latin typeface="Calibri" panose="020F0502020204030204" pitchFamily="34" charset="0"/>
              </a:rPr>
              <a:t>  Table 2:</a:t>
            </a:r>
            <a:r>
              <a:rPr lang="en-US" altLang="en-US" sz="2000" dirty="0">
                <a:latin typeface="Calibri" panose="020F0502020204030204" pitchFamily="34" charset="0"/>
              </a:rPr>
              <a:t>                                                                   </a:t>
            </a:r>
            <a:r>
              <a:rPr lang="en-US" altLang="en-US" sz="1100" dirty="0">
                <a:latin typeface="Calibri" panose="020F0502020204030204" pitchFamily="34" charset="0"/>
              </a:rPr>
              <a:t>  </a:t>
            </a:r>
            <a:r>
              <a:rPr lang="en-US" altLang="en-US" sz="800" dirty="0">
                <a:latin typeface="Calibri" panose="020F0502020204030204" pitchFamily="34" charset="0"/>
              </a:rPr>
              <a:t>Frankel (2011)                         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 Budget balance forecast error </a:t>
            </a:r>
            <a:r>
              <a:rPr lang="en-US" altLang="en-US" sz="2400" dirty="0">
                <a:latin typeface="Calibri" panose="020F0502020204030204" pitchFamily="34" charset="0"/>
              </a:rPr>
              <a:t>as % of GDP</a:t>
            </a:r>
            <a:r>
              <a:rPr lang="en-US" altLang="en-US" sz="2200" dirty="0">
                <a:latin typeface="Calibri" panose="020F0502020204030204" pitchFamily="34" charset="0"/>
              </a:rPr>
              <a:t>, </a:t>
            </a:r>
            <a:r>
              <a:rPr lang="en-US" altLang="en-US" sz="1800" dirty="0">
                <a:latin typeface="Calibri" panose="020F0502020204030204" pitchFamily="34" charset="0"/>
              </a:rPr>
              <a:t>full dataset</a:t>
            </a:r>
          </a:p>
        </p:txBody>
      </p:sp>
      <p:sp>
        <p:nvSpPr>
          <p:cNvPr id="14373" name="Rectangle 4"/>
          <p:cNvSpPr>
            <a:spLocks noChangeArrowheads="1"/>
          </p:cNvSpPr>
          <p:nvPr/>
        </p:nvSpPr>
        <p:spPr bwMode="auto">
          <a:xfrm>
            <a:off x="1619672" y="5409535"/>
            <a:ext cx="6224736" cy="1188781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2" tIns="9522" rIns="9522" bIns="952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latin typeface="Calibri" panose="020F0502020204030204" pitchFamily="34" charset="0"/>
              </a:rPr>
              <a:t>*** p&lt;0.01, ** p&lt;0.05, * p&lt;0.1.  </a:t>
            </a:r>
            <a:br>
              <a:rPr lang="en-US" altLang="en-US" sz="1900" dirty="0">
                <a:latin typeface="Calibri" panose="020F0502020204030204" pitchFamily="34" charset="0"/>
              </a:rPr>
            </a:br>
            <a:r>
              <a:rPr lang="en-US" altLang="en-US" sz="1900" dirty="0">
                <a:latin typeface="Calibri" panose="020F0502020204030204" pitchFamily="34" charset="0"/>
              </a:rPr>
              <a:t>(Robust standard errors in parentheses, clustered by country</a:t>
            </a:r>
            <a:r>
              <a:rPr lang="en-US" altLang="en-US" sz="1900" dirty="0" smtClean="0">
                <a:latin typeface="Calibri" panose="020F0502020204030204" pitchFamily="34" charset="0"/>
              </a:rPr>
              <a:t>.)</a:t>
            </a:r>
            <a:r>
              <a:rPr lang="en-US" altLang="en-US" sz="1900" dirty="0">
                <a:latin typeface="Calibri" panose="020F0502020204030204" pitchFamily="34" charset="0"/>
              </a:rPr>
              <a:t/>
            </a:r>
            <a:br>
              <a:rPr lang="en-US" altLang="en-US" sz="1900" dirty="0">
                <a:latin typeface="Calibri" panose="020F0502020204030204" pitchFamily="34" charset="0"/>
              </a:rPr>
            </a:br>
            <a:r>
              <a:rPr lang="en-US" altLang="en-US" sz="1900" dirty="0">
                <a:latin typeface="Calibri" panose="020F0502020204030204" pitchFamily="34" charset="0"/>
              </a:rPr>
              <a:t> Note: GDP gap is lagged so that it lines up with the year </a:t>
            </a:r>
            <a:br>
              <a:rPr lang="en-US" altLang="en-US" sz="1900" dirty="0">
                <a:latin typeface="Calibri" panose="020F0502020204030204" pitchFamily="34" charset="0"/>
              </a:rPr>
            </a:br>
            <a:r>
              <a:rPr lang="en-US" altLang="en-US" sz="1900" dirty="0">
                <a:latin typeface="Calibri" panose="020F0502020204030204" pitchFamily="34" charset="0"/>
              </a:rPr>
              <a:t>in which the forecast was made, not the year being forecast</a:t>
            </a:r>
            <a:r>
              <a:rPr lang="en-US" altLang="en-US" sz="18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3200400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7108" y="2356340"/>
            <a:ext cx="77724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219200"/>
          </a:xfrm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Main papers on which the presentation </a:t>
            </a:r>
            <a:r>
              <a:rPr lang="en-US" altLang="en-US" sz="3200" dirty="0">
                <a:effectLst/>
                <a:latin typeface="Calibri" panose="020F0502020204030204" pitchFamily="34" charset="0"/>
              </a:rPr>
              <a:t>i</a:t>
            </a:r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s </a:t>
            </a:r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6" y="1371600"/>
            <a:ext cx="9144000" cy="44958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1) Which countries succeed in running counter-cyclical fiscal policy?</a:t>
            </a:r>
            <a:r>
              <a:rPr lang="en-US" altLang="en-US" sz="23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3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“On Graduation from Fiscal Procyclicality,” </a:t>
            </a:r>
            <a:r>
              <a:rPr lang="en-US" altLang="en-US" sz="1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with Carlos Vegh &amp; Guillermo Vuletin, </a:t>
            </a:r>
            <a:r>
              <a:rPr lang="en-US" altLang="en-US" sz="1800" i="1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Journal of Development Economics</a:t>
            </a:r>
            <a:r>
              <a:rPr lang="en-US" altLang="en-US" sz="1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, 2013</a:t>
            </a:r>
            <a:r>
              <a:rPr lang="en-US" altLang="en-US" sz="16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.  </a:t>
            </a:r>
            <a:r>
              <a:rPr lang="en-US" altLang="en-US" sz="5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solidFill>
                <a:srgbClr val="161616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2)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A possible source of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the problem:  A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re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official forecasts biased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“Over-optimism in Forecasts by Official</a:t>
            </a:r>
            <a:r>
              <a:rPr lang="en-US" altLang="en-US" sz="16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Budget</a:t>
            </a:r>
            <a:r>
              <a:rPr lang="en-US" altLang="en-US" sz="1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Agencies</a:t>
            </a:r>
            <a:r>
              <a:rPr lang="en-US" altLang="en-US" sz="16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and Its Implications," </a:t>
            </a:r>
            <a:r>
              <a:rPr lang="en-US" altLang="en-US" sz="1800" i="1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Oxford Review of Economic </a:t>
            </a:r>
            <a:r>
              <a:rPr lang="en-US" altLang="en-US" sz="1800" i="1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Policy</a:t>
            </a:r>
            <a:r>
              <a:rPr lang="en-US" altLang="en-US" sz="1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altLang="en-US" sz="1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2011.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3)  Is the bias in government forecasts better or worse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for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countries subject to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fiscal rules such as the Stability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&amp; Growth Pact?  </a:t>
            </a:r>
            <a:r>
              <a:rPr lang="en-US" altLang="en-US" sz="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2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“Over-optimistic Official Forecasts &amp; Fiscal Rules in the Eurozone," </a:t>
            </a: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19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with Jesse Schreger, </a:t>
            </a:r>
            <a:r>
              <a:rPr lang="en-US" altLang="en-US" sz="1600" i="1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Weltwirtschaftliches</a:t>
            </a:r>
            <a:r>
              <a:rPr lang="en-US" altLang="en-US" sz="1600" i="1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600" i="1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Archiv</a:t>
            </a:r>
            <a:r>
              <a:rPr lang="en-US" altLang="en-US" sz="16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altLang="en-US" sz="19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2013. </a:t>
            </a:r>
            <a:r>
              <a:rPr lang="en-US" altLang="en-US" sz="5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solidFill>
                <a:srgbClr val="161616"/>
              </a:solidFill>
              <a:effectLst/>
              <a:latin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4) </a:t>
            </a:r>
            <a:r>
              <a:rPr lang="en-US" altLang="en-US" sz="2400" dirty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Possible solutions: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Can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private-sector forecasts 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do better</a:t>
            </a: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?</a:t>
            </a:r>
            <a: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“Bias in Official Fiscal Forecasts: Can Private Forecasts Help?” </a:t>
            </a:r>
            <a: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n-US" altLang="en-US" sz="21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</a:br>
            <a:r>
              <a:rPr lang="en-US" altLang="en-US" sz="1800" dirty="0" smtClean="0">
                <a:solidFill>
                  <a:srgbClr val="161616"/>
                </a:solidFill>
                <a:effectLst/>
                <a:latin typeface="Calibri" panose="020F0502020204030204" pitchFamily="34" charset="0"/>
              </a:rPr>
              <a:t>with Jesse Schreger, Harvard Kennedy School, 2016.</a:t>
            </a:r>
          </a:p>
          <a:p>
            <a:pPr marL="457200" indent="-457200"/>
            <a:endParaRPr lang="en-US" altLang="en-US" sz="23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C0B0F0-6A87-49E2-8658-48EFC3D49D86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129CB6-EA53-4DE2-A28F-B18E5C5D3AC2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400" dirty="0" smtClean="0">
                <a:effectLst/>
                <a:latin typeface="Calibri" panose="020F0502020204030204" pitchFamily="34" charset="0"/>
              </a:rPr>
              <a:t>Econometric findings regarding bias</a:t>
            </a:r>
            <a:br>
              <a:rPr lang="en-US" altLang="en-US" sz="34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400" dirty="0" smtClean="0">
                <a:effectLst/>
                <a:latin typeface="Calibri" panose="020F0502020204030204" pitchFamily="34" charset="0"/>
              </a:rPr>
              <a:t>among EU countries in particular</a:t>
            </a:r>
            <a:r>
              <a:rPr lang="en-US" altLang="en-US" sz="3400" b="1" dirty="0" smtClean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90800"/>
            <a:ext cx="91440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/>
            <a:r>
              <a:rPr lang="en-US" altLang="en-US" sz="3300" dirty="0" smtClean="0">
                <a:effectLst/>
                <a:latin typeface="Calibri" panose="020F0502020204030204" pitchFamily="34" charset="0"/>
              </a:rPr>
              <a:t>Euro countries, subject to the SGP,</a:t>
            </a:r>
          </a:p>
          <a:p>
            <a:pPr marL="990600" lvl="1" indent="-533400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show even more optimism bias than others</a:t>
            </a:r>
          </a:p>
          <a:p>
            <a:pPr marL="1390650" lvl="2" indent="-533400"/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in growth forecasts, significant at 1 and 2-year horizons</a:t>
            </a:r>
          </a:p>
          <a:p>
            <a:pPr marL="990600" lvl="1" indent="-533400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particularly when GDP is currently high.</a:t>
            </a:r>
          </a:p>
          <a:p>
            <a:pPr marL="990600" lvl="1" indent="-533400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Forecasts of budget balance among euro countries also show extra bias when GDP is currently high.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altLang="en-US" sz="34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400" dirty="0" smtClean="0">
                <a:effectLst/>
                <a:latin typeface="Calibri" panose="020F0502020204030204" pitchFamily="34" charset="0"/>
              </a:rPr>
            </a:br>
            <a:endParaRPr lang="en-US" altLang="en-US" sz="12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57346" name="Picture 2" descr="http://www.mapsofworld.com/images/world-countries-flags/european-union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447800" cy="9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5F2681-81FB-469D-98D1-F849D85C3B13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399238" y="5592135"/>
            <a:ext cx="71970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***p&lt;0.01, **p&lt;0.05, *p&lt;0.1.  (Robust standard errors in parentheses.)  Random effects.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SGP ≡ dummy for countries subject to the SGP.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GDP gap ≡ GDP as deviation from trend.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All variables are lagged so that they line up with the year in which the forecast was made. </a:t>
            </a:r>
            <a:endParaRPr lang="en-US" altLang="en-US" sz="1500" dirty="0">
              <a:latin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93074"/>
              </p:ext>
            </p:extLst>
          </p:nvPr>
        </p:nvGraphicFramePr>
        <p:xfrm>
          <a:off x="152400" y="1344613"/>
          <a:ext cx="8839200" cy="4050816"/>
        </p:xfrm>
        <a:graphic>
          <a:graphicData uri="http://schemas.openxmlformats.org/drawingml/2006/table">
            <a:tbl>
              <a:tblPr/>
              <a:tblGrid>
                <a:gridCol w="1736725"/>
                <a:gridCol w="946150"/>
                <a:gridCol w="1263650"/>
                <a:gridCol w="1025525"/>
                <a:gridCol w="1184275"/>
                <a:gridCol w="1420813"/>
                <a:gridCol w="1262062"/>
              </a:tblGrid>
              <a:tr h="658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SGP dummy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0.379*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0.780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–0.555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0.192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0.221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–1.067*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(0.199)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(0.352)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(0.529)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(0.215)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(0.410)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(0.549)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SGP*GDP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gap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0.148**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0.516***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0.522***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(0.068)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(0.141)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(0.161)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Constant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0.239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0.914***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2.436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0.252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0.887***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2.444***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(0.168)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(0.318)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(0.643)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(0.168)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(0.330)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(0.642)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Observations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369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282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175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368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282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175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Countries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28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0.006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0.006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0.007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0.011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0.042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0.040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RMSE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2.40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3.44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3.81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2.38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3.36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3.73</a:t>
                      </a:r>
                    </a:p>
                  </a:txBody>
                  <a:tcPr marL="48964" marR="48964" marT="24485" marB="2448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34" name="Rectangle 17"/>
          <p:cNvSpPr>
            <a:spLocks noChangeArrowheads="1"/>
          </p:cNvSpPr>
          <p:nvPr/>
        </p:nvSpPr>
        <p:spPr bwMode="auto">
          <a:xfrm>
            <a:off x="1115244" y="324525"/>
            <a:ext cx="698514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GDP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growth rate forecast error, </a:t>
            </a: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full dataset. </a:t>
            </a:r>
            <a:r>
              <a:rPr lang="en-US" altLang="en-US" sz="1700" dirty="0">
                <a:latin typeface="Calibri" panose="020F0502020204030204" pitchFamily="34" charset="0"/>
              </a:rPr>
              <a:t>Frankel (2011), Table 5 </a:t>
            </a:r>
            <a:r>
              <a:rPr lang="en-US" altLang="en-US" sz="1700" dirty="0" smtClean="0">
                <a:latin typeface="Calibri" panose="020F0502020204030204" pitchFamily="34" charset="0"/>
              </a:rPr>
              <a:t>(c)</a:t>
            </a:r>
            <a:endParaRPr lang="en-US" altLang="en-US" sz="1700" dirty="0"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50" y="2881532"/>
            <a:ext cx="893445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150" y="2057400"/>
            <a:ext cx="504825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EBB9A19-4868-4B36-9471-37C4CEF0C35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025632"/>
              </p:ext>
            </p:extLst>
          </p:nvPr>
        </p:nvGraphicFramePr>
        <p:xfrm>
          <a:off x="228600" y="1435305"/>
          <a:ext cx="8763000" cy="3923163"/>
        </p:xfrm>
        <a:graphic>
          <a:graphicData uri="http://schemas.openxmlformats.org/drawingml/2006/table">
            <a:tbl>
              <a:tblPr/>
              <a:tblGrid>
                <a:gridCol w="1600200"/>
                <a:gridCol w="1066800"/>
                <a:gridCol w="1219200"/>
                <a:gridCol w="1143000"/>
                <a:gridCol w="1066800"/>
                <a:gridCol w="1382713"/>
                <a:gridCol w="1284287"/>
              </a:tblGrid>
              <a:tr h="538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Variables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 year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 years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 years ahead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SGP dummy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0.368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0.922***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0.625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0.182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0.331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0.066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(0.342)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(0.329)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(0.415)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(0.335)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(0.355)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(0.449)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SGP *</a:t>
                      </a: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GDPgap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0.161**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0.509***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0.544***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(0.065)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(0.147)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(0.148)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Constant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0.245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0.530**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1.235***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0.219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0.501*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1.240***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(0.198)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(0.268)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(0.408)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(0.193)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(0.268)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(0.404)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Observations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399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398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179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Countries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0.018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0.023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0.008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0.029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0.080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0.076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RMSE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2.113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2.701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3.130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2.122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2.614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3.011</a:t>
                      </a:r>
                    </a:p>
                  </a:txBody>
                  <a:tcPr marL="50800" marR="50800" marT="25404" marB="2540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57" name="Rectangle 17"/>
          <p:cNvSpPr>
            <a:spLocks noChangeArrowheads="1"/>
          </p:cNvSpPr>
          <p:nvPr/>
        </p:nvSpPr>
        <p:spPr bwMode="auto">
          <a:xfrm>
            <a:off x="1907704" y="324525"/>
            <a:ext cx="489691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Budget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balance forecast error, </a:t>
            </a: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full dataset.   Frankel (2011), Table 3(c).</a:t>
            </a:r>
            <a:endParaRPr lang="en-US" altLang="en-US" sz="1700" dirty="0">
              <a:latin typeface="Calibri" panose="020F0502020204030204" pitchFamily="34" charset="0"/>
            </a:endParaRPr>
          </a:p>
        </p:txBody>
      </p:sp>
      <p:sp>
        <p:nvSpPr>
          <p:cNvPr id="24658" name="Rectangle 17"/>
          <p:cNvSpPr>
            <a:spLocks noChangeArrowheads="1"/>
          </p:cNvSpPr>
          <p:nvPr/>
        </p:nvSpPr>
        <p:spPr bwMode="auto">
          <a:xfrm>
            <a:off x="543254" y="5597564"/>
            <a:ext cx="719709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>
                <a:tab pos="45720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***p&lt;0.01, **p&lt;0.05, *p&lt;0.1.  (Robust standard errors in parentheses.)  Random effects.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SGP ≡ dummy for countries subject to the SGP.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GDP gap ≡ GDP as deviation from trend.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All variables are lagged so that they line up with the year in which the forecast was made. </a:t>
            </a:r>
            <a:endParaRPr lang="en-US" altLang="en-US" sz="1500" dirty="0"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968" y="2683768"/>
            <a:ext cx="8791136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71600"/>
          </a:xfrm>
        </p:spPr>
        <p:txBody>
          <a:bodyPr/>
          <a:lstStyle/>
          <a:p>
            <a:r>
              <a:rPr lang="en-US" sz="3200" dirty="0" smtClean="0">
                <a:effectLst/>
                <a:latin typeface="Calibri" panose="020F0502020204030204" pitchFamily="34" charset="0"/>
              </a:rPr>
              <a:t>What institutions might help address </a:t>
            </a:r>
            <a:br>
              <a:rPr lang="en-US" sz="3200" dirty="0" smtClean="0">
                <a:effectLst/>
                <a:latin typeface="Calibri" panose="020F0502020204030204" pitchFamily="34" charset="0"/>
              </a:rPr>
            </a:br>
            <a:r>
              <a:rPr lang="en-US" sz="3200" dirty="0" smtClean="0">
                <a:effectLst/>
                <a:latin typeface="Calibri" panose="020F0502020204030204" pitchFamily="34" charset="0"/>
              </a:rPr>
              <a:t>the problem of bias in fiscal forecasts?</a:t>
            </a:r>
            <a:endParaRPr lang="en-US" sz="3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2338536"/>
            <a:ext cx="8640960" cy="4114800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The evidence from the euro-zone and other countries suggests that fiscal rules are not the solution to the problem.</a:t>
            </a:r>
            <a:br>
              <a:rPr lang="en-US" sz="2800" dirty="0" smtClean="0">
                <a:effectLst/>
              </a:rPr>
            </a:b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Two papers offer suggestions of possible answers:</a:t>
            </a:r>
          </a:p>
          <a:p>
            <a:pPr lvl="1"/>
            <a:r>
              <a:rPr lang="en-US" sz="2600" dirty="0" smtClean="0">
                <a:effectLst/>
              </a:rPr>
              <a:t>The use of private sector forecasts.</a:t>
            </a:r>
          </a:p>
          <a:p>
            <a:pPr lvl="1"/>
            <a:r>
              <a:rPr lang="en-US" sz="2600" dirty="0" smtClean="0">
                <a:effectLst/>
              </a:rPr>
              <a:t>The case of Chile’s fiscal institutions.</a:t>
            </a:r>
          </a:p>
          <a:p>
            <a:pPr lvl="1"/>
            <a:endParaRPr lang="en-US" sz="2400" dirty="0" smtClean="0">
              <a:effectLst/>
            </a:endParaRPr>
          </a:p>
          <a:p>
            <a:endParaRPr lang="en-US" sz="28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5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AB607C4-1205-4BA6-A082-AE007A7641A5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-152400" y="274003"/>
            <a:ext cx="96091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rgbClr val="7030A0"/>
                </a:solidFill>
                <a:latin typeface="Calibri" pitchFamily="34" charset="0"/>
              </a:rPr>
              <a:t>New research brings in private sector forecasts,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rgbClr val="7030A0"/>
                </a:solidFill>
                <a:latin typeface="Calibri" pitchFamily="34" charset="0"/>
              </a:rPr>
              <a:t>from </a:t>
            </a:r>
            <a:r>
              <a:rPr lang="en-US" altLang="en-US" sz="3400" b="1" i="1" dirty="0">
                <a:solidFill>
                  <a:srgbClr val="7030A0"/>
                </a:solidFill>
                <a:latin typeface="Calibri" pitchFamily="34" charset="0"/>
              </a:rPr>
              <a:t>Consensus Economics</a:t>
            </a:r>
            <a:endParaRPr lang="en-US" altLang="en-US" sz="3400" i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295400" y="1340768"/>
            <a:ext cx="62484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lvl="1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 dirty="0">
                <a:latin typeface="Calibri" panose="020F0502020204030204" pitchFamily="34" charset="0"/>
              </a:rPr>
              <a:t>                                                                                 </a:t>
            </a:r>
            <a:br>
              <a:rPr lang="en-US" altLang="en-US" sz="7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itchFamily="34" charset="0"/>
              </a:rPr>
              <a:t>Frankel &amp; Schreger </a:t>
            </a:r>
            <a:r>
              <a:rPr lang="en-US" altLang="en-US" sz="2400" dirty="0" smtClean="0">
                <a:latin typeface="Calibri" pitchFamily="34" charset="0"/>
              </a:rPr>
              <a:t>(2016)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228600" y="2057400"/>
            <a:ext cx="342900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The extension of the analysis helps answer two important questions.</a:t>
            </a:r>
            <a:br>
              <a:rPr lang="en-US" altLang="en-US" sz="2200" dirty="0">
                <a:latin typeface="Calibri" panose="020F0502020204030204" pitchFamily="34" charset="0"/>
              </a:rPr>
            </a:br>
            <a:r>
              <a:rPr lang="en-US" altLang="en-US" sz="1800" dirty="0">
                <a:latin typeface="Calibri" panose="020F050202020403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romanLcPeriod"/>
            </a:pP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When the time sample is short, results based on ex post realizations </a:t>
            </a:r>
            <a:br>
              <a:rPr lang="en-US" altLang="en-US" sz="2200" dirty="0">
                <a:latin typeface="Calibri" panose="020F0502020204030204" pitchFamily="34" charset="0"/>
              </a:rPr>
            </a:br>
            <a:r>
              <a:rPr lang="en-US" altLang="en-US" sz="2200" dirty="0">
                <a:latin typeface="Calibri" panose="020F0502020204030204" pitchFamily="34" charset="0"/>
              </a:rPr>
              <a:t>  can be too sensitive to particular historical outcomes: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Might earlier findings of over-optimism be explained by one historical event,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the severe 2008-09 crisis that everyone underestimated?  </a:t>
            </a: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r>
              <a:rPr lang="en-US" altLang="en-US" sz="400" dirty="0">
                <a:latin typeface="Calibri" panose="020F0502020204030204" pitchFamily="34" charset="0"/>
              </a:rPr>
              <a:t/>
            </a:r>
            <a:br>
              <a:rPr lang="en-US" altLang="en-US" sz="400" dirty="0">
                <a:latin typeface="Calibri" panose="020F0502020204030204" pitchFamily="34" charset="0"/>
              </a:rPr>
            </a:br>
            <a:endParaRPr lang="en-US" altLang="en-US" sz="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Private forecasts offer an alternative standard by which to judge performance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of official forecasts, less sensitive to historically volatile ex post outcomes.   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romanLcPeriod" startAt="2"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romanLcPeriod" startAt="2"/>
            </a:pPr>
            <a:r>
              <a:rPr lang="en-US" altLang="en-US" sz="2400" dirty="0">
                <a:latin typeface="Calibri" panose="020F0502020204030204" pitchFamily="34" charset="0"/>
              </a:rPr>
              <a:t>  If the reform proposal is that budget-makers </a:t>
            </a:r>
            <a:r>
              <a:rPr lang="en-US" altLang="en-US" sz="2400" dirty="0" smtClean="0">
                <a:latin typeface="Calibri" panose="020F0502020204030204" pitchFamily="34" charset="0"/>
              </a:rPr>
              <a:t>should use  </a:t>
            </a:r>
            <a:r>
              <a:rPr lang="en-US" altLang="en-US" sz="2000" dirty="0">
                <a:latin typeface="Calibri" panose="020F0502020204030204" pitchFamily="34" charset="0"/>
              </a:rPr>
              <a:t/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independent projections such as those by private forecasters,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     </a:t>
            </a:r>
            <a:r>
              <a:rPr lang="en-US" altLang="en-US" sz="2200" dirty="0" smtClean="0">
                <a:latin typeface="Calibri" panose="020F0502020204030204" pitchFamily="34" charset="0"/>
              </a:rPr>
              <a:t>it may be instructive to test </a:t>
            </a:r>
            <a:r>
              <a:rPr lang="en-US" altLang="en-US" sz="2200" dirty="0">
                <a:latin typeface="Calibri" panose="020F0502020204030204" pitchFamily="34" charset="0"/>
              </a:rPr>
              <a:t>whether private forecasters suffer </a:t>
            </a:r>
            <a:r>
              <a:rPr lang="en-US" altLang="en-US" sz="2200" dirty="0" smtClean="0">
                <a:latin typeface="Calibri" panose="020F0502020204030204" pitchFamily="34" charset="0"/>
              </a:rPr>
              <a:t/>
            </a:r>
            <a:br>
              <a:rPr lang="en-US" altLang="en-US" sz="2200" dirty="0" smtClean="0">
                <a:latin typeface="Calibri" panose="020F0502020204030204" pitchFamily="34" charset="0"/>
              </a:rPr>
            </a:br>
            <a:r>
              <a:rPr lang="en-US" altLang="en-US" sz="2200" dirty="0" smtClean="0">
                <a:latin typeface="Calibri" panose="020F0502020204030204" pitchFamily="34" charset="0"/>
              </a:rPr>
              <a:t>     from </a:t>
            </a:r>
            <a:r>
              <a:rPr lang="en-US" altLang="en-US" sz="2200" dirty="0">
                <a:latin typeface="Calibri" panose="020F0502020204030204" pitchFamily="34" charset="0"/>
              </a:rPr>
              <a:t>optimism bias </a:t>
            </a:r>
            <a:r>
              <a:rPr lang="en-US" altLang="en-US" sz="2200" dirty="0" smtClean="0">
                <a:latin typeface="Calibri" panose="020F0502020204030204" pitchFamily="34" charset="0"/>
              </a:rPr>
              <a:t>as </a:t>
            </a:r>
            <a:r>
              <a:rPr lang="en-US" altLang="en-US" sz="2200" dirty="0">
                <a:latin typeface="Calibri" panose="020F0502020204030204" pitchFamily="34" charset="0"/>
              </a:rPr>
              <a:t>badly </a:t>
            </a:r>
            <a:r>
              <a:rPr lang="en-US" altLang="en-US" sz="2200" dirty="0" smtClean="0">
                <a:latin typeface="Calibri" panose="020F0502020204030204" pitchFamily="34" charset="0"/>
              </a:rPr>
              <a:t>as </a:t>
            </a:r>
            <a:r>
              <a:rPr lang="en-US" altLang="en-US" sz="2200" dirty="0">
                <a:latin typeface="Calibri" panose="020F0502020204030204" pitchFamily="34" charset="0"/>
              </a:rPr>
              <a:t>government forecasters.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546EF60-CFFC-4789-A201-FC11C13585DF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975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4114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3429000" y="2297113"/>
            <a:ext cx="9327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  1-Year </a:t>
            </a:r>
            <a:br>
              <a:rPr lang="en-US" altLang="en-US" sz="1800">
                <a:latin typeface="Calibri" panose="020F0502020204030204" pitchFamily="34" charset="0"/>
              </a:rPr>
            </a:br>
            <a:r>
              <a:rPr lang="en-US" altLang="en-US" sz="1800">
                <a:latin typeface="Calibri" panose="020F0502020204030204" pitchFamily="34" charset="0"/>
              </a:rPr>
              <a:t>  Ahead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1400" y="4994275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2-Year Ahead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371600" y="6519863"/>
            <a:ext cx="53363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anose="020F0502020204030204" pitchFamily="34" charset="0"/>
              </a:rPr>
              <a:t>Notes: Forecast year is year being forecast</a:t>
            </a:r>
            <a:r>
              <a:rPr lang="en-US" altLang="en-US" sz="1200">
                <a:latin typeface="Calibri" panose="020F0502020204030204" pitchFamily="34" charset="0"/>
              </a:rPr>
              <a:t>.   Frankel &amp; Schreger (June 2013)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260350" y="746125"/>
            <a:ext cx="3126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Fig.2: Budget Balance Forecasts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24400" y="7461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Fig.3: Real GDP Growth Forecasts</a:t>
            </a:r>
          </a:p>
        </p:txBody>
      </p:sp>
      <p:pic>
        <p:nvPicPr>
          <p:cNvPr id="82952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82688"/>
            <a:ext cx="41148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92550"/>
            <a:ext cx="412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12113" y="2297113"/>
            <a:ext cx="832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1-year </a:t>
            </a:r>
            <a:br>
              <a:rPr lang="en-US" altLang="en-US" sz="1800">
                <a:latin typeface="Calibri" panose="020F0502020204030204" pitchFamily="34" charset="0"/>
              </a:rPr>
            </a:br>
            <a:r>
              <a:rPr lang="en-US" altLang="en-US" sz="1800">
                <a:latin typeface="Calibri" panose="020F0502020204030204" pitchFamily="34" charset="0"/>
              </a:rPr>
              <a:t>Ahead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01000" y="5002213"/>
            <a:ext cx="91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2-Year Ahead</a:t>
            </a:r>
          </a:p>
        </p:txBody>
      </p:sp>
      <p:sp>
        <p:nvSpPr>
          <p:cNvPr id="30734" name="TextBox 19"/>
          <p:cNvSpPr txBox="1">
            <a:spLocks noChangeArrowheads="1"/>
          </p:cNvSpPr>
          <p:nvPr/>
        </p:nvSpPr>
        <p:spPr bwMode="auto">
          <a:xfrm>
            <a:off x="285750" y="255588"/>
            <a:ext cx="78840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Calibri" panose="020F0502020204030204" pitchFamily="34" charset="0"/>
              </a:rPr>
              <a:t>Italy is typical: Private forecasts more realistic than official forecasts</a:t>
            </a:r>
          </a:p>
        </p:txBody>
      </p:sp>
      <p:pic>
        <p:nvPicPr>
          <p:cNvPr id="29711" name="Picture 16" descr="http://t0.gstatic.com/images?q=tbn:ANd9GcSXYmompy0XniEp8e1Rmou1Cpv89VCd-Mv6bqHQP4PgNmn4dg0AX246o0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10668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1357313" y="1524000"/>
            <a:ext cx="0" cy="3810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57313" y="1524000"/>
            <a:ext cx="0" cy="7620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509713" y="4191000"/>
            <a:ext cx="0" cy="3810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509713" y="4114800"/>
            <a:ext cx="14287" cy="8382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853113" y="1600200"/>
            <a:ext cx="14287" cy="207963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853113" y="1676400"/>
            <a:ext cx="14287" cy="3810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91200" y="4162425"/>
            <a:ext cx="0" cy="2286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791200" y="4314825"/>
            <a:ext cx="14288" cy="381000"/>
          </a:xfrm>
          <a:prstGeom prst="straightConnector1">
            <a:avLst/>
          </a:prstGeom>
          <a:ln w="381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29703" grpId="0"/>
      <p:bldP spid="15" grpId="0"/>
      <p:bldP spid="18" grpId="0" autoUpdateAnimBg="0"/>
      <p:bldP spid="1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293FB7-2022-4558-8C0D-63A9D11376B2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533400" y="288925"/>
            <a:ext cx="85344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7A3D93"/>
                </a:solidFill>
                <a:latin typeface="Calibri" panose="020F0502020204030204" pitchFamily="34" charset="0"/>
              </a:rPr>
              <a:t>We have three main new results, </a:t>
            </a:r>
            <a:r>
              <a:rPr lang="en-US" altLang="en-US" sz="2400" dirty="0">
                <a:latin typeface="Calibri" panose="020F0502020204030204" pitchFamily="34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for a sample </a:t>
            </a:r>
            <a:r>
              <a:rPr lang="en-US" altLang="en-US" sz="2400">
                <a:latin typeface="Calibri" panose="020F0502020204030204" pitchFamily="34" charset="0"/>
              </a:rPr>
              <a:t>of </a:t>
            </a:r>
            <a:r>
              <a:rPr lang="en-US" altLang="en-US" sz="2400" smtClean="0">
                <a:latin typeface="Calibri" panose="020F0502020204030204" pitchFamily="34" charset="0"/>
              </a:rPr>
              <a:t>26 </a:t>
            </a:r>
            <a:r>
              <a:rPr lang="en-US" altLang="en-US" sz="2400" dirty="0">
                <a:latin typeface="Calibri" panose="020F0502020204030204" pitchFamily="34" charset="0"/>
              </a:rPr>
              <a:t>countries (sample period up </a:t>
            </a:r>
            <a:r>
              <a:rPr lang="en-US" altLang="en-US" sz="2400">
                <a:latin typeface="Calibri" panose="020F0502020204030204" pitchFamily="34" charset="0"/>
              </a:rPr>
              <a:t>to </a:t>
            </a:r>
            <a:r>
              <a:rPr lang="en-US" altLang="en-US" sz="2400" smtClean="0">
                <a:latin typeface="Calibri" panose="020F0502020204030204" pitchFamily="34" charset="0"/>
              </a:rPr>
              <a:t>2013.) </a:t>
            </a:r>
            <a:r>
              <a:rPr lang="en-US" altLang="en-US" sz="1800" dirty="0">
                <a:latin typeface="Calibri" panose="020F0502020204030204" pitchFamily="34" charset="0"/>
              </a:rPr>
              <a:t/>
            </a:r>
            <a:br>
              <a:rPr lang="en-US" altLang="en-US" sz="1800" dirty="0">
                <a:latin typeface="Calibri" panose="020F0502020204030204" pitchFamily="34" charset="0"/>
              </a:rPr>
            </a:b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400" dirty="0">
                <a:latin typeface="Calibri" panose="020F0502020204030204" pitchFamily="34" charset="0"/>
              </a:rPr>
              <a:t> Official forecasters are more over-optimistic than private forecasters on average</a:t>
            </a:r>
            <a:r>
              <a:rPr lang="en-US" altLang="en-US" sz="2400" dirty="0" smtClean="0">
                <a:latin typeface="Calibri" panose="020F0502020204030204" pitchFamily="34" charset="0"/>
              </a:rPr>
              <a:t>,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at the 1- &amp; 2-year horizon for budget balances </a:t>
            </a:r>
            <a:r>
              <a:rPr lang="en-US" sz="2400" dirty="0" smtClean="0">
                <a:latin typeface="Calibri" panose="020F0502020204030204" pitchFamily="34" charset="0"/>
              </a:rPr>
              <a:t>and </a:t>
            </a:r>
            <a:r>
              <a:rPr lang="en-US" sz="2400" dirty="0">
                <a:latin typeface="Calibri" panose="020F0502020204030204" pitchFamily="34" charset="0"/>
              </a:rPr>
              <a:t>at the 1- &amp; 2-year horizon for real GDP forecasts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400" dirty="0">
                <a:latin typeface="Calibri" panose="020F0502020204030204" pitchFamily="34" charset="0"/>
              </a:rPr>
              <a:t> While euro area governments were very reluctant to forecast violations of the 3% deficit/GDP cap in the SGP; private sector forecasters were not. </a:t>
            </a:r>
            <a:r>
              <a:rPr lang="en-US" altLang="en-US" sz="800" dirty="0">
                <a:latin typeface="Calibri" panose="020F0502020204030204" pitchFamily="34" charset="0"/>
              </a:rPr>
              <a:t/>
            </a:r>
            <a:br>
              <a:rPr lang="en-US" altLang="en-US" sz="800" dirty="0">
                <a:latin typeface="Calibri" panose="020F0502020204030204" pitchFamily="34" charset="0"/>
              </a:rPr>
            </a:br>
            <a:endParaRPr lang="en-US" altLang="en-US" sz="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400" dirty="0">
                <a:latin typeface="Calibri" panose="020F0502020204030204" pitchFamily="34" charset="0"/>
              </a:rPr>
              <a:t>The difference between official forecast &amp; private forecast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is positively correlated with the difference between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official forecast and ex post realization.  </a:t>
            </a:r>
            <a:r>
              <a:rPr lang="en-US" altLang="en-US" sz="1800" dirty="0">
                <a:latin typeface="Calibri" panose="020F0502020204030204" pitchFamily="34" charset="0"/>
              </a:rPr>
              <a:t/>
            </a:r>
            <a:br>
              <a:rPr lang="en-US" altLang="en-US" sz="1800" dirty="0">
                <a:latin typeface="Calibri" panose="020F0502020204030204" pitchFamily="34" charset="0"/>
              </a:rPr>
            </a:br>
            <a:endParaRPr lang="en-US" altLang="en-US" sz="1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</a:rPr>
              <a:t> These results suggest that incorporating private sector forecasts into the budget process could help countries stick to fiscal rules,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by identifying over-optimism ex ante rather than just ex post.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566CD5-3403-4DE9-9861-75833507577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34819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7788"/>
            <a:ext cx="287178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8717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taly_BB_1Y.tif" descr="/Users/jesseschreger/Dropbox/Consensus/Over-Optimistic Project/Regression results/Writeup_alt_updated/BB/Italy_BB_1Y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92" y="1412081"/>
            <a:ext cx="287337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609600" y="228600"/>
            <a:ext cx="807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Budget forecasts &amp; realizations in the euro area</a:t>
            </a:r>
          </a:p>
        </p:txBody>
      </p:sp>
      <p:sp>
        <p:nvSpPr>
          <p:cNvPr id="7" name="Oval 6"/>
          <p:cNvSpPr/>
          <p:nvPr/>
        </p:nvSpPr>
        <p:spPr>
          <a:xfrm>
            <a:off x="4295775" y="2886075"/>
            <a:ext cx="446088" cy="10001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2894013"/>
            <a:ext cx="517525" cy="10001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775" y="4225925"/>
            <a:ext cx="8458200" cy="240347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In the euro countries, which are subject to SGP rules, </a:t>
            </a:r>
            <a:br>
              <a:rPr lang="en-US" altLang="en-US" sz="2600" dirty="0">
                <a:latin typeface="Calibri" panose="020F0502020204030204" pitchFamily="34" charset="0"/>
              </a:rPr>
            </a:br>
            <a:r>
              <a:rPr lang="en-US" altLang="en-US" sz="2600" dirty="0">
                <a:latin typeface="Calibri" panose="020F0502020204030204" pitchFamily="34" charset="0"/>
              </a:rPr>
              <a:t>the optimism bias </a:t>
            </a:r>
            <a:r>
              <a:rPr lang="en-US" altLang="en-US" sz="2600" dirty="0" smtClean="0">
                <a:latin typeface="Calibri" panose="020F0502020204030204" pitchFamily="34" charset="0"/>
              </a:rPr>
              <a:t>took the form of </a:t>
            </a:r>
            <a:r>
              <a:rPr lang="en-US" altLang="en-US" sz="2600" dirty="0">
                <a:latin typeface="Calibri" panose="020F0502020204030204" pitchFamily="34" charset="0"/>
              </a:rPr>
              <a:t>never forecasting </a:t>
            </a:r>
            <a:r>
              <a:rPr lang="en-US" altLang="en-US" sz="2600" dirty="0" smtClean="0">
                <a:latin typeface="Calibri" panose="020F0502020204030204" pitchFamily="34" charset="0"/>
              </a:rPr>
              <a:t/>
            </a:r>
            <a:br>
              <a:rPr lang="en-US" altLang="en-US" sz="2600" dirty="0" smtClean="0">
                <a:latin typeface="Calibri" panose="020F0502020204030204" pitchFamily="34" charset="0"/>
              </a:rPr>
            </a:br>
            <a:r>
              <a:rPr lang="en-US" altLang="en-US" sz="2600" dirty="0" smtClean="0">
                <a:latin typeface="Calibri" panose="020F0502020204030204" pitchFamily="34" charset="0"/>
              </a:rPr>
              <a:t>next </a:t>
            </a:r>
            <a:r>
              <a:rPr lang="en-US" altLang="en-US" sz="2600" dirty="0">
                <a:latin typeface="Calibri" panose="020F0502020204030204" pitchFamily="34" charset="0"/>
              </a:rPr>
              <a:t>year’s budget deficit &gt; 3% of GDP.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775" y="5673725"/>
            <a:ext cx="8458200" cy="95567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Private-sector forecasts surveyed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by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Consensus</a:t>
            </a:r>
            <a:r>
              <a:rPr lang="en-US" sz="14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chemeClr val="tx1"/>
                </a:solidFill>
                <a:latin typeface="Calibri" panose="020F0502020204030204" pitchFamily="34" charset="0"/>
              </a:rPr>
              <a:t>Forecasts 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are free to forecast budget deficits &gt; 3% of GDP.</a:t>
            </a:r>
          </a:p>
        </p:txBody>
      </p:sp>
      <p:sp>
        <p:nvSpPr>
          <p:cNvPr id="34827" name="TextBox 4"/>
          <p:cNvSpPr txBox="1">
            <a:spLocks noChangeArrowheads="1"/>
          </p:cNvSpPr>
          <p:nvPr/>
        </p:nvSpPr>
        <p:spPr bwMode="auto">
          <a:xfrm>
            <a:off x="6802438" y="685800"/>
            <a:ext cx="234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Frankel </a:t>
            </a:r>
            <a:r>
              <a:rPr lang="en-US" altLang="en-US" sz="1800" dirty="0">
                <a:latin typeface="Calibri" panose="020F0502020204030204" pitchFamily="34" charset="0"/>
              </a:rPr>
              <a:t>&amp; Schreger</a:t>
            </a:r>
            <a:br>
              <a:rPr lang="en-US" altLang="en-US" sz="1800" dirty="0">
                <a:latin typeface="Calibri" panose="020F0502020204030204" pitchFamily="34" charset="0"/>
              </a:rPr>
            </a:br>
            <a:r>
              <a:rPr lang="en-US" altLang="en-US" sz="1800" dirty="0" smtClean="0">
                <a:latin typeface="Calibri" panose="020F0502020204030204" pitchFamily="34" charset="0"/>
              </a:rPr>
              <a:t>(</a:t>
            </a:r>
            <a:r>
              <a:rPr lang="en-US" altLang="en-US" sz="1800" dirty="0">
                <a:latin typeface="Calibri" panose="020F0502020204030204" pitchFamily="34" charset="0"/>
              </a:rPr>
              <a:t>2016), Figure 5 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070225" y="762000"/>
            <a:ext cx="3044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Calibri" panose="020F0502020204030204" pitchFamily="34" charset="0"/>
              </a:rPr>
              <a:t>2-years ahead, thru 2009</a:t>
            </a:r>
          </a:p>
        </p:txBody>
      </p:sp>
      <p:sp>
        <p:nvSpPr>
          <p:cNvPr id="13" name="Oval 12"/>
          <p:cNvSpPr/>
          <p:nvPr/>
        </p:nvSpPr>
        <p:spPr>
          <a:xfrm>
            <a:off x="6802438" y="1600200"/>
            <a:ext cx="976312" cy="2295525"/>
          </a:xfrm>
          <a:prstGeom prst="ellipse">
            <a:avLst/>
          </a:prstGeom>
          <a:noFill/>
          <a:ln w="57150">
            <a:solidFill>
              <a:srgbClr val="7A3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95297"/>
              </p:ext>
            </p:extLst>
          </p:nvPr>
        </p:nvGraphicFramePr>
        <p:xfrm>
          <a:off x="457200" y="2044874"/>
          <a:ext cx="8229600" cy="230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/>
                <a:gridCol w="2057400"/>
                <a:gridCol w="1905000"/>
              </a:tblGrid>
              <a:tr h="514350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Mean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Standard Error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Official Minus Consensus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0.478***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smtClean="0">
                          <a:effectLst/>
                        </a:rPr>
                        <a:t>0.086)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Official Forecast Error </a:t>
                      </a:r>
                      <a:endParaRPr lang="en-US" sz="25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1.060*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(0.541) </a:t>
                      </a:r>
                      <a:endParaRPr lang="en-US" sz="25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Consensus Forecast Error</a:t>
                      </a:r>
                      <a:endParaRPr lang="en-US" sz="25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0.582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(0.548)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9874" y="349478"/>
            <a:ext cx="8839200" cy="18004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Malgun Gothic" pitchFamily="34" charset="-127"/>
              </a:rPr>
              <a:t>                             Frankel </a:t>
            </a:r>
            <a:r>
              <a:rPr lang="en-US" altLang="en-US" sz="2000" dirty="0">
                <a:latin typeface="Calibri" panose="020F0502020204030204" pitchFamily="34" charset="0"/>
                <a:ea typeface="Malgun Gothic" pitchFamily="34" charset="-127"/>
              </a:rPr>
              <a:t>&amp; Schreger </a:t>
            </a:r>
            <a:r>
              <a:rPr lang="en-US" altLang="en-US" sz="2000" dirty="0" smtClean="0">
                <a:latin typeface="Calibri" pitchFamily="34" charset="0"/>
                <a:ea typeface="Malgun Gothic" pitchFamily="34" charset="-127"/>
              </a:rPr>
              <a:t>(2016)      Table III</a:t>
            </a:r>
            <a:r>
              <a:rPr lang="en-US" altLang="en-US" sz="1400" dirty="0" smtClean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dirty="0" smtClean="0">
                <a:latin typeface="Calibri" pitchFamily="34" charset="0"/>
                <a:ea typeface="Malgun Gothic" pitchFamily="34" charset="-127"/>
              </a:rPr>
            </a:br>
            <a:r>
              <a:rPr lang="en-US" altLang="en-US" sz="1400" b="1" dirty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b="1" dirty="0">
                <a:latin typeface="Calibri" pitchFamily="34" charset="0"/>
                <a:ea typeface="Malgun Gothic" pitchFamily="34" charset="-127"/>
              </a:rPr>
            </a:br>
            <a:r>
              <a:rPr lang="en-US" altLang="en-US" sz="2800" b="1" dirty="0">
                <a:latin typeface="Calibri" pitchFamily="34" charset="0"/>
                <a:ea typeface="Malgun Gothic" pitchFamily="34" charset="-127"/>
              </a:rPr>
              <a:t>  Summary Statistics for Budget Balance Forecasts </a:t>
            </a:r>
            <a:r>
              <a:rPr lang="en-US" altLang="en-US" sz="2300" dirty="0">
                <a:latin typeface="Calibri" pitchFamily="34" charset="0"/>
                <a:ea typeface="Malgun Gothic" pitchFamily="34" charset="-127"/>
              </a:rPr>
              <a:t>(% of GDP)</a:t>
            </a:r>
            <a:r>
              <a:rPr lang="en-US" altLang="en-US" sz="1400" b="1" dirty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b="1" dirty="0">
                <a:latin typeface="Calibri" pitchFamily="34" charset="0"/>
                <a:ea typeface="Malgun Gothic" pitchFamily="34" charset="-127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en-US" sz="2400" b="1" dirty="0" smtClean="0">
                <a:latin typeface="Calibri" pitchFamily="34" charset="0"/>
                <a:cs typeface="Times New Roman" pitchFamily="18" charset="0"/>
              </a:rPr>
              <a:t>Two-year </a:t>
            </a:r>
            <a:r>
              <a:rPr lang="en-US" altLang="en-US" sz="2400" b="1" dirty="0">
                <a:latin typeface="Calibri" pitchFamily="34" charset="0"/>
                <a:cs typeface="Times New Roman" pitchFamily="18" charset="0"/>
              </a:rPr>
              <a:t>ahead forecasts</a:t>
            </a:r>
            <a:r>
              <a:rPr lang="en-US" alt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Calibri" pitchFamily="34" charset="0"/>
                <a:cs typeface="Times New Roman" pitchFamily="18" charset="0"/>
              </a:rPr>
              <a:t>(95 observations, 10 countries)</a:t>
            </a:r>
            <a:r>
              <a:rPr lang="en-US" altLang="en-US" sz="1100" b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en-US" sz="1100" b="1" dirty="0">
                <a:latin typeface="Calibri" pitchFamily="34" charset="0"/>
                <a:cs typeface="Times New Roman" pitchFamily="18" charset="0"/>
              </a:rPr>
            </a:br>
            <a:endParaRPr lang="en-US" altLang="en-US" sz="11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953000"/>
            <a:ext cx="891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6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The </a:t>
            </a:r>
            <a:r>
              <a:rPr lang="en-US" altLang="en-US" sz="2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official </a:t>
            </a:r>
            <a:r>
              <a:rPr lang="en-US" altLang="en-US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budget forecasts are over-optimistic </a:t>
            </a:r>
            <a:r>
              <a:rPr lang="en-US" altLang="en-US" sz="26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on </a:t>
            </a:r>
            <a:r>
              <a:rPr lang="en-US" altLang="en-US" sz="26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itchFamily="18" charset="0"/>
              </a:rPr>
              <a:t>average.</a:t>
            </a:r>
            <a:endParaRPr lang="en-US" altLang="en-US" sz="2600" b="1" dirty="0">
              <a:solidFill>
                <a:srgbClr val="0070C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6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The private forecasts from Consensus Economics are</a:t>
            </a:r>
            <a:b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  significantly less over-optimistic than the official forecasts.</a:t>
            </a:r>
            <a:endParaRPr lang="en-US" sz="2600" dirty="0"/>
          </a:p>
        </p:txBody>
      </p:sp>
      <p:sp>
        <p:nvSpPr>
          <p:cNvPr id="9" name="Oval 8"/>
          <p:cNvSpPr/>
          <p:nvPr/>
        </p:nvSpPr>
        <p:spPr>
          <a:xfrm>
            <a:off x="4876800" y="2819400"/>
            <a:ext cx="1752600" cy="5334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53000" y="3352800"/>
            <a:ext cx="1600200" cy="561975"/>
          </a:xfrm>
          <a:prstGeom prst="ellipse">
            <a:avLst/>
          </a:prstGeom>
          <a:noFill/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Driscoll-</a:t>
            </a:r>
            <a:r>
              <a:rPr lang="en-US" sz="1200" dirty="0" err="1" smtClean="0"/>
              <a:t>Kraay</a:t>
            </a:r>
            <a:r>
              <a:rPr lang="en-US" sz="1200" dirty="0"/>
              <a:t> </a:t>
            </a:r>
            <a:r>
              <a:rPr lang="en-US" sz="1200" dirty="0" smtClean="0"/>
              <a:t>Standard </a:t>
            </a:r>
            <a:r>
              <a:rPr lang="en-US" sz="1200" dirty="0"/>
              <a:t>Errors with 2 year lag. </a:t>
            </a:r>
            <a:r>
              <a:rPr lang="en-US" sz="1200" dirty="0" smtClean="0"/>
              <a:t> Only </a:t>
            </a:r>
            <a:r>
              <a:rPr lang="en-US" sz="1200" dirty="0"/>
              <a:t>includes countries with at least 6 years of data. </a:t>
            </a:r>
          </a:p>
        </p:txBody>
      </p:sp>
    </p:spTree>
    <p:extLst>
      <p:ext uri="{BB962C8B-B14F-4D97-AF65-F5344CB8AC3E}">
        <p14:creationId xmlns:p14="http://schemas.microsoft.com/office/powerpoint/2010/main" val="16898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29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932213"/>
              </p:ext>
            </p:extLst>
          </p:nvPr>
        </p:nvGraphicFramePr>
        <p:xfrm>
          <a:off x="381000" y="2133600"/>
          <a:ext cx="822960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400"/>
                <a:gridCol w="1752600"/>
                <a:gridCol w="1752600"/>
              </a:tblGrid>
              <a:tr h="685800">
                <a:tc>
                  <a:txBody>
                    <a:bodyPr/>
                    <a:lstStyle/>
                    <a:p>
                      <a:endParaRPr lang="en-US" sz="2500" dirty="0">
                        <a:effectLst/>
                        <a:latin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Mean </a:t>
                      </a:r>
                      <a:endParaRPr lang="en-US" sz="25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Standard Error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493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Official Minus Consensus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0.135**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</a:t>
                      </a:r>
                      <a:r>
                        <a:rPr lang="en-US" sz="2500" dirty="0" smtClean="0">
                          <a:effectLst/>
                        </a:rPr>
                        <a:t>0.048)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493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Official Forecast Error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1.244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(0.738) </a:t>
                      </a:r>
                      <a:endParaRPr lang="en-US" sz="250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493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Consensus Forecast Error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1.110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(0.736) </a:t>
                      </a:r>
                      <a:endParaRPr lang="en-US" sz="2500" dirty="0">
                        <a:effectLst/>
                        <a:latin typeface="Times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5405" y="349478"/>
            <a:ext cx="8391395" cy="18004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Calibri" panose="020F0502020204030204" pitchFamily="34" charset="0"/>
                <a:ea typeface="Malgun Gothic" pitchFamily="34" charset="-127"/>
              </a:rPr>
              <a:t>Frankel </a:t>
            </a:r>
            <a:r>
              <a:rPr lang="en-US" altLang="en-US" sz="2000" dirty="0">
                <a:latin typeface="Calibri" panose="020F0502020204030204" pitchFamily="34" charset="0"/>
                <a:ea typeface="Malgun Gothic" pitchFamily="34" charset="-127"/>
              </a:rPr>
              <a:t>&amp; Schreger </a:t>
            </a:r>
            <a:r>
              <a:rPr lang="en-US" altLang="en-US" sz="2000" dirty="0" smtClean="0">
                <a:latin typeface="Calibri" pitchFamily="34" charset="0"/>
                <a:ea typeface="Malgun Gothic" pitchFamily="34" charset="-127"/>
              </a:rPr>
              <a:t>(2016)      Table IV</a:t>
            </a:r>
            <a:r>
              <a:rPr lang="en-US" altLang="en-US" sz="1400" dirty="0" smtClean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dirty="0" smtClean="0">
                <a:latin typeface="Calibri" pitchFamily="34" charset="0"/>
                <a:ea typeface="Malgun Gothic" pitchFamily="34" charset="-127"/>
              </a:rPr>
            </a:br>
            <a:r>
              <a:rPr lang="en-US" altLang="en-US" sz="1400" b="1" dirty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b="1" dirty="0">
                <a:latin typeface="Calibri" pitchFamily="34" charset="0"/>
                <a:ea typeface="Malgun Gothic" pitchFamily="34" charset="-127"/>
              </a:rPr>
            </a:br>
            <a:r>
              <a:rPr lang="en-US" altLang="en-US" sz="2800" b="1" dirty="0">
                <a:latin typeface="Calibri" pitchFamily="34" charset="0"/>
                <a:ea typeface="Malgun Gothic" pitchFamily="34" charset="-127"/>
              </a:rPr>
              <a:t>  Summary Statistics for </a:t>
            </a:r>
            <a:r>
              <a:rPr lang="en-US" altLang="en-US" sz="2800" b="1" dirty="0" smtClean="0">
                <a:latin typeface="Calibri" pitchFamily="34" charset="0"/>
                <a:ea typeface="Malgun Gothic" pitchFamily="34" charset="-127"/>
              </a:rPr>
              <a:t>GDP Growth Forecasts</a:t>
            </a:r>
            <a:r>
              <a:rPr lang="en-US" altLang="en-US" sz="1400" b="1" dirty="0">
                <a:latin typeface="Calibri" pitchFamily="34" charset="0"/>
                <a:ea typeface="Malgun Gothic" pitchFamily="34" charset="-127"/>
              </a:rPr>
              <a:t/>
            </a:r>
            <a:br>
              <a:rPr lang="en-US" altLang="en-US" sz="1400" b="1" dirty="0">
                <a:latin typeface="Calibri" pitchFamily="34" charset="0"/>
                <a:ea typeface="Malgun Gothic" pitchFamily="34" charset="-127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altLang="en-US" sz="2400" b="1" dirty="0" smtClean="0">
                <a:latin typeface="Calibri" pitchFamily="34" charset="0"/>
                <a:cs typeface="Times New Roman" pitchFamily="18" charset="0"/>
              </a:rPr>
              <a:t>Two-year </a:t>
            </a:r>
            <a:r>
              <a:rPr lang="en-US" altLang="en-US" sz="2400" b="1" dirty="0">
                <a:latin typeface="Calibri" pitchFamily="34" charset="0"/>
                <a:cs typeface="Times New Roman" pitchFamily="18" charset="0"/>
              </a:rPr>
              <a:t>ahead forecasts</a:t>
            </a:r>
            <a:r>
              <a:rPr lang="en-US" altLang="en-US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latin typeface="Calibri" pitchFamily="34" charset="0"/>
                <a:cs typeface="Times New Roman" pitchFamily="18" charset="0"/>
              </a:rPr>
              <a:t>(278 observations, 23 countries)</a:t>
            </a:r>
            <a:r>
              <a:rPr lang="en-US" altLang="en-US" sz="1100" b="1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US" altLang="en-US" sz="1100" b="1" dirty="0">
                <a:latin typeface="Calibri" pitchFamily="34" charset="0"/>
                <a:cs typeface="Times New Roman" pitchFamily="18" charset="0"/>
              </a:rPr>
            </a:br>
            <a:endParaRPr lang="en-US" altLang="en-US" sz="1100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004" y="5031938"/>
            <a:ext cx="75531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As with the forecasts of budget balance, </a:t>
            </a:r>
            <a:b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the private forecasts of GDP growth are significantly </a:t>
            </a:r>
            <a:b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n-US" altLang="en-US" sz="2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less over-optimistic than the official forecasts.</a:t>
            </a:r>
            <a:endParaRPr lang="en-US" sz="2600" dirty="0"/>
          </a:p>
        </p:txBody>
      </p:sp>
      <p:sp>
        <p:nvSpPr>
          <p:cNvPr id="6" name="Oval 5"/>
          <p:cNvSpPr/>
          <p:nvPr/>
        </p:nvSpPr>
        <p:spPr>
          <a:xfrm>
            <a:off x="5105400" y="2895600"/>
            <a:ext cx="1752600" cy="5334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4419600"/>
            <a:ext cx="716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Driscoll-</a:t>
            </a:r>
            <a:r>
              <a:rPr lang="en-US" sz="1200" dirty="0" err="1" smtClean="0"/>
              <a:t>Kraay</a:t>
            </a:r>
            <a:r>
              <a:rPr lang="en-US" sz="1200" dirty="0"/>
              <a:t> </a:t>
            </a:r>
            <a:r>
              <a:rPr lang="en-US" sz="1200" dirty="0" smtClean="0"/>
              <a:t>Standard </a:t>
            </a:r>
            <a:r>
              <a:rPr lang="en-US" sz="1200" dirty="0"/>
              <a:t>Errors with 2 year lag. </a:t>
            </a:r>
            <a:r>
              <a:rPr lang="en-US" sz="1200" dirty="0" smtClean="0"/>
              <a:t> Only </a:t>
            </a:r>
            <a:r>
              <a:rPr lang="en-US" sz="1200" dirty="0"/>
              <a:t>includes countries with at least 6 years of data. </a:t>
            </a:r>
          </a:p>
        </p:txBody>
      </p:sp>
    </p:spTree>
    <p:extLst>
      <p:ext uri="{BB962C8B-B14F-4D97-AF65-F5344CB8AC3E}">
        <p14:creationId xmlns:p14="http://schemas.microsoft.com/office/powerpoint/2010/main" val="26536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A0DB08F-8C65-414D-A1B3-6691E0B66C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324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200" dirty="0" err="1" smtClean="0">
                <a:effectLst/>
                <a:latin typeface="Calibri" panose="020F0502020204030204" pitchFamily="34" charset="0"/>
              </a:rPr>
              <a:t>Procyclicality</a:t>
            </a:r>
            <a:endParaRPr lang="en-US" altLang="en-US" sz="3200" dirty="0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3434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Fiscal policy has historically tended </a:t>
            </a:r>
            <a:br>
              <a:rPr lang="en-US" altLang="en-US" sz="3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to be pro-cyclical in a majority of countries, </a:t>
            </a:r>
            <a:br>
              <a:rPr lang="en-US" altLang="en-US" sz="3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3000" dirty="0" smtClean="0">
                <a:effectLst/>
                <a:latin typeface="Calibri" panose="020F0502020204030204" pitchFamily="34" charset="0"/>
              </a:rPr>
              <a:t>especially developing countries,				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thereby worsening ups &amp; downs in the economic cycle.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Correlation </a:t>
            </a:r>
            <a:r>
              <a:rPr lang="en-US" altLang="en-US" sz="2800" dirty="0">
                <a:effectLst/>
                <a:latin typeface="Calibri" panose="020F0502020204030204" pitchFamily="34" charset="0"/>
              </a:rPr>
              <a:t>of income &amp; spending mostly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positive: </a:t>
            </a:r>
          </a:p>
          <a:p>
            <a:pPr lvl="1" eaLnBrk="1" hangingPunct="1"/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Cuddington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(1989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Gavin &amp; </a:t>
            </a:r>
            <a:r>
              <a:rPr lang="en-US" altLang="en-US" sz="2000" dirty="0" err="1">
                <a:effectLst/>
                <a:latin typeface="Calibri" panose="020F0502020204030204" pitchFamily="34" charset="0"/>
              </a:rPr>
              <a:t>Perotti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 (1997),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Tornell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Lane (1999), Kaminsky, Reinhart &amp; Vegh (2004),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Talvi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Végh (2005), Alesina, Mendoza &amp; Oviedo (2006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), </a:t>
            </a:r>
            <a:r>
              <a:rPr lang="en-US" altLang="en-US" sz="2000" dirty="0" err="1">
                <a:effectLst/>
                <a:latin typeface="Calibri" panose="020F0502020204030204" pitchFamily="34" charset="0"/>
              </a:rPr>
              <a:t>Campante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 &amp; </a:t>
            </a:r>
            <a:r>
              <a:rPr lang="en-US" altLang="en-US" sz="2000" dirty="0" err="1">
                <a:effectLst/>
                <a:latin typeface="Calibri" panose="020F0502020204030204" pitchFamily="34" charset="0"/>
              </a:rPr>
              <a:t>Tabellini</a:t>
            </a:r>
            <a:r>
              <a:rPr lang="en-US" altLang="en-US" sz="2000" b="1" dirty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effectLst/>
                <a:latin typeface="Calibri" panose="020F0502020204030204" pitchFamily="34" charset="0"/>
              </a:rPr>
              <a:t>(2008),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Ilzetski &amp; Vegh (2008),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Medas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Zakharova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(2009), Erbil (2011),</a:t>
            </a:r>
            <a:r>
              <a:rPr lang="en-US" sz="2000" dirty="0">
                <a:effectLst/>
              </a:rPr>
              <a:t>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Céspedes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Velasco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(2014), </a:t>
            </a:r>
            <a:r>
              <a:rPr lang="en-US" sz="2000" dirty="0" err="1" smtClean="0">
                <a:effectLst/>
                <a:latin typeface="Calibri" panose="020F0502020204030204" pitchFamily="34" charset="0"/>
              </a:rPr>
              <a:t>Avellan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 &amp; Vuletin (2015)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.</a:t>
            </a:r>
          </a:p>
          <a:p>
            <a:pPr eaLnBrk="1" hangingPunct="1"/>
            <a:r>
              <a:rPr lang="en-US" sz="2800" dirty="0" smtClean="0">
                <a:effectLst/>
                <a:latin typeface="Calibri" panose="020F0502020204030204" pitchFamily="34" charset="0"/>
              </a:rPr>
              <a:t>Tax policy tends to be </a:t>
            </a:r>
            <a:r>
              <a:rPr lang="en-US" sz="2800" dirty="0" err="1" smtClean="0">
                <a:effectLst/>
                <a:latin typeface="Calibri" panose="020F0502020204030204" pitchFamily="34" charset="0"/>
              </a:rPr>
              <a:t>procyclical</a:t>
            </a:r>
            <a:r>
              <a:rPr lang="en-US" sz="2800" dirty="0" smtClean="0">
                <a:effectLst/>
                <a:latin typeface="Calibri" panose="020F0502020204030204" pitchFamily="34" charset="0"/>
              </a:rPr>
              <a:t> as well:</a:t>
            </a:r>
          </a:p>
          <a:p>
            <a:pPr lvl="1" eaLnBrk="1" hangingPunct="1"/>
            <a:r>
              <a:rPr lang="en-US" sz="2000" dirty="0" smtClean="0">
                <a:effectLst/>
                <a:latin typeface="Calibri" panose="020F0502020204030204" pitchFamily="34" charset="0"/>
              </a:rPr>
              <a:t>Vegh </a:t>
            </a:r>
            <a:r>
              <a:rPr lang="en-US" sz="2000" dirty="0">
                <a:effectLst/>
                <a:latin typeface="Calibri" panose="020F0502020204030204" pitchFamily="34" charset="0"/>
              </a:rPr>
              <a:t>&amp; 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Vuletin (</a:t>
            </a:r>
            <a:r>
              <a:rPr lang="en-US" sz="2000" i="1" dirty="0" smtClean="0">
                <a:effectLst/>
                <a:latin typeface="Calibri" panose="020F0502020204030204" pitchFamily="34" charset="0"/>
              </a:rPr>
              <a:t>AEJ-EP</a:t>
            </a:r>
            <a:r>
              <a:rPr lang="en-US" sz="2000" dirty="0" smtClean="0">
                <a:effectLst/>
                <a:latin typeface="Calibri" panose="020F0502020204030204" pitchFamily="34" charset="0"/>
              </a:rPr>
              <a:t>, 2015). </a:t>
            </a:r>
            <a:endParaRPr lang="en-US" altLang="en-US" sz="20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7109" name="Picture 6" descr="rollercoa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4938"/>
            <a:ext cx="1524000" cy="207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34F03-0286-4502-B514-BDC91C5EF89A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725"/>
            <a:ext cx="9144000" cy="6033366"/>
          </a:xfrm>
          <a:prstGeom prst="rect">
            <a:avLst/>
          </a:prstGeom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905000" y="228600"/>
            <a:ext cx="5943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 smtClean="0">
                <a:latin typeface="Calibri" panose="020F0502020204030204" pitchFamily="34" charset="0"/>
              </a:rPr>
              <a:t>GDP </a:t>
            </a:r>
            <a:r>
              <a:rPr lang="en-US" altLang="en-US" sz="2600" dirty="0">
                <a:latin typeface="Calibri" panose="020F0502020204030204" pitchFamily="34" charset="0"/>
              </a:rPr>
              <a:t>Growth Forecasts, </a:t>
            </a:r>
            <a:r>
              <a:rPr lang="en-US" altLang="en-US" sz="2600" dirty="0" smtClean="0">
                <a:latin typeface="Calibri" panose="020F0502020204030204" pitchFamily="34" charset="0"/>
              </a:rPr>
              <a:t>2-Year Ahead</a:t>
            </a:r>
            <a:r>
              <a:rPr lang="en-US" altLang="en-US" sz="1000" dirty="0" smtClean="0">
                <a:latin typeface="Calibri" panose="020F0502020204030204" pitchFamily="34" charset="0"/>
              </a:rPr>
              <a:t>)</a:t>
            </a: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64325" y="3451225"/>
            <a:ext cx="2403475" cy="2046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                </a:t>
            </a:r>
            <a:r>
              <a:rPr lang="en-US" altLang="en-US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The official-private </a:t>
            </a:r>
            <a:r>
              <a:rPr lang="en-US" altLang="en-US" sz="21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forecast difference </a:t>
            </a:r>
            <a:r>
              <a:rPr lang="en-US" altLang="en-US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is correlated with the official</a:t>
            </a:r>
            <a:r>
              <a:rPr lang="en-US" altLang="en-US" sz="10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prediction</a:t>
            </a:r>
            <a:r>
              <a:rPr lang="en-US" altLang="en-US" sz="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100" b="1" dirty="0">
                <a:solidFill>
                  <a:srgbClr val="7030A0"/>
                </a:solidFill>
                <a:latin typeface="Calibri" panose="020F0502020204030204" pitchFamily="34" charset="0"/>
              </a:rPr>
              <a:t>error.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6324600" cy="4114800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667000" y="685800"/>
            <a:ext cx="358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Calibri" panose="020F0502020204030204" pitchFamily="34" charset="0"/>
              </a:rPr>
              <a:t>Frankel </a:t>
            </a:r>
            <a:r>
              <a:rPr lang="en-US" altLang="en-US" sz="1800" dirty="0">
                <a:latin typeface="Calibri" panose="020F0502020204030204" pitchFamily="34" charset="0"/>
              </a:rPr>
              <a:t>&amp; </a:t>
            </a:r>
            <a:r>
              <a:rPr lang="en-US" altLang="en-US" sz="1800" dirty="0" smtClean="0">
                <a:latin typeface="Calibri" panose="020F0502020204030204" pitchFamily="34" charset="0"/>
              </a:rPr>
              <a:t>Schreger (2016</a:t>
            </a:r>
            <a:r>
              <a:rPr lang="en-US" altLang="en-US" sz="1800" dirty="0">
                <a:latin typeface="Calibri" panose="020F0502020204030204" pitchFamily="34" charset="0"/>
              </a:rPr>
              <a:t>), Figure </a:t>
            </a:r>
            <a:r>
              <a:rPr lang="en-US" altLang="en-US" sz="1800" dirty="0" smtClean="0">
                <a:latin typeface="Calibri" panose="020F0502020204030204" pitchFamily="34" charset="0"/>
              </a:rPr>
              <a:t>4 </a:t>
            </a:r>
            <a:endParaRPr lang="en-US" alt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9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91300" y="6236875"/>
            <a:ext cx="2133600" cy="476250"/>
          </a:xfrm>
        </p:spPr>
        <p:txBody>
          <a:bodyPr/>
          <a:lstStyle/>
          <a:p>
            <a:fld id="{78F34F03-0286-4502-B514-BDC91C5EF89A}" type="slidenum">
              <a:rPr lang="en-US" altLang="en-US" smtClean="0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89324"/>
              </p:ext>
            </p:extLst>
          </p:nvPr>
        </p:nvGraphicFramePr>
        <p:xfrm>
          <a:off x="266700" y="1557146"/>
          <a:ext cx="8610600" cy="4257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500"/>
                <a:gridCol w="1600200"/>
                <a:gridCol w="1600200"/>
                <a:gridCol w="1752600"/>
                <a:gridCol w="1562100"/>
              </a:tblGrid>
              <a:tr h="390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 panose="020F0502020204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(1)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Off. Error t+1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(2)</a:t>
                      </a:r>
                      <a:b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Off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. Error t+1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(3)</a:t>
                      </a:r>
                      <a:b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Off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. Error t+2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(4)</a:t>
                      </a:r>
                      <a:b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Off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. Error t+2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780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</a:rPr>
                        <a:t>Official-Consensus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0.856***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0.845***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0.471**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0.284*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90239"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(0.161)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(0.181)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(0.203)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(0.135)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90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Constant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</a:rPr>
                        <a:t>-4.669***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-1.855**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1.595***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Calibri" panose="020F0502020204030204" pitchFamily="34" charset="0"/>
                        </a:rPr>
                        <a:t>1.141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90239">
                <a:tc>
                  <a:txBody>
                    <a:bodyPr/>
                    <a:lstStyle/>
                    <a:p>
                      <a:endParaRPr lang="en-US" sz="23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(0.124)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(0.764)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(0.020)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libri" panose="020F0502020204030204" pitchFamily="34" charset="0"/>
                        </a:rPr>
                        <a:t>(0.702)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39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Observations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272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272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232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232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39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R-squared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0.416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0.594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0.424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0.593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39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Countries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26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23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39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Year FE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  <a:tr h="3393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</a:rPr>
                        <a:t>Country FE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No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</a:rPr>
                        <a:t>Yes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/>
                        <a:cs typeface="Times New Roman"/>
                      </a:endParaRPr>
                    </a:p>
                  </a:txBody>
                  <a:tcPr marL="63500" marR="63500" marT="0" marB="0" anchor="b"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42900" y="2260948"/>
            <a:ext cx="8343900" cy="685800"/>
          </a:xfrm>
          <a:prstGeom prst="roundRect">
            <a:avLst/>
          </a:prstGeom>
          <a:noFill/>
          <a:ln w="76200">
            <a:solidFill>
              <a:srgbClr val="7A3D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2830" y="183177"/>
            <a:ext cx="865446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Official </a:t>
            </a:r>
            <a:r>
              <a:rPr lang="en-US" altLang="en-US" sz="2800" dirty="0" smtClean="0">
                <a:latin typeface="Calibri" panose="020F0502020204030204" pitchFamily="34" charset="0"/>
                <a:cs typeface="Times New Roman" pitchFamily="18" charset="0"/>
              </a:rPr>
              <a:t>GDP Growth </a:t>
            </a:r>
            <a:r>
              <a:rPr lang="en-US" altLang="en-US" sz="2800" dirty="0">
                <a:latin typeface="Calibri" panose="020F0502020204030204" pitchFamily="34" charset="0"/>
                <a:cs typeface="Times New Roman" pitchFamily="18" charset="0"/>
              </a:rPr>
              <a:t>Forecast Errors </a:t>
            </a:r>
            <a:br>
              <a:rPr lang="en-US" altLang="en-US" sz="2800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Times New Roman" pitchFamily="18" charset="0"/>
              </a:rPr>
              <a:t>and Government-Private Disagreement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excluding 2008-09, to make sure the great recession isn’t driving the results 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0212" y="2399000"/>
            <a:ext cx="17444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rgbClr val="003366"/>
                </a:solidFill>
                <a:latin typeface="Calibri" panose="020F0502020204030204" pitchFamily="34" charset="0"/>
                <a:cs typeface="Arial"/>
              </a:rPr>
              <a:t>Off. Error t+1</a:t>
            </a:r>
            <a:endParaRPr lang="en-US" sz="2300" dirty="0">
              <a:solidFill>
                <a:srgbClr val="003366"/>
              </a:solidFill>
              <a:latin typeface="Calibri" panose="020F0502020204030204" pitchFamily="34" charset="0"/>
              <a:ea typeface="MS Mincho"/>
              <a:cs typeface="Times New Roman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5766148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The official-private difference in ex ante </a:t>
            </a:r>
            <a:r>
              <a:rPr lang="en-US" alt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forecasts </a:t>
            </a:r>
            <a:br>
              <a:rPr lang="en-US" alt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US" alt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is </a:t>
            </a:r>
            <a:r>
              <a:rPr lang="en-US" alt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significantly correlated with the ex post official prediction error.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039616" y="6546830"/>
            <a:ext cx="3764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latin typeface="Calibri" panose="020F0502020204030204" pitchFamily="34" charset="0"/>
              </a:rPr>
              <a:t>Frankel &amp; Schreger (2016), Table VII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833584EA-891B-42BB-8F3A-E06C5553857D}" type="slidenum">
              <a:rPr lang="en-US" altLang="en-US">
                <a:latin typeface="Arial" pitchFamily="34" charset="0"/>
              </a:rPr>
              <a:pPr eaLnBrk="1" hangingPunct="1"/>
              <a:t>32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7891" name="Picture 2" descr="C:\Users\Evan\Downloads\BB1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66800"/>
            <a:ext cx="81216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57200" y="160338"/>
            <a:ext cx="8669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When official forecasts of budget balance are more optimistic</a:t>
            </a:r>
            <a:br>
              <a:rPr lang="en-US" altLang="en-US" sz="2400"/>
            </a:br>
            <a:r>
              <a:rPr lang="en-US" altLang="en-US" sz="2400"/>
              <a:t>than private forecasts, they 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1905000"/>
            <a:ext cx="6900862" cy="3036888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7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47DF5B5-C9EE-4823-B418-109093EB4080}" type="slidenum">
              <a:rPr lang="en-US" altLang="en-US">
                <a:latin typeface="Arial" pitchFamily="34" charset="0"/>
              </a:rPr>
              <a:pPr eaLnBrk="1" hangingPunct="1"/>
              <a:t>33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8915" name="Picture 2" descr="C:\Users\Evan\Downloads\B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76250"/>
            <a:ext cx="81216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752600" y="2601913"/>
            <a:ext cx="5986463" cy="2514600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1B55364D-4C4D-4D42-9DD7-0063EE09A7F3}" type="slidenum">
              <a:rPr lang="en-US" altLang="en-US">
                <a:latin typeface="Arial" pitchFamily="34" charset="0"/>
              </a:rPr>
              <a:pPr eaLnBrk="1" hangingPunct="1"/>
              <a:t>34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39939" name="Picture 2" descr="C:\Users\Evan\Downloads\gd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66800"/>
            <a:ext cx="81216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1143000" y="160338"/>
            <a:ext cx="7000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/>
              <a:t>When official forecasts of GDP are more optimistic</a:t>
            </a:r>
            <a:br>
              <a:rPr lang="en-US" altLang="en-US" sz="2400"/>
            </a:br>
            <a:r>
              <a:rPr lang="en-US" altLang="en-US" sz="2400"/>
              <a:t>than private forecasts, they are too optimistic.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04938" y="2743200"/>
            <a:ext cx="6900862" cy="2819400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B8B0617B-B837-4333-8E8A-1C27F84CC900}" type="slidenum">
              <a:rPr lang="en-US" altLang="en-US">
                <a:latin typeface="Arial" pitchFamily="34" charset="0"/>
              </a:rPr>
              <a:pPr eaLnBrk="1" hangingPunct="1"/>
              <a:t>35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40963" name="Picture 2" descr="C:\Users\Evan\Downloads\gd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1200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600200" y="2971800"/>
            <a:ext cx="6138863" cy="1828800"/>
          </a:xfrm>
          <a:prstGeom prst="straightConnector1">
            <a:avLst/>
          </a:prstGeom>
          <a:ln w="7620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3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EB5C303-ACD7-47A1-A14D-A9406CF3E6A4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522288"/>
            <a:ext cx="89154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latin typeface="Calibri" panose="020F0502020204030204" pitchFamily="34" charset="0"/>
              </a:rPr>
              <a:t>Conclusions regarding private forecasts</a:t>
            </a:r>
            <a:r>
              <a:rPr lang="en-US" altLang="en-US" sz="2400" dirty="0">
                <a:latin typeface="Calibri" panose="020F0502020204030204" pitchFamily="34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</a:rPr>
              <a:t> </a:t>
            </a:r>
            <a:br>
              <a:rPr lang="en-US" altLang="en-US" sz="2000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Incorporating private sector forecasts into the budget process could help countries stick to fiscal rules: </a:t>
            </a:r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Official forecasters are more over-optimistic than private forecasters judged by outcomes for budget balances &amp; real GDP. </a:t>
            </a:r>
            <a:r>
              <a:rPr lang="en-US" altLang="en-US" sz="1400" dirty="0">
                <a:latin typeface="Calibri" panose="020F0502020204030204" pitchFamily="34" charset="0"/>
              </a:rPr>
              <a:t/>
            </a:r>
            <a:br>
              <a:rPr lang="en-US" altLang="en-US" sz="1400" dirty="0">
                <a:latin typeface="Calibri" panose="020F0502020204030204" pitchFamily="34" charset="0"/>
              </a:rPr>
            </a:br>
            <a:endParaRPr lang="en-US" altLang="en-US" sz="14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 While euro area governments were very reluctant to forecast violations of the 3% deficit/GDP cap in the SGP during the period 1999-2009, private sector forecasters were not. </a:t>
            </a:r>
            <a:r>
              <a:rPr lang="en-US" altLang="en-US" sz="1600" dirty="0">
                <a:latin typeface="Calibri" panose="020F0502020204030204" pitchFamily="34" charset="0"/>
              </a:rPr>
              <a:t/>
            </a:r>
            <a:br>
              <a:rPr lang="en-US" altLang="en-US" sz="1600" dirty="0">
                <a:latin typeface="Calibri" panose="020F0502020204030204" pitchFamily="34" charset="0"/>
              </a:rPr>
            </a:b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Tahoma" pitchFamily="34" charset="0"/>
              <a:buAutoNum type="arabicPeriod"/>
            </a:pPr>
            <a:r>
              <a:rPr lang="en-US" altLang="en-US" sz="2300" dirty="0">
                <a:latin typeface="Calibri" panose="020F0502020204030204" pitchFamily="34" charset="0"/>
              </a:rPr>
              <a:t>The difference between official forecast &amp; private forecast </a:t>
            </a:r>
            <a:br>
              <a:rPr lang="en-US" altLang="en-US" sz="2300" dirty="0">
                <a:latin typeface="Calibri" panose="020F0502020204030204" pitchFamily="34" charset="0"/>
              </a:rPr>
            </a:br>
            <a:r>
              <a:rPr lang="en-US" altLang="en-US" sz="2300" dirty="0">
                <a:latin typeface="Calibri" panose="020F0502020204030204" pitchFamily="34" charset="0"/>
              </a:rPr>
              <a:t>is positively correlated with the difference between official forecast and ex post realization, i.e., the prediction error.  </a:t>
            </a:r>
            <a:br>
              <a:rPr lang="en-US" altLang="en-US" sz="2300" dirty="0">
                <a:latin typeface="Calibri" panose="020F0502020204030204" pitchFamily="34" charset="0"/>
              </a:rPr>
            </a:br>
            <a:endParaRPr lang="en-US" altLang="en-US" sz="2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D33C977-9D4F-42A8-9B55-6A93FAD4EE55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915400" cy="5638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200" dirty="0" smtClean="0">
                <a:latin typeface="Calibri" panose="020F0502020204030204" pitchFamily="34" charset="0"/>
              </a:rPr>
              <a:t>  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1</a:t>
            </a:r>
            <a:r>
              <a:rPr lang="en-US" altLang="en-US" sz="2800" baseline="30000" dirty="0" smtClean="0">
                <a:effectLst/>
                <a:latin typeface="Calibri" panose="020F0502020204030204" pitchFamily="34" charset="0"/>
              </a:rPr>
              <a:t>st 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rule – Governments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must set a budget target,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 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sz="1200" dirty="0" smtClean="0">
                <a:effectLst/>
                <a:latin typeface="Calibri" panose="020F0502020204030204" pitchFamily="34" charset="0"/>
              </a:rPr>
              <a:t>  </a:t>
            </a: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2</a:t>
            </a:r>
            <a:r>
              <a:rPr lang="en-US" altLang="en-US" sz="2800" baseline="30000" dirty="0" smtClean="0">
                <a:effectLst/>
                <a:latin typeface="Calibri" panose="020F0502020204030204" pitchFamily="34" charset="0"/>
              </a:rPr>
              <a:t>nd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 rule – The target is structural: </a:t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600" dirty="0" smtClean="0">
                <a:effectLst/>
                <a:latin typeface="Calibri" panose="020F0502020204030204" pitchFamily="34" charset="0"/>
              </a:rPr>
              <a:t>Deficits allowed only to the extent that</a:t>
            </a:r>
          </a:p>
          <a:p>
            <a:pPr lvl="1" eaLnBrk="1" hangingPunct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(1) output falls short of trend, in a recession,</a:t>
            </a:r>
          </a:p>
          <a:p>
            <a:pPr lvl="1" eaLnBrk="1" hangingPunct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(2) or the price of copper is below its trend.</a:t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endParaRPr lang="en-US" altLang="en-US" sz="24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3</a:t>
            </a:r>
            <a:r>
              <a:rPr lang="en-US" altLang="en-US" sz="2800" baseline="30000" dirty="0" smtClean="0">
                <a:effectLst/>
                <a:latin typeface="Calibri" panose="020F0502020204030204" pitchFamily="34" charset="0"/>
              </a:rPr>
              <a:t>rd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 rule –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The trends are projected by 2 panels </a:t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of independent</a:t>
            </a:r>
            <a:r>
              <a:rPr lang="en-US" altLang="en-US" sz="10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experts, outside </a:t>
            </a:r>
            <a:r>
              <a:rPr lang="en-US" altLang="en-US" sz="2100" dirty="0" smtClean="0">
                <a:effectLst/>
                <a:latin typeface="Calibri" panose="020F0502020204030204" pitchFamily="34" charset="0"/>
              </a:rPr>
              <a:t>the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political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process.</a:t>
            </a:r>
          </a:p>
          <a:p>
            <a:pPr lvl="1" eaLnBrk="1" hangingPunct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Result: Chile avoided the pattern of 32 other governments, </a:t>
            </a:r>
          </a:p>
          <a:p>
            <a:pPr lvl="2" eaLnBrk="1" hangingPunct="1"/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where forecasts in booms were biased toward optimism.</a:t>
            </a:r>
            <a:endParaRPr lang="ru-RU" altLang="en-US" sz="20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14340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55725"/>
            <a:ext cx="1066800" cy="85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5" name="Picture 4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819400"/>
            <a:ext cx="1100138" cy="1066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0" y="152400"/>
            <a:ext cx="906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solidFill>
                  <a:srgbClr val="7A3D93"/>
                </a:solidFill>
                <a:latin typeface="Calibri" panose="020F0502020204030204" pitchFamily="34" charset="0"/>
              </a:rPr>
              <a:t>A possible solution</a:t>
            </a:r>
            <a:r>
              <a:rPr lang="en-US" altLang="en-US" b="1" dirty="0" smtClean="0">
                <a:solidFill>
                  <a:srgbClr val="7A3D93"/>
                </a:solidFill>
                <a:latin typeface="Calibri" panose="020F0502020204030204" pitchFamily="34" charset="0"/>
              </a:rPr>
              <a:t>: </a:t>
            </a:r>
            <a:r>
              <a:rPr lang="en-US" altLang="en-US" b="1" dirty="0" smtClean="0">
                <a:solidFill>
                  <a:srgbClr val="7A3D93"/>
                </a:solidFill>
                <a:latin typeface="Calibri" panose="020F0502020204030204" pitchFamily="34" charset="0"/>
              </a:rPr>
              <a:t>The case of Chile’s institutions</a:t>
            </a:r>
            <a:endParaRPr lang="ru-RU" altLang="en-US" b="1" dirty="0">
              <a:solidFill>
                <a:srgbClr val="7A3D93"/>
              </a:solidFill>
              <a:latin typeface="Calibri" panose="020F0502020204030204" pitchFamily="34" charset="0"/>
            </a:endParaRPr>
          </a:p>
        </p:txBody>
      </p:sp>
      <p:pic>
        <p:nvPicPr>
          <p:cNvPr id="30728" name="Picture 8" descr="C:\Users\Evan\AppData\Local\Microsoft\Windows\Temporary Internet Files\Content.IE5\YY9R19J1\MC90043482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910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DD8994F-7A88-4858-86EF-6DECD18FAC4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5638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b="1" smtClean="0">
                <a:effectLst/>
                <a:latin typeface="Calibri" panose="020F0502020204030204" pitchFamily="34" charset="0"/>
              </a:rPr>
              <a:t>Chilean fiscal institutions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828800"/>
            <a:ext cx="81534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000" smtClean="0">
                <a:effectLst/>
                <a:latin typeface="Calibri" panose="020F0502020204030204" pitchFamily="34" charset="0"/>
              </a:rPr>
              <a:t>In 2000 Chile instituted its structural budget rule.</a:t>
            </a:r>
            <a:br>
              <a:rPr lang="en-US" altLang="en-US" sz="3000" smtClean="0">
                <a:effectLst/>
                <a:latin typeface="Calibri" panose="020F0502020204030204" pitchFamily="34" charset="0"/>
              </a:rPr>
            </a:br>
            <a:r>
              <a:rPr lang="en-US" altLang="en-US" sz="800" smtClean="0"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altLang="en-US" sz="3000" smtClean="0">
                <a:effectLst/>
                <a:latin typeface="Calibri" panose="020F0502020204030204" pitchFamily="34" charset="0"/>
              </a:rPr>
              <a:t>The institution was formalized in law in 2006.</a:t>
            </a:r>
            <a:br>
              <a:rPr lang="en-US" altLang="en-US" sz="3000" smtClean="0">
                <a:effectLst/>
                <a:latin typeface="Calibri" panose="020F0502020204030204" pitchFamily="34" charset="0"/>
              </a:rPr>
            </a:br>
            <a:endParaRPr lang="en-US" altLang="en-US" sz="90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3000" smtClean="0">
                <a:effectLst/>
                <a:latin typeface="Calibri" panose="020F0502020204030204" pitchFamily="34" charset="0"/>
              </a:rPr>
              <a:t>The structural budget surplus must be…</a:t>
            </a:r>
          </a:p>
          <a:p>
            <a:pPr lvl="1"/>
            <a:r>
              <a:rPr lang="en-US" altLang="en-US" sz="2600" smtClean="0">
                <a:effectLst/>
                <a:latin typeface="Calibri" panose="020F0502020204030204" pitchFamily="34" charset="0"/>
              </a:rPr>
              <a:t>0 as of 2008 </a:t>
            </a:r>
            <a:r>
              <a:rPr lang="en-US" altLang="en-US" sz="2200" smtClean="0">
                <a:effectLst/>
                <a:latin typeface="Calibri" panose="020F0502020204030204" pitchFamily="34" charset="0"/>
              </a:rPr>
              <a:t>(was 1%, then ½ %, before; negative after),</a:t>
            </a:r>
          </a:p>
          <a:p>
            <a:pPr lvl="1"/>
            <a:r>
              <a:rPr lang="en-US" altLang="en-US" sz="2400" smtClean="0">
                <a:effectLst/>
                <a:latin typeface="Calibri" panose="020F0502020204030204" pitchFamily="34" charset="0"/>
              </a:rPr>
              <a:t>where structural is defined by output &amp; copper price 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r>
              <a:rPr lang="en-US" altLang="en-US" sz="2400" smtClean="0">
                <a:effectLst/>
                <a:latin typeface="Calibri" panose="020F0502020204030204" pitchFamily="34" charset="0"/>
              </a:rPr>
              <a:t>equal to their long-run trend values.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endParaRPr lang="en-US" altLang="en-US" sz="700" smtClean="0">
              <a:effectLst/>
              <a:latin typeface="Calibri" panose="020F0502020204030204" pitchFamily="34" charset="0"/>
            </a:endParaRPr>
          </a:p>
          <a:p>
            <a:r>
              <a:rPr lang="en-US" altLang="en-US" sz="2800" smtClean="0">
                <a:effectLst/>
                <a:latin typeface="Calibri" panose="020F0502020204030204" pitchFamily="34" charset="0"/>
              </a:rPr>
              <a:t>I.e., in a boom the government can only spend increased revenues that are deemed permanent; </a:t>
            </a:r>
            <a:br>
              <a:rPr lang="en-US" altLang="en-US" sz="2800" smtClean="0">
                <a:effectLst/>
                <a:latin typeface="Calibri" panose="020F0502020204030204" pitchFamily="34" charset="0"/>
              </a:rPr>
            </a:br>
            <a:r>
              <a:rPr lang="en-US" altLang="en-US" sz="2800" smtClean="0">
                <a:effectLst/>
                <a:latin typeface="Calibri" panose="020F0502020204030204" pitchFamily="34" charset="0"/>
              </a:rPr>
              <a:t>any temporary copper bonanzas must be saved.</a:t>
            </a:r>
          </a:p>
        </p:txBody>
      </p:sp>
      <p:pic>
        <p:nvPicPr>
          <p:cNvPr id="52229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138" y="152400"/>
            <a:ext cx="1553537" cy="1204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E3A71EC-806C-4B84-A6BC-3A8AA3E5CDA6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8863"/>
            <a:ext cx="91440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Chile’s fiscal position strengthened immediately: 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Public saving rose from 2.5 % of GDP in 2000 to 7.9 % in 2005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allowing national saving to rise from 21 % to 24 %.</a:t>
            </a:r>
            <a:r>
              <a:rPr lang="en-US" altLang="en-US" sz="50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smtClean="0">
                <a:effectLst/>
                <a:latin typeface="Calibri" panose="020F0502020204030204" pitchFamily="34" charset="0"/>
              </a:rPr>
            </a:br>
            <a:endParaRPr lang="en-US" altLang="en-US" sz="60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Government debt fell sharply as a share of GDP </a:t>
            </a:r>
            <a:br>
              <a:rPr lang="en-US" altLang="en-US" sz="2800" smtClean="0">
                <a:effectLst/>
                <a:latin typeface="Calibri" panose="020F0502020204030204" pitchFamily="34" charset="0"/>
              </a:rPr>
            </a:br>
            <a:r>
              <a:rPr lang="en-US" altLang="en-US" sz="2800" smtClean="0">
                <a:effectLst/>
                <a:latin typeface="Calibri" panose="020F0502020204030204" pitchFamily="34" charset="0"/>
              </a:rPr>
              <a:t>and the sovereign spread gradually declined. </a:t>
            </a:r>
            <a:br>
              <a:rPr lang="en-US" altLang="en-US" sz="2800" smtClean="0">
                <a:effectLst/>
                <a:latin typeface="Calibri" panose="020F0502020204030204" pitchFamily="34" charset="0"/>
              </a:rPr>
            </a:br>
            <a:endParaRPr lang="en-US" altLang="en-US" sz="70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By 2006, Chile achieved a sovereign debt rating of A, </a:t>
            </a:r>
          </a:p>
          <a:p>
            <a:pPr lvl="2">
              <a:lnSpc>
                <a:spcPct val="90000"/>
              </a:lnSpc>
            </a:pPr>
            <a:r>
              <a:rPr lang="en-US" altLang="en-US" sz="1900" smtClean="0">
                <a:effectLst/>
                <a:latin typeface="Calibri" panose="020F0502020204030204" pitchFamily="34" charset="0"/>
              </a:rPr>
              <a:t>several notches ahead of Latin American peers.</a:t>
            </a:r>
            <a:br>
              <a:rPr lang="en-US" altLang="en-US" sz="1900" smtClean="0">
                <a:effectLst/>
                <a:latin typeface="Calibri" panose="020F0502020204030204" pitchFamily="34" charset="0"/>
              </a:rPr>
            </a:br>
            <a:endParaRPr lang="en-US" altLang="en-US" sz="50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By 2007 it had become a net creditor.  </a:t>
            </a:r>
            <a:r>
              <a:rPr lang="en-US" altLang="en-US" sz="60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600" smtClean="0">
                <a:effectLst/>
                <a:latin typeface="Calibri" panose="020F0502020204030204" pitchFamily="34" charset="0"/>
              </a:rPr>
            </a:br>
            <a:endParaRPr lang="en-US" altLang="en-US" sz="60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By 2010,  Chile’s sovereign rating had climbed to A+, </a:t>
            </a:r>
          </a:p>
          <a:p>
            <a:pPr lvl="2">
              <a:lnSpc>
                <a:spcPct val="90000"/>
              </a:lnSpc>
            </a:pPr>
            <a:r>
              <a:rPr lang="en-US" altLang="en-US" sz="1900" smtClean="0">
                <a:effectLst/>
                <a:latin typeface="Calibri" panose="020F0502020204030204" pitchFamily="34" charset="0"/>
              </a:rPr>
              <a:t>ahead of some advanced countries.  Now AA-.</a:t>
            </a:r>
            <a:br>
              <a:rPr lang="en-US" altLang="en-US" sz="1900" smtClean="0">
                <a:effectLst/>
                <a:latin typeface="Calibri" panose="020F0502020204030204" pitchFamily="34" charset="0"/>
              </a:rPr>
            </a:br>
            <a:r>
              <a:rPr lang="en-US" altLang="en-US" sz="800" smtClean="0">
                <a:effectLst/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ffectLst/>
                <a:latin typeface="Calibri" panose="020F0502020204030204" pitchFamily="34" charset="0"/>
              </a:rPr>
              <a:t>=&gt; It was able to respond to the 2008-09 recession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via fiscal expansion.</a:t>
            </a:r>
          </a:p>
        </p:txBody>
      </p:sp>
      <p:pic>
        <p:nvPicPr>
          <p:cNvPr id="53252" name="Picture 3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001713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351213" y="158750"/>
            <a:ext cx="226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chemeClr val="tx2"/>
                </a:solidFill>
                <a:latin typeface="Calibri" panose="020F0502020204030204" pitchFamily="34" charset="0"/>
                <a:cs typeface="Times New Roman" pitchFamily="18" charset="0"/>
              </a:rPr>
              <a:t>The Pay-off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5D8EE56-A95C-4C9A-942E-E14E2FAE094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>
              <a:effectLst/>
              <a:latin typeface="Calibri" panose="020F0502020204030204" pitchFamily="34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304800" y="9525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Correlations between Gov.t Spending &amp; GDP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b="1" dirty="0">
                <a:solidFill>
                  <a:schemeClr val="tx2"/>
                </a:solidFill>
                <a:latin typeface="Calibri" panose="020F0502020204030204" pitchFamily="34" charset="0"/>
              </a:rPr>
              <a:t>1960-1999</a:t>
            </a:r>
          </a:p>
        </p:txBody>
      </p:sp>
      <p:pic>
        <p:nvPicPr>
          <p:cNvPr id="48133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1811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6078834" y="759370"/>
            <a:ext cx="1371600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0" dirty="0">
                <a:latin typeface="Bookman Old Style" panose="02050604050505020204" pitchFamily="18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736850" y="5526360"/>
            <a:ext cx="610235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chemeClr val="bg2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 always used to be  </a:t>
            </a:r>
            <a:r>
              <a:rPr lang="en-US" altLang="en-US" sz="3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pro-cyclical</a:t>
            </a: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3000" b="1" dirty="0">
                <a:solidFill>
                  <a:schemeClr val="bg2"/>
                </a:solidFill>
                <a:latin typeface="Calibri" panose="020F0502020204030204" pitchFamily="34" charset="0"/>
              </a:rPr>
              <a:t>for most developing </a:t>
            </a:r>
            <a:r>
              <a:rPr lang="en-US" altLang="en-US" sz="30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countries.</a:t>
            </a:r>
            <a:endParaRPr lang="en-US" altLang="en-US" sz="3000" b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1004667" y="1406795"/>
            <a:ext cx="479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20113"/>
                </a:solidFill>
                <a:latin typeface="Calibri" panose="020F0502020204030204" pitchFamily="34" charset="0"/>
              </a:rPr>
              <a:t>Adapted from Kaminsky, Reinhart &amp; Vegh 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8" y="659524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>
            <a:stCxn id="56322" idx="3"/>
          </p:cNvCxnSpPr>
          <p:nvPr/>
        </p:nvCxnSpPr>
        <p:spPr>
          <a:xfrm>
            <a:off x="8662768" y="830974"/>
            <a:ext cx="190500" cy="339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4" name="Picture 4" descr="http://theblackcordelias.files.wordpress.com/2008/04/flag-swis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6324600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1006475" y="6316663"/>
            <a:ext cx="228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</p:cNvCxnSpPr>
          <p:nvPr/>
        </p:nvCxnSpPr>
        <p:spPr>
          <a:xfrm>
            <a:off x="4902200" y="2710098"/>
            <a:ext cx="0" cy="4141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71382" y="4953000"/>
            <a:ext cx="856" cy="790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6" y="5769696"/>
            <a:ext cx="510504" cy="34663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ile:Flag of Chile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45" y="2361310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41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72AE45-0181-4B0D-9109-E4EA5A77928D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58371" name="Picture 2" descr="Chile YF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533400" y="498475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/>
              <a:t>Chile’s official forecasts have </a:t>
            </a:r>
            <a:r>
              <a:rPr lang="en-US" altLang="en-US" sz="2600" i="1"/>
              <a:t>not </a:t>
            </a:r>
            <a:r>
              <a:rPr lang="en-US" altLang="en-US" sz="2600"/>
              <a:t>been over-optimistic.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048501" y="4000500"/>
            <a:ext cx="533400" cy="3175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4" name="Picture 7" descr="http://nachodonut.files.wordpress.com/2010/10/chile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0"/>
            <a:ext cx="9794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DEFBF3-96F2-473C-BF7D-E8D0D283833D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382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>In sum, Chile’s fiscal institutions appear to have overcome the problem of over-optimism: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9154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  <a:p>
            <a:r>
              <a:rPr lang="en-US" altLang="en-US" sz="29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Chile is not subject to the same bias toward over-optimism in forecasts of the budget, growth, or the all-important copper price. </a:t>
            </a:r>
            <a:r>
              <a:rPr lang="en-US" altLang="en-US" sz="1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1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1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  </a:t>
            </a:r>
          </a:p>
          <a:p>
            <a:r>
              <a:rPr lang="en-US" altLang="en-US" sz="29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The key innovation that has allowed Chile </a:t>
            </a:r>
            <a:br>
              <a:rPr lang="en-US" altLang="en-US" sz="29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9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to achieve countercyclical fiscal policy:</a:t>
            </a:r>
          </a:p>
          <a:p>
            <a:pPr lvl="1"/>
            <a:r>
              <a:rPr lang="en-US" altLang="en-US" sz="31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not just a structural budget rule in itself, </a:t>
            </a:r>
          </a:p>
          <a:p>
            <a:pPr lvl="1"/>
            <a:r>
              <a:rPr lang="en-US" altLang="en-US" sz="31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but rather the regime that entrusts to two panels </a:t>
            </a:r>
            <a:br>
              <a:rPr lang="en-US" altLang="en-US" sz="31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31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of independent experts estimation of the long-run trends of copper prices &amp; GDP.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1D1B32-A6E9-4582-AF66-0EDCD0769366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54102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dirty="0" smtClean="0">
                <a:effectLst/>
                <a:latin typeface="Calibri" panose="020F0502020204030204" pitchFamily="34" charset="0"/>
              </a:rPr>
              <a:t>Appendices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828800"/>
            <a:ext cx="5619776" cy="4419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Appendix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I: Pro-cyclical 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politicians in the US.</a:t>
            </a: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eaLnBrk="1" hangingPunct="1">
              <a:buNone/>
            </a:pP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Appendix II: Mexican case</a:t>
            </a: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Appendix III: More on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    the 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>European case</a:t>
            </a:r>
            <a:r>
              <a:rPr lang="en-US" altLang="en-US" sz="14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400" dirty="0" smtClean="0">
                <a:effectLst/>
                <a:latin typeface="Calibri" panose="020F0502020204030204" pitchFamily="34" charset="0"/>
              </a:rPr>
            </a:b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Appendix IV: More on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       the Chilean case.</a:t>
            </a:r>
            <a:r>
              <a:rPr lang="en-US" altLang="en-US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endParaRPr lang="en-US" altLang="en-US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0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</a:t>
            </a:r>
            <a:endParaRPr lang="en-US" altLang="en-US" sz="2400" dirty="0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6" name="Picture 4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95" y="4131719"/>
            <a:ext cx="1335698" cy="9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http://www.ushistory.org/betsy/more/flags/usflag6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987794"/>
            <a:ext cx="1301677" cy="7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van\AppData\Local\Microsoft\Windows\Temporary Internet Files\Content.IE5\YY9R19J1\MC9000243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8960"/>
            <a:ext cx="1420107" cy="80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nachodonut.files.wordpress.com/2010/10/chile-fl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96" y="5301208"/>
            <a:ext cx="1303699" cy="86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52388" y="609600"/>
            <a:ext cx="9067800" cy="1447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6600CC"/>
                </a:solidFill>
                <a:effectLst/>
                <a:latin typeface="Calibri" panose="020F0502020204030204" pitchFamily="34" charset="0"/>
              </a:rPr>
              <a:t>Through 3 cycles, some pursued austerity during recessions,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followed by fiscal expansion</a:t>
            </a:r>
            <a:br>
              <a:rPr lang="en-U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when the economy was already expanding</a:t>
            </a:r>
            <a:r>
              <a:rPr lang="en-US" sz="2800" b="1" dirty="0" smtClean="0">
                <a:solidFill>
                  <a:srgbClr val="39471D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057400"/>
            <a:ext cx="8843963" cy="4648200"/>
          </a:xfrm>
        </p:spPr>
      </p:pic>
      <p:sp>
        <p:nvSpPr>
          <p:cNvPr id="5" name="Down Arrow 4"/>
          <p:cNvSpPr/>
          <p:nvPr/>
        </p:nvSpPr>
        <p:spPr>
          <a:xfrm flipV="1">
            <a:off x="3048000" y="3886200"/>
            <a:ext cx="304800" cy="6524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4191000" y="4149725"/>
            <a:ext cx="304800" cy="574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V="1">
            <a:off x="6705600" y="4191000"/>
            <a:ext cx="304800" cy="533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6026150" y="3925888"/>
            <a:ext cx="304800" cy="652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37899" name="Picture 7" descr="20050729210815!George-W-Bu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479925"/>
            <a:ext cx="698500" cy="91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7" descr="20050729210815!George-W-Bu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405188"/>
            <a:ext cx="661987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5" descr="http://theexpiredmeter.com/wp-content/uploads/2011/03/US_Capi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5483225"/>
            <a:ext cx="957262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825750"/>
            <a:ext cx="746125" cy="862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5224463"/>
            <a:ext cx="746125" cy="862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5" descr="http://theexpiredmeter.com/wp-content/uploads/2011/03/US_Capit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3236913"/>
            <a:ext cx="955675" cy="668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5" name="Picture 7" descr="Ronald-Reagan-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294313"/>
            <a:ext cx="706438" cy="89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>
            <a:off x="1143000" y="4495800"/>
            <a:ext cx="304800" cy="5969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595688" y="4467225"/>
            <a:ext cx="273050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8077200" y="5395913"/>
            <a:ext cx="344488" cy="6731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" y="4557713"/>
            <a:ext cx="8153400" cy="1587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0" y="0"/>
            <a:ext cx="9067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Appendix I: Pro-cyclical politicians in the US</a:t>
            </a:r>
            <a:endParaRPr lang="en-US" sz="2800" b="1" kern="0" dirty="0" smtClean="0">
              <a:solidFill>
                <a:srgbClr val="39471D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5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225024-D3D3-400F-B8C3-63C591EF7C2F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61443" name="Picture 2" descr="C:\Users\Evan\Downloads\Mexico_GD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825625"/>
            <a:ext cx="79152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-76200" y="152400"/>
            <a:ext cx="9296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smtClean="0">
                <a:latin typeface="Calibri" panose="020F0502020204030204" pitchFamily="34" charset="0"/>
              </a:rPr>
              <a:t>Appendix II:</a:t>
            </a:r>
            <a:br>
              <a:rPr lang="en-US" altLang="en-US" b="1" dirty="0" smtClean="0">
                <a:latin typeface="Calibri" panose="020F0502020204030204" pitchFamily="34" charset="0"/>
              </a:rPr>
            </a:br>
            <a:r>
              <a:rPr lang="en-US" altLang="en-US" sz="3000" dirty="0" smtClean="0">
                <a:latin typeface="Calibri" panose="020F0502020204030204" pitchFamily="34" charset="0"/>
              </a:rPr>
              <a:t>The </a:t>
            </a:r>
            <a:r>
              <a:rPr lang="en-US" altLang="en-US" sz="3000" dirty="0">
                <a:latin typeface="Calibri" panose="020F0502020204030204" pitchFamily="34" charset="0"/>
              </a:rPr>
              <a:t>private sector downgraded forecasts for Mexico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in response to the 2008-09 global crisis, </a:t>
            </a:r>
            <a:br>
              <a:rPr lang="en-US" altLang="en-US" sz="24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while government forecasters did not.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05600" y="3581400"/>
            <a:ext cx="762000" cy="762000"/>
          </a:xfrm>
          <a:prstGeom prst="straightConnector1">
            <a:avLst/>
          </a:prstGeom>
          <a:ln w="5715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54FABE-93EE-406B-98BF-05D3C28DD206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70038"/>
            <a:ext cx="821055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304800"/>
            <a:ext cx="92964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cs typeface="Arial" charset="0"/>
              </a:rPr>
              <a:t>The private</a:t>
            </a:r>
            <a:r>
              <a:rPr lang="en-US" sz="10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sector has also been less optimistic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than government forecasters about Mexican</a:t>
            </a:r>
            <a:r>
              <a:rPr lang="en-US" sz="105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budget prospects</a:t>
            </a:r>
          </a:p>
          <a:p>
            <a:pPr algn="ctr">
              <a:defRPr/>
            </a:pPr>
            <a:r>
              <a:rPr lang="en-US" sz="2000" dirty="0">
                <a:cs typeface="Arial" charset="0"/>
              </a:rPr>
              <a:t>especially in the 2009 global crisis.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16113" y="2700338"/>
            <a:ext cx="838200" cy="990600"/>
          </a:xfrm>
          <a:prstGeom prst="straightConnector1">
            <a:avLst/>
          </a:prstGeom>
          <a:ln w="5715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81800" y="2438400"/>
            <a:ext cx="457200" cy="1752600"/>
          </a:xfrm>
          <a:prstGeom prst="straightConnector1">
            <a:avLst/>
          </a:prstGeom>
          <a:ln w="57150">
            <a:solidFill>
              <a:srgbClr val="7A3D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1" name="Picture 3" descr="C:\Users\Evan\AppData\Local\Microsoft\Windows\Temporary Internet Files\Content.IE5\YY9R19J1\MC9000243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8604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5C7C6B4-BCB6-43E5-B55C-82FD2C115A0C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20483" name="Picture 3" descr="europebudget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288"/>
            <a:ext cx="8153400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09600" y="663575"/>
            <a:ext cx="800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Figure 2 (F&amp;S, </a:t>
            </a:r>
            <a:r>
              <a:rPr lang="en-US" altLang="en-US" sz="1800" dirty="0" smtClean="0">
                <a:latin typeface="Calibri" panose="020F0502020204030204" pitchFamily="34" charset="0"/>
              </a:rPr>
              <a:t>2013): </a:t>
            </a:r>
            <a:r>
              <a:rPr lang="en-US" altLang="en-US" sz="1800" b="1" dirty="0">
                <a:latin typeface="Calibri" panose="020F0502020204030204" pitchFamily="34" charset="0"/>
              </a:rPr>
              <a:t/>
            </a:r>
            <a:br>
              <a:rPr lang="en-US" altLang="en-US" sz="1800" b="1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Mean Budget Forecast Errors, Europe, </a:t>
            </a:r>
            <a:r>
              <a:rPr lang="en-US" altLang="en-US" sz="2400" dirty="0">
                <a:latin typeface="Calibri" panose="020F0502020204030204" pitchFamily="34" charset="0"/>
              </a:rPr>
              <a:t>1995-2011</a:t>
            </a:r>
          </a:p>
        </p:txBody>
      </p:sp>
      <p:pic>
        <p:nvPicPr>
          <p:cNvPr id="20485" name="Picture 4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35175"/>
            <a:ext cx="979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2388" y="189978"/>
            <a:ext cx="9067800" cy="51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Appendix III: </a:t>
            </a:r>
            <a:r>
              <a:rPr lang="en-US" sz="3200" kern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on the Europe case</a:t>
            </a:r>
            <a:endParaRPr lang="en-US" sz="2800" kern="0" dirty="0" smtClean="0">
              <a:solidFill>
                <a:srgbClr val="39471D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F50F9D-B193-4765-B73E-0FEF9E581A0C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228600"/>
            <a:ext cx="8839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Figure 3 (F&amp;S, </a:t>
            </a:r>
            <a:r>
              <a:rPr lang="en-US" altLang="en-US" sz="1800" dirty="0" smtClean="0">
                <a:latin typeface="Calibri" panose="020F0502020204030204" pitchFamily="34" charset="0"/>
              </a:rPr>
              <a:t>2013): </a:t>
            </a:r>
            <a:r>
              <a:rPr lang="en-US" altLang="en-US" sz="1800" b="1" dirty="0">
                <a:latin typeface="Calibri" panose="020F0502020204030204" pitchFamily="34" charset="0"/>
              </a:rPr>
              <a:t/>
            </a:r>
            <a:br>
              <a:rPr lang="en-US" altLang="en-US" sz="1800" b="1" dirty="0">
                <a:latin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</a:rPr>
              <a:t>Mean GDP Growth Forecast Errors, Europe, </a:t>
            </a:r>
            <a:r>
              <a:rPr lang="en-US" altLang="en-US" sz="2400" dirty="0">
                <a:latin typeface="Calibri" panose="020F0502020204030204" pitchFamily="34" charset="0"/>
              </a:rPr>
              <a:t>1995-2011</a:t>
            </a:r>
          </a:p>
        </p:txBody>
      </p:sp>
      <p:pic>
        <p:nvPicPr>
          <p:cNvPr id="21508" name="Picture 4" descr="europegdpr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7288"/>
            <a:ext cx="84582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http://europa.eu/abc/symbols/emblem/images/europ_flag/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979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BF72C91-5589-4F12-AD45-46C414E54785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17411" name="Picture 2" descr="fbalerror1_europ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28600" y="990600"/>
            <a:ext cx="8915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Figure 1 (F&amp;S, </a:t>
            </a:r>
            <a:r>
              <a:rPr lang="en-US" altLang="en-US" sz="1400" dirty="0" smtClean="0">
                <a:latin typeface="Calibri" panose="020F0502020204030204" pitchFamily="34" charset="0"/>
              </a:rPr>
              <a:t>2013): </a:t>
            </a:r>
            <a:r>
              <a:rPr lang="en-US" altLang="en-US" sz="1800" dirty="0">
                <a:latin typeface="Calibri" panose="020F0502020204030204" pitchFamily="34" charset="0"/>
              </a:rPr>
              <a:t/>
            </a:r>
            <a:br>
              <a:rPr lang="en-US" altLang="en-US" sz="1800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Mean 1-year ahead budget forecast errors, European Countries, </a:t>
            </a:r>
            <a:r>
              <a:rPr lang="en-US" altLang="en-US" sz="2400" dirty="0" smtClean="0"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latin typeface="Calibri" panose="020F0502020204030204" pitchFamily="34" charset="0"/>
              </a:rPr>
            </a:br>
            <a:r>
              <a:rPr lang="en-US" altLang="en-US" sz="1200" dirty="0" smtClean="0">
                <a:latin typeface="Calibri" panose="020F0502020204030204" pitchFamily="34" charset="0"/>
              </a:rPr>
              <a:t>Full </a:t>
            </a:r>
            <a:r>
              <a:rPr lang="en-US" altLang="en-US" sz="1200" dirty="0">
                <a:latin typeface="Calibri" panose="020F0502020204030204" pitchFamily="34" charset="0"/>
              </a:rPr>
              <a:t>Sample Period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228600" y="422275"/>
            <a:ext cx="883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Most</a:t>
            </a:r>
            <a:r>
              <a:rPr lang="en-US" altLang="en-US" sz="1800" dirty="0">
                <a:latin typeface="Calibri" panose="020F0502020204030204" pitchFamily="34" charset="0"/>
              </a:rPr>
              <a:t>  </a:t>
            </a:r>
            <a:r>
              <a:rPr lang="en-US" altLang="en-US" sz="2600" dirty="0">
                <a:latin typeface="Calibri" panose="020F0502020204030204" pitchFamily="34" charset="0"/>
              </a:rPr>
              <a:t>European official</a:t>
            </a:r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r>
              <a:rPr lang="en-US" altLang="en-US" sz="2600" dirty="0">
                <a:latin typeface="Calibri" panose="020F0502020204030204" pitchFamily="34" charset="0"/>
              </a:rPr>
              <a:t>forecasts have been over-optimistic.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05000" y="2438400"/>
            <a:ext cx="6297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For 17 Europeans, the bias is even higher than others, averaging: </a:t>
            </a:r>
            <a:br>
              <a:rPr lang="en-US" altLang="en-US" sz="1800">
                <a:latin typeface="Calibri" panose="020F0502020204030204" pitchFamily="34" charset="0"/>
              </a:rPr>
            </a:br>
            <a:r>
              <a:rPr lang="en-US" altLang="en-US" sz="1800">
                <a:latin typeface="Calibri" panose="020F0502020204030204" pitchFamily="34" charset="0"/>
              </a:rPr>
              <a:t>			0.5% at the 1-year horizon, </a:t>
            </a:r>
            <a:br>
              <a:rPr lang="en-US" altLang="en-US" sz="1800">
                <a:latin typeface="Calibri" panose="020F0502020204030204" pitchFamily="34" charset="0"/>
              </a:rPr>
            </a:br>
            <a:r>
              <a:rPr lang="en-US" altLang="en-US" sz="1800">
                <a:latin typeface="Calibri" panose="020F0502020204030204" pitchFamily="34" charset="0"/>
              </a:rPr>
              <a:t>			1.3% at the 2-year horizon, </a:t>
            </a:r>
            <a:br>
              <a:rPr lang="en-US" altLang="en-US" sz="1800">
                <a:latin typeface="Calibri" panose="020F0502020204030204" pitchFamily="34" charset="0"/>
              </a:rPr>
            </a:br>
            <a:r>
              <a:rPr lang="en-US" altLang="en-US" sz="1800">
                <a:latin typeface="Calibri" panose="020F0502020204030204" pitchFamily="34" charset="0"/>
              </a:rPr>
              <a:t>			2.4% at the 3-year horizon</a:t>
            </a:r>
          </a:p>
        </p:txBody>
      </p:sp>
    </p:spTree>
    <p:extLst>
      <p:ext uri="{BB962C8B-B14F-4D97-AF65-F5344CB8AC3E}">
        <p14:creationId xmlns:p14="http://schemas.microsoft.com/office/powerpoint/2010/main" val="115023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71AD9C-E686-4D35-B084-C12EEE285A60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18435" name="Picture 11" descr="fbalerror2_europ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81000" y="477838"/>
            <a:ext cx="838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Figure 2 (F&amp;S, </a:t>
            </a:r>
            <a:r>
              <a:rPr lang="en-US" altLang="en-US" sz="1400" dirty="0" smtClean="0">
                <a:latin typeface="Calibri" panose="020F0502020204030204" pitchFamily="34" charset="0"/>
              </a:rPr>
              <a:t>2013): </a:t>
            </a:r>
            <a:r>
              <a:rPr lang="en-US" altLang="en-US" sz="1800" b="1" dirty="0">
                <a:latin typeface="Calibri" panose="020F0502020204030204" pitchFamily="34" charset="0"/>
              </a:rPr>
              <a:t/>
            </a:r>
            <a:br>
              <a:rPr lang="en-US" altLang="en-US" sz="1800" b="1" dirty="0">
                <a:latin typeface="Calibri" panose="020F0502020204030204" pitchFamily="34" charset="0"/>
              </a:rPr>
            </a:br>
            <a:r>
              <a:rPr lang="en-US" altLang="en-US" sz="2400" dirty="0">
                <a:latin typeface="Calibri" panose="020F0502020204030204" pitchFamily="34" charset="0"/>
              </a:rPr>
              <a:t>Mean 2-year ahead budget forecast errors, European Countries, </a:t>
            </a:r>
            <a:r>
              <a:rPr lang="en-US" altLang="en-US" sz="2400" dirty="0" smtClean="0"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latin typeface="Calibri" panose="020F0502020204030204" pitchFamily="34" charset="0"/>
              </a:rPr>
            </a:br>
            <a:r>
              <a:rPr lang="en-US" altLang="en-US" sz="1200" dirty="0" smtClean="0">
                <a:latin typeface="Calibri" panose="020F0502020204030204" pitchFamily="34" charset="0"/>
              </a:rPr>
              <a:t>Full </a:t>
            </a:r>
            <a:r>
              <a:rPr lang="en-US" altLang="en-US" sz="1200" dirty="0">
                <a:latin typeface="Calibri" panose="020F0502020204030204" pitchFamily="34" charset="0"/>
              </a:rPr>
              <a:t>Sample Period</a:t>
            </a:r>
          </a:p>
        </p:txBody>
      </p:sp>
    </p:spTree>
    <p:extLst>
      <p:ext uri="{BB962C8B-B14F-4D97-AF65-F5344CB8AC3E}">
        <p14:creationId xmlns:p14="http://schemas.microsoft.com/office/powerpoint/2010/main" val="90575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2EE3E-56D3-4529-A4DF-8FC0D671D9A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1801E73-7A60-4F34-86BE-8C927C5316ED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914400"/>
            <a:ext cx="8839200" cy="609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An important development -- 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some developing countries were able to break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the historic pattern after 2000: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500" dirty="0" smtClean="0">
                <a:effectLst/>
                <a:latin typeface="Calibri" panose="020F0502020204030204" pitchFamily="34" charset="0"/>
              </a:rPr>
            </a:br>
            <a:endParaRPr lang="en-US" altLang="en-US" sz="5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taking advantage of the boom of 2002-2008</a:t>
            </a:r>
          </a:p>
          <a:p>
            <a:pPr lvl="2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to run budget surpluses &amp; build reserves,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dirty="0" smtClean="0">
                <a:effectLst/>
                <a:latin typeface="Calibri" panose="020F0502020204030204" pitchFamily="34" charset="0"/>
              </a:rPr>
              <a:t>thereby earning the ability to expand </a:t>
            </a:r>
            <a:br>
              <a:rPr lang="en-US" altLang="en-US" dirty="0" smtClean="0">
                <a:effectLst/>
                <a:latin typeface="Calibri" panose="020F0502020204030204" pitchFamily="34" charset="0"/>
              </a:rPr>
            </a:br>
            <a:r>
              <a:rPr lang="en-US" altLang="en-US" dirty="0" smtClean="0">
                <a:effectLst/>
                <a:latin typeface="Calibri" panose="020F0502020204030204" pitchFamily="34" charset="0"/>
              </a:rPr>
              <a:t>fiscally in the 2008-09 crisis.</a:t>
            </a:r>
            <a:r>
              <a:rPr lang="en-US" altLang="en-US" sz="1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1800" dirty="0" smtClean="0">
                <a:effectLst/>
                <a:latin typeface="Calibri" panose="020F0502020204030204" pitchFamily="34" charset="0"/>
              </a:rPr>
            </a:br>
            <a:endParaRPr lang="en-US" altLang="en-US" sz="18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Chile, Botswana, Malaysia, Indonesia,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Korea, China…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endParaRPr lang="en-US" altLang="en-US" sz="1400" dirty="0" smtClean="0">
              <a:effectLst/>
              <a:latin typeface="Calibri" panose="020F0502020204030204" pitchFamily="34" charset="0"/>
            </a:endParaRPr>
          </a:p>
          <a:p>
            <a:pPr lvl="1" eaLnBrk="1" hangingPunct="1"/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How were they able to achieve counter-cyclicality?</a:t>
            </a:r>
          </a:p>
        </p:txBody>
      </p:sp>
      <p:pic>
        <p:nvPicPr>
          <p:cNvPr id="347141" name="Picture 5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6" y="5029200"/>
            <a:ext cx="762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82738" y="255587"/>
            <a:ext cx="45237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Calibri" panose="020F0502020204030204" pitchFamily="34" charset="0"/>
              </a:rPr>
              <a:t>The procyclicality of fiscal policy,</a:t>
            </a:r>
            <a:r>
              <a:rPr lang="en-US" altLang="en-US" sz="1800" b="1">
                <a:latin typeface="Calibri" panose="020F0502020204030204" pitchFamily="34" charset="0"/>
              </a:rPr>
              <a:t> </a:t>
            </a:r>
            <a:r>
              <a:rPr lang="en-US" altLang="en-US" sz="1800" b="1">
                <a:solidFill>
                  <a:schemeClr val="tx2"/>
                </a:solidFill>
                <a:latin typeface="Calibri" panose="020F0502020204030204" pitchFamily="34" charset="0"/>
              </a:rPr>
              <a:t>cont</a:t>
            </a:r>
            <a:r>
              <a:rPr lang="en-US" altLang="en-US" sz="1800" b="1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8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58FD4EE-B420-4B2C-8092-1CBD2733C2AF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More findings regarding systematic forecast errors in Europe </a:t>
            </a:r>
            <a:r>
              <a:rPr lang="en-US" altLang="en-US" sz="32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(Frankel &amp; </a:t>
            </a:r>
            <a:r>
              <a:rPr lang="en-US" altLang="en-US" sz="1600" dirty="0" err="1" smtClean="0">
                <a:effectLst/>
                <a:latin typeface="Calibri" panose="020F0502020204030204" pitchFamily="34" charset="0"/>
              </a:rPr>
              <a:t>Schreger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, 2013a).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14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Besides cyclicality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(output gap), 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another determinant of government bias:</a:t>
            </a:r>
            <a:br>
              <a:rPr lang="en-US" altLang="en-US" sz="24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they over-forecast speed of disappearance of budget deficits.</a:t>
            </a:r>
            <a:r>
              <a:rPr lang="en-US" altLang="en-US" sz="34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3400" dirty="0" smtClean="0">
                <a:effectLst/>
                <a:latin typeface="Calibri" panose="020F0502020204030204" pitchFamily="34" charset="0"/>
              </a:rPr>
            </a:br>
            <a:endParaRPr lang="en-US" altLang="en-US" sz="1200" dirty="0" smtClean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9413"/>
              </p:ext>
            </p:extLst>
          </p:nvPr>
        </p:nvGraphicFramePr>
        <p:xfrm>
          <a:off x="381000" y="1941513"/>
          <a:ext cx="8382000" cy="4461194"/>
        </p:xfrm>
        <a:graphic>
          <a:graphicData uri="http://schemas.openxmlformats.org/drawingml/2006/table">
            <a:tbl>
              <a:tblPr/>
              <a:tblGrid>
                <a:gridCol w="3084513"/>
                <a:gridCol w="1738312"/>
                <a:gridCol w="1898650"/>
                <a:gridCol w="1660525"/>
              </a:tblGrid>
              <a:tr h="225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(1)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(2)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(3)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VARIABLES</a:t>
                      </a: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BBE</a:t>
                      </a:r>
                      <a:r>
                        <a:rPr kumimoji="0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t+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BBE</a:t>
                      </a:r>
                      <a:r>
                        <a:rPr kumimoji="0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t+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BBE</a:t>
                      </a:r>
                      <a:r>
                        <a:rPr kumimoji="0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t+</a:t>
                      </a:r>
                      <a:r>
                        <a:rPr kumimoji="0" lang="en-US" alt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Surplus</a:t>
                      </a:r>
                      <a:r>
                        <a:rPr kumimoji="0" lang="en-US" altLang="en-US" sz="2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*BudgetBalance</a:t>
                      </a:r>
                      <a:r>
                        <a:rPr kumimoji="0" lang="en-US" altLang="en-US" sz="2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-0.080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-0.295**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-0.175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(0.057)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(0.108)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(0.171)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Deficit*BudgetBalance</a:t>
                      </a:r>
                      <a:r>
                        <a:rPr kumimoji="0" lang="en-US" altLang="en-US" sz="22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-0.293***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-0.363**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-0.558***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(0.064)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(0.134)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(0.180)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Output Gap</a:t>
                      </a:r>
                      <a:r>
                        <a:rPr kumimoji="0" lang="en-US" altLang="en-US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0.651***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1.409***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1.812***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(0.113)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(0.281)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(0.452)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-0.150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0.459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0.932**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(0.169)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(0.274)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(0.404)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Observations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243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210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164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R-2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0.213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0.344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0.374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Countries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Year FE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No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47625" marR="476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5670" name="Rectangle 2"/>
          <p:cNvSpPr>
            <a:spLocks noChangeArrowheads="1"/>
          </p:cNvSpPr>
          <p:nvPr/>
        </p:nvSpPr>
        <p:spPr bwMode="auto">
          <a:xfrm>
            <a:off x="177800" y="6505575"/>
            <a:ext cx="828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(Robust s.e.is n parentheses, clustered at the country level.)    ***, **, &amp;* : significance at the level of 1, 5, and 10%, respectively.</a:t>
            </a:r>
            <a:endParaRPr lang="en-US" altLang="en-US" sz="600"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3171825"/>
            <a:ext cx="8458200" cy="762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938" y="3914775"/>
            <a:ext cx="84582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AF75BD0-82FF-420E-9DA5-5624D3EC1B27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40296"/>
            <a:ext cx="9144000" cy="832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5 econometric findings regarding official forecasts in Chile.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37472"/>
            <a:ext cx="8991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700" dirty="0" smtClean="0">
                <a:effectLst/>
                <a:latin typeface="Calibri" panose="020F0502020204030204" pitchFamily="34" charset="0"/>
              </a:rPr>
              <a:t>(1) The key macroeconomic input for budget forecasting in most countries</a:t>
            </a:r>
            <a:r>
              <a:rPr lang="en-US" altLang="en-US" sz="2400" b="1" dirty="0" smtClean="0">
                <a:effectLst/>
                <a:latin typeface="Calibri" panose="020F0502020204030204" pitchFamily="34" charset="0"/>
              </a:rPr>
              <a:t>:</a:t>
            </a:r>
            <a:r>
              <a:rPr lang="en-US" altLang="en-US" sz="2700" dirty="0" smtClean="0">
                <a:effectLst/>
                <a:latin typeface="Calibri" panose="020F0502020204030204" pitchFamily="34" charset="0"/>
              </a:rPr>
              <a:t> GDP.      In Chile</a:t>
            </a:r>
            <a:r>
              <a:rPr lang="en-US" altLang="en-US" sz="2400" b="1" dirty="0" smtClean="0">
                <a:effectLst/>
                <a:latin typeface="Calibri" panose="020F0502020204030204" pitchFamily="34" charset="0"/>
              </a:rPr>
              <a:t>:</a:t>
            </a:r>
            <a:r>
              <a:rPr lang="en-US" altLang="en-US" sz="2700" dirty="0" smtClean="0">
                <a:effectLst/>
                <a:latin typeface="Calibri" panose="020F0502020204030204" pitchFamily="34" charset="0"/>
              </a:rPr>
              <a:t> the copper price.</a:t>
            </a:r>
            <a:br>
              <a:rPr lang="en-US" altLang="en-US" sz="2700" dirty="0" smtClean="0">
                <a:effectLst/>
                <a:latin typeface="Calibri" panose="020F0502020204030204" pitchFamily="34" charset="0"/>
              </a:rPr>
            </a:br>
            <a:endParaRPr lang="en-US" altLang="en-US" sz="1200" dirty="0" smtClean="0">
              <a:effectLst/>
              <a:latin typeface="Calibri" panose="020F050202020403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2700" dirty="0" smtClean="0">
                <a:effectLst/>
                <a:latin typeface="Calibri" panose="020F0502020204030204" pitchFamily="34" charset="0"/>
              </a:rPr>
              <a:t>(2) Real copper prices revert to trend in the long run.</a:t>
            </a:r>
            <a:br>
              <a:rPr lang="en-US" altLang="en-US" sz="27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But this is not always readily perceived:  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(3) 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30 years of data are not enough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	to reject a random walk statistically;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200 years of data are needed.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endParaRPr lang="en-US" altLang="en-US" sz="600" dirty="0" smtClean="0">
              <a:effectLst/>
              <a:latin typeface="Calibri" panose="020F0502020204030204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(4) U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ncertainty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(option-implied volatility)</a:t>
            </a:r>
            <a:r>
              <a:rPr lang="en-US" altLang="en-US" sz="24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is higher </a:t>
            </a:r>
            <a:br>
              <a:rPr lang="en-US" altLang="en-US" sz="22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200" dirty="0" smtClean="0">
                <a:effectLst/>
                <a:latin typeface="Calibri" panose="020F0502020204030204" pitchFamily="34" charset="0"/>
              </a:rPr>
              <a:t>when copper prices are toward the top of the cycle.</a:t>
            </a:r>
            <a:br>
              <a:rPr lang="en-US" altLang="en-US" sz="2200" dirty="0" smtClean="0">
                <a:effectLst/>
                <a:latin typeface="Calibri" panose="020F0502020204030204" pitchFamily="34" charset="0"/>
              </a:rPr>
            </a:br>
            <a:endParaRPr lang="en-US" altLang="en-US" sz="400" dirty="0" smtClean="0">
              <a:effectLst/>
              <a:latin typeface="Calibri" panose="020F050202020403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2700" dirty="0" smtClean="0">
                <a:effectLst/>
                <a:latin typeface="Calibri" panose="020F0502020204030204" pitchFamily="34" charset="0"/>
              </a:rPr>
              <a:t>(5) Chile’s official forecasts are not overly optimistic.</a:t>
            </a:r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2800" dirty="0" smtClean="0">
                <a:effectLst/>
                <a:latin typeface="Calibri" panose="020F0502020204030204" pitchFamily="34" charset="0"/>
              </a:rPr>
            </a:br>
            <a:r>
              <a:rPr lang="en-US" altLang="en-US" sz="6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6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It has apparently avoided the problem of forecasts </a:t>
            </a:r>
            <a:br>
              <a:rPr lang="en-US" altLang="en-US" sz="2500" dirty="0" smtClean="0">
                <a:effectLst/>
                <a:latin typeface="Calibri" panose="020F0502020204030204" pitchFamily="34" charset="0"/>
              </a:rPr>
            </a:br>
            <a:r>
              <a:rPr lang="en-US" altLang="en-US" sz="2500" dirty="0" smtClean="0">
                <a:effectLst/>
                <a:latin typeface="Calibri" panose="020F0502020204030204" pitchFamily="34" charset="0"/>
              </a:rPr>
              <a:t>that unrealistically extrapolate in boom times.</a:t>
            </a:r>
          </a:p>
        </p:txBody>
      </p:sp>
      <p:pic>
        <p:nvPicPr>
          <p:cNvPr id="388100" name="Picture 4" descr="chile-fl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5410200"/>
            <a:ext cx="77311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101" name="Picture 5" descr="j0289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71800"/>
            <a:ext cx="838200" cy="79057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332656"/>
            <a:ext cx="63722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Appendix </a:t>
            </a:r>
            <a:r>
              <a:rPr lang="en-US" sz="3000" b="1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IV: More on the Chilean case</a:t>
            </a:r>
            <a:endParaRPr lang="en-US" sz="3000" b="1" kern="0" dirty="0">
              <a:solidFill>
                <a:srgbClr val="39471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26C4B0-1B84-4385-8343-EF0728E6DBF5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400" smtClean="0">
                <a:effectLst/>
              </a:rPr>
              <a:t>In 2008, the government of Chilean President Bachelet</a:t>
            </a:r>
            <a:br>
              <a:rPr lang="en-US" altLang="en-US" sz="2400" smtClean="0">
                <a:effectLst/>
              </a:rPr>
            </a:br>
            <a:r>
              <a:rPr lang="en-US" altLang="en-US" sz="2400" smtClean="0">
                <a:effectLst/>
              </a:rPr>
              <a:t>&amp; her Fin.Min. Velasco ranked very low in public opinion polls.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2863"/>
            <a:ext cx="86868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15913" y="6400800"/>
            <a:ext cx="71342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99"/>
                </a:solidFill>
                <a:latin typeface="Garamond" pitchFamily="18" charset="0"/>
              </a:rPr>
              <a:t>Presidents</a:t>
            </a:r>
            <a:r>
              <a:rPr lang="en-US" altLang="en-US" sz="1200">
                <a:latin typeface="Garamond" pitchFamily="18" charset="0"/>
              </a:rPr>
              <a:t> </a:t>
            </a:r>
            <a:r>
              <a:rPr lang="en-US" altLang="en-US" sz="1200">
                <a:solidFill>
                  <a:srgbClr val="000099"/>
                </a:solidFill>
                <a:latin typeface="Garamond" pitchFamily="18" charset="0"/>
              </a:rPr>
              <a:t>Patricio Aylwin, Eduardo Frei, Ricardo Lagos and Michelle Bachelet</a:t>
            </a:r>
            <a:br>
              <a:rPr lang="en-US" altLang="en-US" sz="1200">
                <a:solidFill>
                  <a:srgbClr val="000099"/>
                </a:solidFill>
                <a:latin typeface="Garamond" pitchFamily="18" charset="0"/>
              </a:rPr>
            </a:br>
            <a:r>
              <a:rPr lang="en-US" altLang="en-US" sz="1200">
                <a:solidFill>
                  <a:srgbClr val="000099"/>
                </a:solidFill>
                <a:latin typeface="Garamond" pitchFamily="18" charset="0"/>
              </a:rPr>
              <a:t>Data: CEP, Encuesta Nacional de Opinion Publica, October 2009, www.cepchile.cl.           Source: Engel et al (2011).</a:t>
            </a:r>
          </a:p>
        </p:txBody>
      </p:sp>
      <p:sp>
        <p:nvSpPr>
          <p:cNvPr id="319493" name="Line 5"/>
          <p:cNvSpPr>
            <a:spLocks noChangeShapeType="1"/>
          </p:cNvSpPr>
          <p:nvPr/>
        </p:nvSpPr>
        <p:spPr bwMode="auto">
          <a:xfrm>
            <a:off x="6858000" y="3124200"/>
            <a:ext cx="847725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4" name="Line 6"/>
          <p:cNvSpPr>
            <a:spLocks noChangeShapeType="1"/>
          </p:cNvSpPr>
          <p:nvPr/>
        </p:nvSpPr>
        <p:spPr bwMode="auto">
          <a:xfrm flipV="1">
            <a:off x="7696200" y="2133600"/>
            <a:ext cx="9144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2003425"/>
            <a:ext cx="67818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cs typeface="Arial" charset="0"/>
              </a:rPr>
              <a:t>Evolution of approval and disapproval of four Chilean presidents</a:t>
            </a:r>
          </a:p>
        </p:txBody>
      </p:sp>
      <p:pic>
        <p:nvPicPr>
          <p:cNvPr id="54281" name="Picture 7" descr="chile-fla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55721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52400" y="53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By late 2009, they were the most popular in 20 years.  Why?</a:t>
            </a:r>
          </a:p>
        </p:txBody>
      </p:sp>
    </p:spTree>
    <p:extLst>
      <p:ext uri="{BB962C8B-B14F-4D97-AF65-F5344CB8AC3E}">
        <p14:creationId xmlns:p14="http://schemas.microsoft.com/office/powerpoint/2010/main" val="22866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animBg="1"/>
      <p:bldP spid="319494" grpId="0" animBg="1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0750874-F4FC-42C9-955F-6287C2B5F48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325" y="381000"/>
            <a:ext cx="8855075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000" smtClean="0">
                <a:effectLst/>
                <a:latin typeface="Calibri" panose="020F0502020204030204" pitchFamily="34" charset="0"/>
              </a:rPr>
              <a:t>In 2008, with copper prices spiking up, </a:t>
            </a:r>
            <a:br>
              <a:rPr lang="en-US" altLang="en-US" sz="3000" smtClean="0">
                <a:effectLst/>
                <a:latin typeface="Calibri" panose="020F0502020204030204" pitchFamily="34" charset="0"/>
              </a:rPr>
            </a:br>
            <a:r>
              <a:rPr lang="en-US" altLang="en-US" sz="3000" smtClean="0">
                <a:effectLst/>
                <a:latin typeface="Calibri" panose="020F0502020204030204" pitchFamily="34" charset="0"/>
              </a:rPr>
              <a:t>the government of President Bachelet had been</a:t>
            </a:r>
            <a:br>
              <a:rPr lang="en-US" altLang="en-US" sz="3000" smtClean="0">
                <a:effectLst/>
                <a:latin typeface="Calibri" panose="020F0502020204030204" pitchFamily="34" charset="0"/>
              </a:rPr>
            </a:br>
            <a:r>
              <a:rPr lang="en-US" altLang="en-US" sz="3000" smtClean="0">
                <a:effectLst/>
                <a:latin typeface="Calibri" panose="020F0502020204030204" pitchFamily="34" charset="0"/>
              </a:rPr>
              <a:t>under intense pressure to spend the revenue.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She &amp; Fin.Min.Velasco held to the rule, saving most of it.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Their popularity fell sharply.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r>
              <a:rPr lang="en-US" altLang="en-US" sz="80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smtClean="0">
                <a:effectLst/>
                <a:latin typeface="Calibri" panose="020F0502020204030204" pitchFamily="34" charset="0"/>
              </a:rPr>
            </a:br>
            <a:endParaRPr lang="en-US" altLang="en-US" sz="800" smtClean="0"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000" smtClean="0">
                <a:effectLst/>
                <a:latin typeface="Calibri" panose="020F0502020204030204" pitchFamily="34" charset="0"/>
              </a:rPr>
              <a:t>When the recession hit and the copper price came back down, the government increased spending, mitigating the downturn.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>
                <a:effectLst/>
                <a:latin typeface="Calibri" panose="020F0502020204030204" pitchFamily="34" charset="0"/>
              </a:rPr>
              <a:t>Bachelet</a:t>
            </a:r>
            <a:r>
              <a:rPr lang="en-US" altLang="en-US" sz="140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100" smtClean="0">
                <a:effectLst/>
                <a:latin typeface="Calibri" panose="020F0502020204030204" pitchFamily="34" charset="0"/>
              </a:rPr>
              <a:t>&amp;</a:t>
            </a:r>
            <a:r>
              <a:rPr lang="en-US" altLang="en-US" sz="60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400" smtClean="0">
                <a:effectLst/>
                <a:latin typeface="Calibri" panose="020F0502020204030204" pitchFamily="34" charset="0"/>
              </a:rPr>
              <a:t>Velasco’s 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r>
              <a:rPr lang="en-US" altLang="en-US" sz="2400" smtClean="0">
                <a:effectLst/>
                <a:latin typeface="Calibri" panose="020F0502020204030204" pitchFamily="34" charset="0"/>
              </a:rPr>
              <a:t>popularity reached 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r>
              <a:rPr lang="en-US" altLang="en-US" sz="2400" smtClean="0">
                <a:effectLst/>
                <a:latin typeface="Calibri" panose="020F0502020204030204" pitchFamily="34" charset="0"/>
              </a:rPr>
              <a:t>historic </a:t>
            </a:r>
            <a:r>
              <a:rPr lang="en-US" altLang="en-US" sz="2400" i="1" smtClean="0">
                <a:effectLst/>
                <a:latin typeface="Calibri" panose="020F0502020204030204" pitchFamily="34" charset="0"/>
              </a:rPr>
              <a:t>highs</a:t>
            </a:r>
            <a:r>
              <a:rPr lang="en-US" altLang="en-US" sz="2400" smtClean="0">
                <a:effectLst/>
                <a:latin typeface="Calibri" panose="020F0502020204030204" pitchFamily="34" charset="0"/>
              </a:rPr>
              <a:t> by the time </a:t>
            </a:r>
            <a:br>
              <a:rPr lang="en-US" altLang="en-US" sz="2400" smtClean="0">
                <a:effectLst/>
                <a:latin typeface="Calibri" panose="020F0502020204030204" pitchFamily="34" charset="0"/>
              </a:rPr>
            </a:br>
            <a:r>
              <a:rPr lang="en-US" altLang="en-US" sz="2400" smtClean="0">
                <a:effectLst/>
                <a:latin typeface="Calibri" panose="020F0502020204030204" pitchFamily="34" charset="0"/>
              </a:rPr>
              <a:t>they left office 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1915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87789"/>
              </p:ext>
            </p:extLst>
          </p:nvPr>
        </p:nvGraphicFramePr>
        <p:xfrm>
          <a:off x="4810125" y="3724275"/>
          <a:ext cx="4267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9" r:id="rId4" imgW="7628571" imgH="5552381" progId="">
                  <p:embed/>
                </p:oleObj>
              </mc:Choice>
              <mc:Fallback>
                <p:oleObj r:id="rId4" imgW="7628571" imgH="55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3724275"/>
                        <a:ext cx="42672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7781925" y="4029075"/>
            <a:ext cx="6858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8696325" y="4029075"/>
            <a:ext cx="152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55304" name="Picture 7" descr="chile-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55" y="260648"/>
            <a:ext cx="771525" cy="92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animBg="1"/>
      <p:bldP spid="31744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0377E12-5AE9-49E3-82E7-1CE1BF5BE992}" type="slidenum">
              <a:rPr lang="en-US" altLang="en-US" sz="1400">
                <a:latin typeface="Arial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>
              <a:latin typeface="Arial" pitchFamily="34" charset="0"/>
            </a:endParaRPr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425"/>
            <a:ext cx="8763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34263" y="4691063"/>
            <a:ext cx="762000" cy="2286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FDD021-6AFB-4A2D-9530-49F1F80F468E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8256"/>
            <a:ext cx="8991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Application of the innovation to other countries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14400"/>
            <a:ext cx="9144000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Any country could adopt the Chilean mechanism.</a:t>
            </a:r>
            <a:b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1200" dirty="0" smtClean="0"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Suggestion: give the panels more institutional independence</a:t>
            </a:r>
          </a:p>
          <a:p>
            <a:pPr lvl="1"/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as is familiar from central banking:</a:t>
            </a:r>
            <a:endParaRPr lang="en-US" altLang="en-US" sz="2600" dirty="0" smtClean="0"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lvl="2"/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laws protecting them from being fired.</a:t>
            </a:r>
            <a:r>
              <a:rPr lang="en-US" altLang="en-US" sz="2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altLang="en-US" sz="2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endParaRPr lang="en-US" altLang="en-US" sz="1000" dirty="0" smtClean="0"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en-US" sz="28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Open questions:</a:t>
            </a:r>
            <a:endParaRPr lang="en-US" altLang="en-US" sz="2400" dirty="0" smtClean="0"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lvl="1"/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How much of the structural budget calculations are </a:t>
            </a:r>
            <a:b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altLang="en-US" sz="24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to be delegated to the independent panels of experts?</a:t>
            </a:r>
          </a:p>
          <a:p>
            <a:pPr lvl="2"/>
            <a:r>
              <a:rPr lang="en-US" altLang="en-US" sz="22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Minimalist approach: they compute only 10-year moving averages.</a:t>
            </a:r>
          </a:p>
          <a:p>
            <a:pPr lvl="1"/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Can one guard against subversion of the institutions </a:t>
            </a:r>
            <a:r>
              <a:rPr lang="en-US" altLang="en-US" sz="20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(CBO)</a:t>
            </a:r>
            <a:r>
              <a:rPr lang="en-US" altLang="en-US" sz="2600" dirty="0" smtClean="0">
                <a:effectLst/>
                <a:latin typeface="Calibri" panose="020F0502020204030204" pitchFamily="34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16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A93699-90AA-421D-A40D-A0C54DA3AC31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9538"/>
            <a:ext cx="8610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 smtClean="0">
                <a:effectLst/>
                <a:latin typeface="Calibri" panose="020F0502020204030204" pitchFamily="34" charset="0"/>
              </a:rPr>
              <a:t>More complete list of relevant references by the author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5912" y="941784"/>
            <a:ext cx="8566568" cy="5943600"/>
          </a:xfrm>
          <a:solidFill>
            <a:schemeClr val="bg1"/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“Bias in Official Fiscal Forecasts: Can Private Forecasts Help?”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with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Jesse Schreger, NBER Working Paper 22349, 2016.</a:t>
            </a:r>
            <a:r>
              <a:rPr lang="en-US" altLang="en-US" sz="4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400" dirty="0" smtClean="0">
                <a:effectLst/>
                <a:latin typeface="Calibri" panose="020F0502020204030204" pitchFamily="34" charset="0"/>
              </a:rPr>
            </a:br>
            <a:endParaRPr lang="en-US" altLang="en-US" sz="4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"Over-optimistic Official Forecasts and Fiscal Rules in the Eurozone,"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with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J. Schreger; </a:t>
            </a:r>
            <a:r>
              <a:rPr lang="en-US" altLang="en-US" sz="1600" i="1" dirty="0" smtClean="0">
                <a:effectLst/>
                <a:latin typeface="Calibri" panose="020F0502020204030204" pitchFamily="34" charset="0"/>
              </a:rPr>
              <a:t>Review of World Economy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 (</a:t>
            </a:r>
            <a:r>
              <a:rPr lang="en-US" altLang="en-US" sz="1600" i="1" dirty="0" err="1" smtClean="0">
                <a:effectLst/>
                <a:latin typeface="Calibri" panose="020F0502020204030204" pitchFamily="34" charset="0"/>
              </a:rPr>
              <a:t>Weltwirtschaftliches</a:t>
            </a:r>
            <a:r>
              <a:rPr lang="en-US" altLang="en-US" sz="1600" i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600" i="1" dirty="0" err="1" smtClean="0">
                <a:effectLst/>
                <a:latin typeface="Calibri" panose="020F0502020204030204" pitchFamily="34" charset="0"/>
              </a:rPr>
              <a:t>Archiv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)</a:t>
            </a:r>
            <a:r>
              <a:rPr lang="en-US" altLang="en-US" sz="1600" b="1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149,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2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, </a:t>
            </a:r>
            <a:r>
              <a:rPr lang="en-US" altLang="en-US" sz="1800" dirty="0" smtClean="0">
                <a:effectLst/>
                <a:latin typeface="Calibri" panose="020F0502020204030204" pitchFamily="34" charset="0"/>
              </a:rPr>
              <a:t>2013.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NBER WP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18283.</a:t>
            </a:r>
            <a:r>
              <a:rPr lang="en-US" altLang="en-US" sz="500" dirty="0" smtClean="0">
                <a:effectLst/>
                <a:latin typeface="Calibri" panose="020F0502020204030204" pitchFamily="34" charset="0"/>
              </a:rPr>
              <a:t>.  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"Over-optimism in Forecasts by Official Budget Agencies and Its Implications,"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Oxford Review of Economic Policy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27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4, 2011, 536-62. NBER WP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17239; </a:t>
            </a:r>
            <a:br>
              <a:rPr lang="en-US" altLang="en-US" sz="2000" dirty="0" smtClean="0">
                <a:effectLst/>
                <a:latin typeface="Calibri" panose="020F0502020204030204" pitchFamily="34" charset="0"/>
              </a:rPr>
            </a:b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Summary in </a:t>
            </a:r>
            <a:r>
              <a:rPr lang="en-US" altLang="en-US" sz="1600" i="1" dirty="0" smtClean="0">
                <a:effectLst/>
                <a:latin typeface="Calibri" panose="020F0502020204030204" pitchFamily="34" charset="0"/>
              </a:rPr>
              <a:t>NBER Digest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, Nov.2011.</a:t>
            </a: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“On Graduation from Fiscal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Pro=cyclicality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,” with Carlos </a:t>
            </a:r>
            <a:r>
              <a:rPr lang="en-US" altLang="en-US" sz="2000" dirty="0" err="1" smtClean="0">
                <a:effectLst/>
                <a:latin typeface="Calibri" panose="020F0502020204030204" pitchFamily="34" charset="0"/>
              </a:rPr>
              <a:t>Vegh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&amp; Guillermo Vuletin, </a:t>
            </a:r>
            <a:r>
              <a:rPr lang="en-US" altLang="en-US" sz="2000" i="1" dirty="0" smtClean="0">
                <a:effectLst/>
                <a:latin typeface="Calibri" panose="020F0502020204030204" pitchFamily="34" charset="0"/>
              </a:rPr>
              <a:t>Journal of Development Economics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, 100,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1, 2013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;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pp.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32-47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. 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NBER WP 17619.  Summarized in </a:t>
            </a:r>
            <a:r>
              <a:rPr lang="en-US" altLang="en-US" sz="1600" i="1" dirty="0" smtClean="0">
                <a:effectLst/>
                <a:latin typeface="Calibri" panose="020F0502020204030204" pitchFamily="34" charset="0"/>
              </a:rPr>
              <a:t>VoxEU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, 2011.</a:t>
            </a:r>
            <a:r>
              <a:rPr lang="en-US" altLang="en-US" sz="800" i="1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i="1" dirty="0" smtClean="0">
                <a:effectLst/>
                <a:latin typeface="Calibri" panose="020F0502020204030204" pitchFamily="34" charset="0"/>
              </a:rPr>
            </a:b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“A Solution to Fiscal 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Pro-cyclicality</a:t>
            </a: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: The Structural Budget Institutions Pioneered by Chile,” 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in </a:t>
            </a:r>
            <a:r>
              <a:rPr lang="en-US" sz="1900" i="1" dirty="0">
                <a:effectLst/>
                <a:latin typeface="Calibri" panose="020F0502020204030204" pitchFamily="34" charset="0"/>
              </a:rPr>
              <a:t>Fiscal Policy and Macroeconomic Performance, </a:t>
            </a:r>
            <a:r>
              <a:rPr lang="en-US" sz="1900" dirty="0">
                <a:effectLst/>
                <a:latin typeface="Calibri" panose="020F0502020204030204" pitchFamily="34" charset="0"/>
              </a:rPr>
              <a:t>Luis 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Felipe </a:t>
            </a:r>
            <a:r>
              <a:rPr lang="en-US" sz="1900" dirty="0" err="1" smtClean="0">
                <a:effectLst/>
                <a:latin typeface="Calibri" panose="020F0502020204030204" pitchFamily="34" charset="0"/>
              </a:rPr>
              <a:t>Céspedes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1900" dirty="0">
                <a:effectLst/>
                <a:latin typeface="Calibri" panose="020F0502020204030204" pitchFamily="34" charset="0"/>
              </a:rPr>
              <a:t>&amp;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US" sz="1900" dirty="0">
                <a:effectLst/>
                <a:latin typeface="Calibri" panose="020F0502020204030204" pitchFamily="34" charset="0"/>
              </a:rPr>
              <a:t>Jordi </a:t>
            </a:r>
            <a:r>
              <a:rPr lang="en-US" sz="1900" dirty="0" err="1">
                <a:effectLst/>
                <a:latin typeface="Calibri" panose="020F0502020204030204" pitchFamily="34" charset="0"/>
              </a:rPr>
              <a:t>Galí</a:t>
            </a:r>
            <a:r>
              <a:rPr lang="en-US" sz="1900" dirty="0">
                <a:effectLst/>
                <a:latin typeface="Calibri" panose="020F0502020204030204" pitchFamily="34" charset="0"/>
              </a:rPr>
              <a:t>, eds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. (Central </a:t>
            </a:r>
            <a:r>
              <a:rPr lang="en-US" sz="1900" dirty="0">
                <a:effectLst/>
                <a:latin typeface="Calibri" panose="020F0502020204030204" pitchFamily="34" charset="0"/>
              </a:rPr>
              <a:t>Bank of Chile: Santiago), 2013, pp. </a:t>
            </a:r>
            <a:r>
              <a:rPr lang="en-US" sz="1900" dirty="0" smtClean="0">
                <a:effectLst/>
                <a:latin typeface="Calibri" panose="020F0502020204030204" pitchFamily="34" charset="0"/>
              </a:rPr>
              <a:t>323-391</a:t>
            </a:r>
            <a:r>
              <a:rPr lang="en-US" sz="1900" dirty="0">
                <a:effectLst/>
                <a:latin typeface="Calibri" panose="020F0502020204030204" pitchFamily="34" charset="0"/>
              </a:rPr>
              <a:t>.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“A Lesson From the South for Fiscal Policy in the US and Other Advanced Countries,” </a:t>
            </a:r>
            <a:r>
              <a:rPr lang="en-US" altLang="en-US" sz="1800" i="1" dirty="0" smtClean="0">
                <a:effectLst/>
                <a:latin typeface="Calibri" panose="020F0502020204030204" pitchFamily="34" charset="0"/>
              </a:rPr>
              <a:t>Comparative Economic Studies, </a:t>
            </a:r>
            <a:r>
              <a:rPr lang="en-US" altLang="en-US" sz="1800" dirty="0" smtClean="0">
                <a:effectLst/>
                <a:latin typeface="Calibri" panose="020F0502020204030204" pitchFamily="34" charset="0"/>
              </a:rPr>
              <a:t>53, no.3, 2011, 407-30</a:t>
            </a:r>
            <a:r>
              <a:rPr lang="en-US" altLang="en-US" sz="1600" dirty="0" smtClean="0">
                <a:effectLst/>
                <a:latin typeface="Calibri" panose="020F0502020204030204" pitchFamily="34" charset="0"/>
              </a:rPr>
              <a:t>.</a:t>
            </a:r>
            <a:r>
              <a:rPr lang="en-US" altLang="en-US" sz="1800" i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800" dirty="0" smtClean="0">
                <a:effectLst/>
                <a:latin typeface="Calibri" panose="020F0502020204030204" pitchFamily="34" charset="0"/>
              </a:rPr>
              <a:t/>
            </a:r>
            <a:br>
              <a:rPr lang="en-US" altLang="en-US" sz="800" dirty="0" smtClean="0">
                <a:effectLst/>
                <a:latin typeface="Calibri" panose="020F0502020204030204" pitchFamily="34" charset="0"/>
              </a:rPr>
            </a:br>
            <a:endParaRPr lang="en-US" altLang="en-US" sz="800" dirty="0" smtClean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z="2000" dirty="0" smtClean="0">
                <a:effectLst/>
                <a:latin typeface="Calibri" panose="020F0502020204030204" pitchFamily="34" charset="0"/>
              </a:rPr>
              <a:t> “Snake-Oil Tax Cuts,” 2008,</a:t>
            </a:r>
            <a:r>
              <a:rPr lang="en-US" altLang="en-US" sz="1800" b="1" dirty="0" smtClean="0">
                <a:effectLst/>
                <a:latin typeface="Calibri" panose="020F0502020204030204" pitchFamily="34" charset="0"/>
              </a:rPr>
              <a:t> </a:t>
            </a:r>
            <a:r>
              <a:rPr lang="en-US" altLang="en-US" sz="1800" i="1" dirty="0" smtClean="0">
                <a:effectLst/>
                <a:latin typeface="Calibri" panose="020F0502020204030204" pitchFamily="34" charset="0"/>
              </a:rPr>
              <a:t>EPI </a:t>
            </a:r>
            <a:r>
              <a:rPr lang="en-US" altLang="en-US" sz="1800" i="1" dirty="0" smtClean="0">
                <a:effectLst/>
                <a:latin typeface="Calibri" panose="020F0502020204030204" pitchFamily="34" charset="0"/>
              </a:rPr>
              <a:t>Briefing Paper </a:t>
            </a:r>
            <a:r>
              <a:rPr lang="en-US" altLang="en-US" sz="1800" dirty="0" smtClean="0">
                <a:effectLst/>
                <a:latin typeface="Calibri" panose="020F0502020204030204" pitchFamily="34" charset="0"/>
              </a:rPr>
              <a:t>221. HKS RWP 08-056</a:t>
            </a:r>
            <a:r>
              <a:rPr lang="en-US" altLang="en-US" sz="1500" dirty="0" smtClean="0">
                <a:effectLst/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8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581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DEVELOPING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r>
              <a:rPr lang="en-US" dirty="0">
                <a:latin typeface="Calibri" panose="020F0502020204030204" pitchFamily="34" charset="0"/>
              </a:rPr>
              <a:t>43% (or 32 out of 75) </a:t>
            </a:r>
            <a:r>
              <a:rPr lang="en-US" dirty="0" smtClean="0">
                <a:latin typeface="Calibri" panose="020F0502020204030204" pitchFamily="34" charset="0"/>
              </a:rPr>
              <a:t>countercyclical.  </a:t>
            </a:r>
            <a:r>
              <a:rPr lang="en-US" i="1" dirty="0" smtClean="0">
                <a:latin typeface="Calibri" panose="020F0502020204030204" pitchFamily="34" charset="0"/>
              </a:rPr>
              <a:t>The figure </a:t>
            </a:r>
            <a:r>
              <a:rPr lang="en-US" i="1" dirty="0">
                <a:latin typeface="Calibri" panose="020F0502020204030204" pitchFamily="34" charset="0"/>
              </a:rPr>
              <a:t>was 17% (or 13 out of 75) in </a:t>
            </a:r>
            <a:r>
              <a:rPr lang="en-US" i="1" dirty="0" smtClean="0">
                <a:latin typeface="Calibri" panose="020F0502020204030204" pitchFamily="34" charset="0"/>
              </a:rPr>
              <a:t>1960-1999.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INDUSTRIAL:</a:t>
            </a:r>
          </a:p>
          <a:p>
            <a:r>
              <a:rPr lang="en-US" dirty="0">
                <a:latin typeface="Calibri" panose="020F0502020204030204" pitchFamily="34" charset="0"/>
              </a:rPr>
              <a:t>86% (or 18 out of </a:t>
            </a:r>
            <a:r>
              <a:rPr lang="en-US" dirty="0" smtClean="0">
                <a:latin typeface="Calibri" panose="020F0502020204030204" pitchFamily="34" charset="0"/>
              </a:rPr>
              <a:t>21) countercyclical. </a:t>
            </a:r>
            <a:r>
              <a:rPr lang="en-US" i="1" dirty="0" smtClean="0">
                <a:latin typeface="Calibri" panose="020F0502020204030204" pitchFamily="34" charset="0"/>
              </a:rPr>
              <a:t>The figure </a:t>
            </a:r>
            <a:r>
              <a:rPr lang="en-US" i="1" dirty="0">
                <a:latin typeface="Calibri" panose="020F0502020204030204" pitchFamily="34" charset="0"/>
              </a:rPr>
              <a:t>was 80% (or 16 out of 20) in </a:t>
            </a:r>
            <a:r>
              <a:rPr lang="en-US" i="1" dirty="0" smtClean="0">
                <a:latin typeface="Calibri" panose="020F0502020204030204" pitchFamily="34" charset="0"/>
              </a:rPr>
              <a:t>1960-1999.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03764" y="36576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In the </a:t>
            </a:r>
            <a:r>
              <a:rPr lang="en-US" altLang="en-US" sz="2800" b="1" dirty="0" smtClean="0">
                <a:latin typeface="Calibri" panose="020F0502020204030204" pitchFamily="34" charset="0"/>
              </a:rPr>
              <a:t>decade 2000-2009, </a:t>
            </a:r>
            <a:r>
              <a:rPr lang="en-US" altLang="en-US" sz="2800" b="1" dirty="0">
                <a:latin typeface="Calibri" panose="020F0502020204030204" pitchFamily="34" charset="0"/>
              </a:rPr>
              <a:t/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about 1/3 developing countries 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switched to </a:t>
            </a:r>
            <a:r>
              <a:rPr lang="en-US" altLang="en-US" sz="2800" b="1" i="1" dirty="0">
                <a:latin typeface="Calibri" panose="020F0502020204030204" pitchFamily="34" charset="0"/>
              </a:rPr>
              <a:t>countercyclical</a:t>
            </a:r>
            <a:r>
              <a:rPr lang="en-US" altLang="en-US" sz="2800" b="1" dirty="0">
                <a:latin typeface="Calibri" panose="020F0502020204030204" pitchFamily="34" charset="0"/>
              </a:rPr>
              <a:t> fiscal policy:</a:t>
            </a:r>
            <a:br>
              <a:rPr lang="en-US" altLang="en-US" sz="2800" b="1" dirty="0">
                <a:latin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1708944" y="623094"/>
            <a:ext cx="1639887" cy="4391025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86754" y="49530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59344" y="1036638"/>
            <a:ext cx="0" cy="7529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49" y="967580"/>
            <a:ext cx="516687" cy="350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8969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38200" y="1470471"/>
            <a:ext cx="419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Adapted from Frankel</a:t>
            </a: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, Vegh &amp; Vuletin </a:t>
            </a: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(</a:t>
            </a:r>
            <a:r>
              <a:rPr lang="en-US" altLang="en-US" sz="1400" i="1" dirty="0" smtClean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, 2013)</a:t>
            </a:r>
            <a:endParaRPr lang="en-US" altLang="en-US" sz="1400" dirty="0">
              <a:solidFill>
                <a:srgbClr val="020113"/>
              </a:solidFill>
              <a:latin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6200" y="533400"/>
            <a:ext cx="8915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Calibri" panose="020F0502020204030204" pitchFamily="34" charset="0"/>
              </a:rPr>
              <a:t>Correlations between Government spending &amp; GDP </a:t>
            </a:r>
            <a:br>
              <a:rPr lang="en-US" altLang="en-US" sz="3200" b="1" dirty="0" smtClean="0">
                <a:latin typeface="Calibri" panose="020F0502020204030204" pitchFamily="34" charset="0"/>
              </a:rPr>
            </a:br>
            <a:r>
              <a:rPr lang="en-US" altLang="en-US" sz="3200" b="1" dirty="0" smtClean="0">
                <a:latin typeface="Calibri" panose="020F0502020204030204" pitchFamily="34" charset="0"/>
              </a:rPr>
              <a:t>2000-2009</a:t>
            </a:r>
          </a:p>
        </p:txBody>
      </p:sp>
    </p:spTree>
    <p:extLst>
      <p:ext uri="{BB962C8B-B14F-4D97-AF65-F5344CB8AC3E}">
        <p14:creationId xmlns:p14="http://schemas.microsoft.com/office/powerpoint/2010/main" val="41582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  <a:latin typeface="Calibri" panose="020F0502020204030204" pitchFamily="34" charset="0"/>
              </a:rPr>
              <a:t>Update of Correlation (G, GDP): 2010-14</a:t>
            </a:r>
            <a:endParaRPr lang="en-US" sz="32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7529"/>
            <a:ext cx="8610600" cy="4442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60198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DEVELOPING</a:t>
            </a:r>
            <a:r>
              <a:rPr lang="en-US" dirty="0" smtClean="0">
                <a:latin typeface="Calibri" panose="020F0502020204030204" pitchFamily="34" charset="0"/>
              </a:rPr>
              <a:t>: 37</a:t>
            </a:r>
            <a:r>
              <a:rPr lang="en-US" dirty="0">
                <a:latin typeface="Calibri" panose="020F0502020204030204" pitchFamily="34" charset="0"/>
              </a:rPr>
              <a:t>% (or 29 out of 76) pursue </a:t>
            </a:r>
            <a:r>
              <a:rPr lang="en-US" dirty="0" smtClean="0">
                <a:latin typeface="Calibri" panose="020F0502020204030204" pitchFamily="34" charset="0"/>
              </a:rPr>
              <a:t>counter-cyclical fiscal policy.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INDUSTRIAL</a:t>
            </a:r>
            <a:r>
              <a:rPr lang="en-US" dirty="0" smtClean="0">
                <a:latin typeface="Calibri" panose="020F0502020204030204" pitchFamily="34" charset="0"/>
              </a:rPr>
              <a:t>: 63</a:t>
            </a:r>
            <a:r>
              <a:rPr lang="en-US" dirty="0">
                <a:latin typeface="Calibri" panose="020F0502020204030204" pitchFamily="34" charset="0"/>
              </a:rPr>
              <a:t>% (or 12 out of 19) pursue </a:t>
            </a:r>
            <a:r>
              <a:rPr lang="en-US" dirty="0" smtClean="0">
                <a:latin typeface="Calibri" panose="020F0502020204030204" pitchFamily="34" charset="0"/>
              </a:rPr>
              <a:t>counter-cyclical </a:t>
            </a:r>
            <a:r>
              <a:rPr lang="en-US" dirty="0">
                <a:latin typeface="Calibri" panose="020F0502020204030204" pitchFamily="34" charset="0"/>
              </a:rPr>
              <a:t>fiscal policy.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104339" y="5600273"/>
            <a:ext cx="22840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20113"/>
                </a:solidFill>
                <a:latin typeface="+mn-lt"/>
              </a:rPr>
              <a:t>Thanks to Guillermo Vuletin</a:t>
            </a:r>
            <a:endParaRPr lang="en-US" altLang="en-US" sz="1200" dirty="0">
              <a:solidFill>
                <a:srgbClr val="020113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91436" y="1251284"/>
            <a:ext cx="19188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12" y="1253196"/>
            <a:ext cx="414984" cy="28178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7466275" y="1880647"/>
            <a:ext cx="205077" cy="82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95160" y="2193483"/>
            <a:ext cx="216292" cy="190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Flag of Brazi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1981200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Venezuel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54" y="1804984"/>
            <a:ext cx="342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7764441" y="1612138"/>
            <a:ext cx="177793" cy="331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lag of Argent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32" y="1438502"/>
            <a:ext cx="371707" cy="2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Flag of Thai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9" y="988822"/>
            <a:ext cx="393691" cy="26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8494920" y="1251284"/>
            <a:ext cx="0" cy="5700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en-US" sz="3000" kern="0" dirty="0" smtClean="0">
                <a:effectLst/>
                <a:latin typeface="Calibri" panose="020F0502020204030204" pitchFamily="34" charset="0"/>
              </a:rPr>
              <a:t>Back-sliding among some countries.</a:t>
            </a:r>
            <a:endParaRPr lang="en-US" sz="3000" kern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A7B1826-9331-447E-AD41-3F8251565F1B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1714500"/>
            <a:ext cx="92964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2057400" y="2861985"/>
            <a:ext cx="6804279" cy="1633815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038225" y="5153025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”On Graduation from Fiscal </a:t>
            </a:r>
            <a:r>
              <a:rPr lang="en-US" altLang="en-US" sz="1600" dirty="0" err="1">
                <a:solidFill>
                  <a:srgbClr val="333300"/>
                </a:solidFill>
                <a:latin typeface="Calibri" panose="020F0502020204030204" pitchFamily="34" charset="0"/>
              </a:rPr>
              <a:t>Procyclicality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,” </a:t>
            </a:r>
            <a:b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</a:b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Frankel, </a:t>
            </a:r>
            <a:r>
              <a:rPr lang="en-US" altLang="en-US" sz="1600" dirty="0" err="1">
                <a:solidFill>
                  <a:srgbClr val="333300"/>
                </a:solidFill>
                <a:latin typeface="Calibri" panose="020F0502020204030204" pitchFamily="34" charset="0"/>
              </a:rPr>
              <a:t>Végh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sz="1600" dirty="0" err="1">
                <a:solidFill>
                  <a:srgbClr val="333300"/>
                </a:solidFill>
                <a:latin typeface="Calibri" panose="020F0502020204030204" pitchFamily="34" charset="0"/>
              </a:rPr>
              <a:t>Vuletin</a:t>
            </a:r>
            <a:r>
              <a:rPr lang="en-US" altLang="en-US" sz="1600" dirty="0">
                <a:solidFill>
                  <a:srgbClr val="333300"/>
                </a:solidFill>
                <a:latin typeface="Calibri" panose="020F0502020204030204" pitchFamily="34" charset="0"/>
              </a:rPr>
              <a:t>; </a:t>
            </a:r>
            <a:r>
              <a:rPr lang="en-US" altLang="en-US" sz="1600" i="1" dirty="0" err="1">
                <a:solidFill>
                  <a:srgbClr val="333300"/>
                </a:solidFill>
                <a:latin typeface="Calibri" panose="020F0502020204030204" pitchFamily="34" charset="0"/>
              </a:rPr>
              <a:t>J.Dev.Economics</a:t>
            </a:r>
            <a:r>
              <a:rPr lang="en-US" altLang="en-US" sz="1600" i="1" dirty="0">
                <a:solidFill>
                  <a:srgbClr val="333300"/>
                </a:solidFill>
                <a:latin typeface="Calibri" panose="020F0502020204030204" pitchFamily="34" charset="0"/>
              </a:rPr>
              <a:t>, 2013</a:t>
            </a:r>
            <a:r>
              <a:rPr lang="en-US" altLang="en-US" sz="1600" i="1" dirty="0">
                <a:solidFill>
                  <a:srgbClr val="0033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85800" y="228600"/>
            <a:ext cx="7924800" cy="762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Who achieves </a:t>
            </a:r>
            <a:r>
              <a:rPr lang="en-US" altLang="en-US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countercyclical </a:t>
            </a:r>
            <a:r>
              <a:rPr lang="en-US" altLang="en-US" b="1" dirty="0">
                <a:solidFill>
                  <a:srgbClr val="FFFF00"/>
                </a:solidFill>
                <a:latin typeface="Calibri" panose="020F0502020204030204" pitchFamily="34" charset="0"/>
              </a:rPr>
              <a:t>fiscal policy?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alibri" panose="020F0502020204030204" pitchFamily="34" charset="0"/>
              </a:rPr>
              <a:t>Countries with “good institutions”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0" y="3847420"/>
            <a:ext cx="3978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IQ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animBg="1"/>
      <p:bldP spid="5125" grpId="0"/>
      <p:bldP spid="12800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371600"/>
          </a:xfrm>
        </p:spPr>
        <p:txBody>
          <a:bodyPr/>
          <a:lstStyle/>
          <a:p>
            <a:r>
              <a:rPr lang="en-US" altLang="en-US" sz="3200" smtClean="0">
                <a:effectLst/>
                <a:latin typeface="Calibri" panose="020F0502020204030204" pitchFamily="34" charset="0"/>
              </a:rPr>
              <a:t>The quality of institutions varies, </a:t>
            </a:r>
            <a:br>
              <a:rPr lang="en-US" altLang="en-US" sz="3200" smtClean="0">
                <a:effectLst/>
                <a:latin typeface="Calibri" panose="020F0502020204030204" pitchFamily="34" charset="0"/>
              </a:rPr>
            </a:br>
            <a:r>
              <a:rPr lang="en-US" altLang="en-US" sz="3200" smtClean="0">
                <a:effectLst/>
                <a:latin typeface="Calibri" panose="020F0502020204030204" pitchFamily="34" charset="0"/>
              </a:rPr>
              <a:t>not just across countries, but also across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B070153-7EA6-47A7-83CE-5A90601AE6B8}" type="slidenum">
              <a:rPr lang="en-US" altLang="en-US" sz="1400"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64" y="2362200"/>
            <a:ext cx="28956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371600"/>
            <a:ext cx="831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81250"/>
            <a:ext cx="29622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929063" y="1857375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1984-2009</a:t>
            </a:r>
          </a:p>
        </p:txBody>
      </p:sp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6172200"/>
            <a:ext cx="6524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271463" y="62738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</a:rPr>
              <a:t>Frankel, Végh </a:t>
            </a:r>
            <a:br>
              <a:rPr lang="en-US" altLang="en-US" sz="1200" dirty="0">
                <a:latin typeface="Calibri" panose="020F0502020204030204" pitchFamily="34" charset="0"/>
              </a:rPr>
            </a:br>
            <a:r>
              <a:rPr lang="en-US" altLang="en-US" sz="1200" dirty="0">
                <a:latin typeface="Calibri" panose="020F0502020204030204" pitchFamily="34" charset="0"/>
              </a:rPr>
              <a:t>&amp; Vuletin</a:t>
            </a:r>
            <a:r>
              <a:rPr lang="en-US" altLang="en-US" sz="1200" dirty="0" smtClean="0">
                <a:latin typeface="Calibri" panose="020F0502020204030204" pitchFamily="34" charset="0"/>
              </a:rPr>
              <a:t>, </a:t>
            </a:r>
            <a:r>
              <a:rPr lang="en-US" altLang="en-US" sz="1200" i="1" dirty="0" smtClean="0">
                <a:latin typeface="Calibri" panose="020F0502020204030204" pitchFamily="34" charset="0"/>
              </a:rPr>
              <a:t>2013</a:t>
            </a:r>
            <a:r>
              <a:rPr lang="en-US" altLang="en-US" sz="1200" i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6781800" y="3313332"/>
            <a:ext cx="1828800" cy="953868"/>
          </a:xfrm>
          <a:prstGeom prst="line">
            <a:avLst/>
          </a:prstGeom>
          <a:noFill/>
          <a:ln w="76200">
            <a:solidFill>
              <a:srgbClr val="00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607717" y="4191000"/>
            <a:ext cx="1273333" cy="695176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352864" y="3100388"/>
            <a:ext cx="2438400" cy="46037"/>
          </a:xfrm>
          <a:prstGeom prst="line">
            <a:avLst/>
          </a:prstGeom>
          <a:noFill/>
          <a:ln w="76200">
            <a:solidFill>
              <a:srgbClr val="0070C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159" name="AutoShape 12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620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0" name="AutoShape 14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6161" name="AutoShape 16" descr="data:image/jpeg;base64,/9j/4AAQSkZJRgABAQAAAQABAAD/2wCEAAkGBggGERQQBxQTFRAWGBgVGBgYGBkbGhscHRgXHRsdGB0fJyYpGBsjIBsYIC8iJSc1LDgsFx4xNjAqNSgsLikBCQoKDgwOGg8PGjIkHSUsLDU0LTQuNDQvLDAvKS0sLCwsNS8xLCwqLywpLCkwLCwsMCwsLywsLCwsNCosLCwsLP/AABEIAJ8BPgMBIgACEQEDEQH/xAAcAAEAAgMBAQEAAAAAAAAAAAAABgcEBQgDAQL/xABJEAABAwIDAwcHBwoGAgMAAAABAAIDBBEFBiEHEjETIkFRYXGBFBVCU2KS0TI0Q3KCkbEIFxgjY3OTsrPTMzVSdIOiFsIkocH/xAAbAQEAAgMBAQAAAAAAAAAAAAAAAwUBAgYEB//EADYRAAIBAgMFBQYFBQEAAAAAAAABAgMEBRESEyExUXEyQVJhkQYigaGx8ILBwtHxFCMzYuEV/9oADAMBAAIRAxEAPwDIoc4ZoyQ8Q4q1zmD0Jer2H66eJHYrEy7tBwbMNmsdycx+jfoSfZPB349ipfANs1bGwU+bIm1lNwu4DlB234PI7bH2lI4sr5fzk0yZJqG79rmnlNnjuvrbt1HtLW4sLuy39qJ06u8NxLdXjsqniXZfVffUszM+RsCze22LxAvHCRvNkHc4cR2G47FTGbdhOMYReTAj5TFqd3RsrR3cH/Z1P+lbyhzhmfI7xDijXOYPQlvw/Zv10+8disTLu0HBsw2ax3JzH6N9gSfZPB349ils8VlTelPLyZ4L3A7i3W0S1w8Ud/r95eZylNDJTOLJ2lr2kgtcCCCOIIPAr8LrfM+R8Dze22LxBzxoJG82Rvc4cR2G47FTGbdhGMYReTAXeUxcd3QSgd3B/hr7K6e3xOlV3S91/L1KBwaKvRek8EtM4sna5r2mxa4EEHqIPArzVoaHS+x3/I4f+f8AqyKnlcOx3/I4f+f+rIqeXzXGf876y+p9D9j+zV/D+oz8v/O6f99H/O1Tz8of5hB/uB/SlUDy/wDO6f8AfR/ztU8/KH+YQf7gf0pVPgX+ZdSD2v7dPo/qjn5EWRQ0FVibxFQMfJI7g1gLifAL6G2lvZwZjrIoaCqxN7YqFj5JHaBrAXE9wCsjB9jbMPYKjPNQ2mi48k0h0ruy4uAexoce5bs51w/L7DT5GpmwtOhlcN6R333JPVvE9wVHeY3Qt90XqZa2OEXV6/7cd3N7l99DSYPscbQMFRnmdtNFx5JpDpXdlxcA9Nmhxt1Ld/8AmmH5eYafItM2Fp0MrhvSO++5PZvE9wXthWzvH80v5fHHuja7Uuku6Qjsb6I77dysjL+TMHy2AaKO8nTI/nP8D6PhZczXvbu94vTEvFRwzDe29tU5Lsrrz+fRFb4Vs7zBml/L4490bTrvSXdIR1Bvojvt3KW4xkzB8t4ZXGijvJ5LUXkfq/8AwX8D6PhZZ2bNpOX8ngtrpN6YfRR2c/x6GfaI8VSects2N5oa+GlAp6ZwLXMbq5zSLEPeegjoAHHW69djhUpSU0vi/wAisvsauLpaG9MfCty/6V+iIu3KEIiIAiIgCIiAIi/TWuf8kX4n7tSgPyiIgCIiAIiIAiIgCIiAL0gnlpnB9O5zXtNw5pIIPWCOBXSP5kcl+rk/iv8Ain5kcl+rk/iv+KqP/Xocn8v3JNnIrLANs1bGwU+bIm1lNwu4DlR234PI7dfaUjiyvl7OTeUyVUt5S1zTSmz28L2vrYdeov6SlX5kcl+rk/iv+K/cGxjKFM4Pp2yte03DmzPBB6wQdCqa8jYXO/S0+i/csrLELuyedKW7l3P4fbInQ5wzPkd4hxRrnMHoS34fs366feOxWJl3aDg2YbNY7k5j9HJYEn2Twd+PYtp5mopYRT1t54wLfriHu04XcdSfaOvatAdl2VzwY7+I74qlVOrTeUJZrzLiteWF5HVXpuFTnHg+qbX7+Zssz5HwPNzbYtE0vtYSN5sje5w6Ow3HYqYzdsIxfCN6TAXeUwjXd4Sgd3B/hr7KvbC8Ngwlu5A+Qs6A95fbuJ1A7L2Wbvt6wra3va1Dg93LuOcqU45+7vXMg2yOGSnwWNk7S17TOC0gggiWS4IPAqm10zUvbuO1HyT+C5mVLik9pNT5tnc+yKyjW/D+oz8v/O6f99H/ADtVh7eqGqxKjpoqFj5JHVIs1gLnH9VLwAVeZf8AnVP++j/naujZN14IDrdotcd11JhVXZS1ruZB7WrOpSXk/qjn3B9jbMPYKjPNQ2mi4iJpDpXdl9QD2NDj3LeHOtBl9hp8jUzYWnQyuG9I7q43uereJ7grArdnmA4i8yVvKveeLnSvJ/Hh2LOwTKOB5fO9QRtD/wDU47zvAngO5ey7ubu6eUpZR8iotJ4bbR1zjKpPk0lH6v5+hW2FbO8fzS/l8ce6Np4uku6Qjsb6I77dysfL+S8Hy2AaKO8nTI/nP8D6PhZbvfb1hYWLYdFi8ZilklY08eSkMbj9puoHce9QUrenB59/MivcXubtaG9MPCty/wCmlzZtKy/lAFtdJvzD6GOzn/aHBnXziOy6pbNu2vH8w70eHnyWA9EZ/WEe1JxH2beKtN2xLJrjd0chJ/bP+K+fmRyX6uT+K/4q8t6tnS3tNvzS/cpWpM5rc4uN3akr4ulfzI5L9XJ/Ff8AFazM+x7KWGUVVPSxvEkcE0jP1rjzmxucNL66gK0ji1BtJJ/fxNNmzn1ERWpGEREAREQBERAZuDU9FVzMjxJ5iied0yAA7l9A5wJF2g2vqDa9upXPkPYxVYFVyyYyYZacwyRsLdb8oN0kgjm8wuHSOdxVTZViy7JLfNEk7YhbSJgO92Ode7R3NJ7QuoMoYnhOJUcT8Bv5K0clHvbwIDOYBztTa1tVS4nXqQWUc8nx3bvg+ZJBJlB45snnyjTSVWY542gHcijj5z5HG+6LmwYPSPE2B0uoAug9sNdk2rLabMjp21LGb8TomkkB510PNcCWC99dOIVATtia4inJcy+hI3SR1kAmx7LleuxrTqw1Tzz6bvgYksnuPNERe80CIiAIiIAiIgJsiy/NGIepl9x3wTzRiHqZfcd8F8c0vkfeNrDxL1MRFl+aMQ9TL7jvgnmjEPUy+474JpfIbWHiXqYiLL80Yh6mX3HfBPNGIepl9x3wTS+Q2sPEvUxEWX5oxD1MvuO+CeaMQ9TL7jvgml8htYeJepiIso4TiA4wy+474LFWGmjaMoy4MIvrWueQGi5OgAWV5oxD1MvuO+Czk2JTjHizERZfmjEPUy+474J5oxD1MvuO+CaXyNdrDxL1MRFl+aMQ9TL7jvgnmjEPUy+474JpfIbWHiXqYiLL80Yh6mX3HfBPNGIepl9x3wTS+Q2sPEvUxF4V3+E/6rvwK2XmjEPUy+474LHxHC66OGQvilADHEksdYDdPHRTW6e1h1X1PPc1YbGe9dl9/kQZERfXT4eEREAREQBERAFJK/O9dLR01BQF0VPBzzuuIc+UvL94kcA1x5o6LX42tG0WkoRnlqXAzmSDNubZ84GCXEB/8mOLkXvHCQBzi11vRdzjfo6dOAj6IswgoLTHgAiItjAREQBERAEREB0J+kNln1NZ7kX9xP0hss+prPci/uLntZFDQ1WJyNioWOkkdo1rQST3AKreF263vP1N9bL8/SGyz6ms9yL+4sih274HibxFQU1fJI7g1kcbifASKIZR2A1tZuyZnfyLOPJMIdIfrO1azwv4K48Ayxg+Vo+TweJkbekjVzvrOOrvEqquP6OnugnJ9dxItTMzD6qWtjD5opISfQkLN4d+45w171kEgcVEcxbTcHwS7KY8vMNN1h5oPtP4fdcqA1GL5r2huMdKHclfVrObGPruPyu4nuCoal1CLyjvfJF/aYJXrR2lX+3DxS3ei/hFhYztMwHBnbhc6Vw0IiAcB3kkD7imC7QqbMDt3Daarf1u3Yw0d7i+w7uKr+qwzKWQ9c1T+UVNrinh1sdPlcP+xbfXQqJ5k2xY1izeRwYNoqYCwZD8q3a+wt9kDjrde20sbu5ep+7E1vJ4ZQjooJzl4m8l6d/y6s6Rne17H7vU4eNuC5mVw7HjfA4r/t/6sip5VeKQ2dTRybOg9kHnGt+H9Rn5f+d0/wC+j/naujy9rSASLnh29y5wy/8AO6f99H/O1T/8oGaSnoqZ8Di17alpDmkggiOSxBHAqXCaW1loz4sg9rnlUpPyf1RaK1WOY8cCbvyU9RKziXRBjrd4LgfG1lR+Utu+MYRaPHR5TFoN7RsrR38H/a1P+pXPljPGBZvbfCJQ544xu5sje9p4jtFx2q1ubKtR4rdzXA46lUgpJyWa5cDSQbYMAlcGvbUMB9JzG2HfuuJ+4KRVWY4mwiowuOSrZ0inMbnDwc5t+qwuexYOYtn2DZhu57eTmP0jNCT7Q4O/HtVd12T8z5HeZsLc5zB6cXV7bNdPAjtVVtatJ5zWpeR0dOzw6+ilQm6dTlLen0f30N5Nt/y9TOLJ6eua9psWujjBB6iDJoV5/pDZZ9TWe5F/cWmlzRl/OTRHnanG/awqIgQ8d9tbdmov6KjmP7Ga6NnlGU5W1tOb6NIEjR1EcHkcNNb+ir2zqYfc7uD6lLe4ddWTyqx3c+5/H7ZPP0hss+prPci/uLX5i265exekqaeCKrD5YZYmlzI7AvY5ovZ50uepUdNDJTuLJgWvaSC0gggjiCDwK/Cuo4ZbpprP1K3WwiIrI0CIveioanEXiKiY58jr2a0XcbAk2HSbA6BG8t7B4IpRkLJsmba00k4czdZK599HNLWkNuD7ZYCO9aSmwbEKxz2U8T3OjuZLNPMDb3LzwaBY6nqUe1hqcc+GXzM5GEiIpDAREQBERAFM8K2YYnmSkbWZceyfi2SIkMkY8HUandcLWcDvAkEaX0UPiY2RwDyGgkAuN7AdZtc6dgV9bHpcnYO80+DVUk9ZMOfeOVjSGAnQEbrQNdXG+vbZeK9rTow1Q49M18eRtFZs1me9jWJYjNSNy+Gcm2nZDI57g0B0egc7pJcCODfRKqbH8NgweofBTSiYRndc8N3Wlw0cG3J3mg3G902vwXWOZMSw7CaWWXGXujp93de5u/cB5DBbc5wN3DUajiuXM24fl2jk3ssVTp4XE818b2vZ4kAPHboezpXiw24qVPdnnkvLd8WbTSRoERFdEYREQFu5R2A1tZuy5nfyLOPJMs6Qj2natZ4X8CrjwDK+D5Vj5PB4mRt6Txc76zjcu8StJmLafg2CXZTO5eUeiwjdB9p/D7rlV7V5izHn55ihcBH0saQyMD23E87xPRoFwl5iNWo8pZvyXD79To7LBKtaO0qNQh4pfkv4RYeYtpuD4JdlMeXmHosPNB9p/D7rlQGoxfNe0RxjpQ7kr6tZzYx9dx+V3E9wX2fDsoZGAfmecVFRa4p4TcdHyuH3uIFugqK5l2xYzizeQwYNo6UCwZFo63a8Wt9kDxWlvht3eb5e7E9rv8Pw7daw2k/FLgui/jqyWVOF5SyHrmqfyipGop4dbH2uH/YtHYVEsy7YsZxZvIYMG0dKBYMi0dbteALfZA8VAiS7V3FfF1FnhFvbLcs3zZz15iNxeS1VpZ+XcuiPpN+K+IitjwHS+x3/ACOH/n/qyKnlbmyCrp4sEiEj2g/r9C4A/wCJIqi3gvm+MRk67yXfL6n0L2QklGrn/r+ZsMv/ADun/fR/ztU8/KH+YQf7gf0pVAcAe1tVTkkW5WP+dqnP5QdTDNQQCJzXHygcCD9HIpsDi1WWa7zz+1zTnTy5P6ooNfuGaSncHwEte0ghwJBBHAgjgV+EX0I4UtDKW3fGMItHjw8pi052jZWjv4P+1r7SufLGeMDzc2+EShz+mN3Nkb3tPEdouO1ckL0hnlpnB8DnNe03Dmkgg9YI4FVdxhlKrvj7r+XobqbR1ZmLZ9g2Ybue3k5j9IzQk+0ODvx7VXddk/M+R3mbC3OcwenF1e2zXTwI7Vo8pbd8Ywi0ePN8pi4b2glA7+D/AB19pXLlzPmAZpZvYbOy4F3Med17e9p/EXHauYu8KlTeprLzRf2WOXFutm3rh4Zb/T7y8itZc0Zfzk0R52pxvjQVEVw4ceNtbdmov6Ki+Z9kNRh8L6zLkzKujaHPcQQHsa0EneF7OsBrax9lXLmLJ2W8w3c8sjmP0jHNBJ9ocHfj2qsMzZWxfKcU7qOUPgdG9rnRP4tLSCJGXvaxPWO1YtLy7tZqHajmeyrb4bfxc6D2VTLsvg+j++hUyIi7w5ELbZawLGcdna3AI5HTNIcHN0DCDcOc7gzUaEniOtale9NW1NEb0j3sPW1xb+C1mm4tR4mTsDCqeobHG/FGxeV7gbI5g0J0vukgHdvrZQ/axgOO4nQmDKzGbjnF87GkNe8XvZotZ1zdztQTuga3IUHwfau7J2FUzWE1FbK58jhI9xDIxKW843vdwbZo7d49Adqdqmc/P76WrwOeVsUkJa+MSEbj2OO8HNB0Nnt16Ray5qjZ1Y1k+7N5ct33uJXJZFdTwS0riyoa5r2mxa4EEHqIPArzX6kkfKSZCSTxJNyvyunXmQhERAERfUB8UiyRm12TJpamBu9MYXRx34B7nM5zusAB2nSbdqjqLScFOLjLgZJfQbR8T8mq6TGHOnhqWvN3G7mSnnBzb+iXAXb0cR0h0QRFiFOMM9KyzGYREUhgIiIAiIgCIiAIiIAiIgCIvoBPBAfEREAREQBERAEREAREQBERAEREAREQBERAEREAV37I9n+XcRY6simdUb0b4HxvjDTG57bO6Tc7pIBGlnFUgpJhGf8AGsvUwpcFeIW8pyzntHPe7m2BJuN0BrRuga63vey8l3SqVYaabyZtFpcT958y1hOU5/JsOqXzys0lvHutYbcL3O8euwsOu9wIwtlmLHajMtQ+qrQ0Sybu/uizSWtDbga2uACdeJPDgNap6SkoJTeb7zDCIikMBERAEREAREQBERAEREARFtssYzFgVQyWqiZND8mWN7WuD2Ei4seDhYEHraFrJtJtLMGpU32OYD58xSIyAGOEGd1/ZsGf9y0+BVj4lsSyzmeJtTlqV0AkaHttz4yDr8kneb1W3tOrRbbZPs6qsiipdiTmOlkc1rSwkjcaCQdQCCS43HshVFxiNOVGSi8pcMiRQeZRGecD/wDG8QqaYCzWyEs+o7nM/wCpA8Fol0NtN2UVedqyGow98cbeT5OUuvpuuu0tAHOcQ4jUgc0LFdstyhs9pn1uP71S6Nt7P5rXO4BrGDjvHSziR9y3pYlT2cc98uS5hweZQaLLxTEH4rM+aRrGlxvusaGsaODWtaODWgADuWIrVZ5byMIiLICIiAIiIAiIgCIiAIiIAiIgCIiAIiIAiIgCIiAIiIAiIgCIiAIiIAiIgCIrJyDmbIGVyySuhqparpkeyMsYf2bd/TvILu7goa1R045qLb5IylmTvYVSZkw+mfHi0RZRnnwl5s8EnnAMOu4flXNtdRfeuLRUIwvbHlPFpI4YJZBJI9sbWuifq5xAAuAQNSOJU3XIXWt1HKcdLZPHgFSe32kzJWOYWxE4dGN4OYd7nkHedKPQsNAeGp1u6wuwmyr+o245Nj+TJI/uif8A+wC3s3UhU1whqyEssjmpFOM94xkfHS6XAIamCoJuebGIX9paHksP1R3i6g666lNzjm015MgYREUhgIiIAiIgCIiAIiIAiIgCIiAIszCsMnxmVsFJu8q82YHODQ53Q0E6Bx4C51JA6VNcibMK/FayWnx6GWJrIZDzm2G+4bjCDwdYu3hbTmKGrXhSTcnwMpZlfIt7HknHTFJPNC6OCK+/JJzGixtYE/LJNmgNvqQFolJGcZdl5gIiLYwEREAREQBERAEREAREQBERAEREBLtk1MKvGKNp6Huf7kb3f+quLattQbk9nk2ElprnjsIiafScOBcfRae86aOo3J+aZMnzPqaZodNyT2Rk8GucWjeI6bDe07Vp6ysnxB7patxfI8lznONySeJKrqtnt7hTn2UvVm6lkjp7ZvtDps9Qc/dZVxj9bGOH12X9A/8A0dDfQnm/NFMKOtqo28GTzM+6Rw//ABeOC41W5enZUYY8slYbg9B6wR0tPAhe+acabmOrlqms3OVIcW8QHbrQ63YXAnxWbe0/p60nHstenkHLNGqREVgaBERAEREAREQBERAEREAREQBERAb7KWVqzM0oFLJFC1pBMkkjWbvVui93O6rfeF1ZhTZGQxtnlEz2ta10oAG+4AAusCQLnWwPSuNVZVHtTlylhtJRZdLTOLyzSFt2jekc8RgHiSCA49A0GvyajELWpXcdL+GXDzbJISSLJ2w5drMzU7I6OqhiDCXuikcGCU6bt3k6bvOsCLEu1IsFzjU00lG90c4Ac0kGxBFx1EXB7wpbtMzRR5zmgrKTmvdCI5YzxY9r3319JpDhY9mtjcKGr0WFGdKklJ/DLh+5iTzYREXvN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0" y="-7239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86" name="Picture 18" descr="http://3.bp.blogspot.com/_njKPjCEOAnQ/TT1CggFZLbI/AAAAAAAACQo/b6PxjyndVCM/s1600/Australia_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64" y="5029200"/>
            <a:ext cx="990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AutoShape 20" descr="data:image/jpeg;base64,/9j/4AAQSkZJRgABAQAAAQABAAD/2wBDAAkGBwgHBgkIBwgKCgkLDRYPDQwMDRsUFRAWIB0iIiAdHx8kKDQsJCYxJx8fLT0tMTU3Ojo6Iys/RD84QzQ5Ojf/2wBDAQoKCg0MDRoPDxo3JR8lNzc3Nzc3Nzc3Nzc3Nzc3Nzc3Nzc3Nzc3Nzc3Nzc3Nzc3Nzc3Nzc3Nzc3Nzc3Nzc3Nzf/wAARCACsAQMDASIAAhEBAxEB/8QAHAABAAIDAQEBAAAAAAAAAAAAAAQIBQYHAwIB/8QANRAAAQMCAgoCAQIFBQEAAAAAAAECBAMRBQYSFRYhMVFVYpGTE0EHFHEiMkJhgSNSscHR8P/EABoBAQACAwEAAAAAAAAAAAAAAAACBQEDBwT/xAAzEQEAAAMFBwMCBAcAAAAAAAAAAQIFERVRU5EDBBQXIaLREjFBcYETYcHwIiMyM6Gx8f/aAAwDAQACEQMRAD8A6uADjKxAAAAAAAAAAAAAAAAAAAAAAAAAAAAAAAAAAAAAAAAAAAAAAAAAAAAAAAAAAAAAAAAAAAAAAAAAAAAAAAAAAAAAAAAAAAAAAAAAAAAAAAAAAAAAAAAAAAAAAAAAAAAAAAAAAAAAC6cxdOZWzbHMnW53uUbY5k63O9ynVOVFQz5O7w8P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xdOZWzbHMnW53uUbY5k63O9yjlRUM+Tu8HHSYLJ3TmLpzK2bY5k63O9yjbHMnW53uUcqKhnyd3g46TBZO6cwVs2xzJ1ud7lA5UVDPk7vBx0mDBAA7orAAAAAAAAAAAAAB+o1zkcqNVUbvVUTgfh0z8Q5fjScQdKnzsMqUJFB9FcPdWR1Woi82/VrX5nv+W8s08CwuBSwPC2UsMY5VkSW/xvWou5qPcu+1r2+rqVcarsob5DdbOsfn4/79E/RH0+pq+Scn4pjuIwZDcPfVwz9Qz56qqiN0Ecmkm9d+6/An51/HtXLLJU2viEVsNaqtiU1c5atX7RLW+k4rf6MV+PsbbgOZKE2TJq0olJr3VmU3KnyojVs233dbcTJZzzzRzhhyU5+HpHmRqqui1qLrorF4sci/si3T7TgQ2sd+46Hp/t9LbIfXGPvjGHxH2Zh6fT+bAZYwJcxYjq+jNjxpL23opIujai/7UVEWym55j/FuKQMCwzV0T9ZORarpzqLkW19HRRLql0REXgn2ppeVcRhYRjNDEZ8d8lsZfkpUWqiI+on8t1+kRd/+Dbs2fkOpmjKaR3KsKdTlItSnRe5GVqSov/C2ui/v+zfI79xUn4P9HzbDG2HxGEYw/Wz7JfT6Y2+7ntak+jVfSqtVtRjla5q8UVD5RrnX0Wqtkutk4IZvJcWdLzLCp4dDbMqfIivovaiscz+rSvuRtr7zsOcckYJDyxOo4VUgYVUl1mvdVlVbNcjd+gjl4J92Q2b3VNnuu2k2M8LYzf46/MPf6YsSyRmha4ED1lUFjSKlFX06isdbTpPRzXf3RU4oeRZwjbC2CAAAAAAAAAAAAAAAAAAAAAAAAAAAAAAy2VsPh4rjcbD59WrRpynfEyrSbpKx6/yqqfaX3L+5vWavxpUy/lHTh0amJYgspHVq1Kmv+nRRFtZvHja6/wDRo2X8dm5alrMg0aDZTmWp1a1LTViL9tvu387G15j/ACRieKZbwpkefWi4g19VsxY7lp6aJo6C7vpbr/lFKjfJd+jvWzjsY/wW9ftbHC2z49/ezo2S+n0xt92n5fxN+B49CxH41c6LWa9zOCqiLvTxc852Lz50mVXryqyulPV9VqPXRddb2tyIdSo+rUdUqvc97lu5zluqr/c+Sz/CkjP64w62WIW/AADYwAAD1oSa8fS+CtUpaaWdoPVuknJbGVn5ilT8t4fg0hXPZCrVKjHuW6qjkSyf4XS8mFBCbZSTTQmjDrDr+jNrbfxxlypj2P0acnD61fDXI9siqjVRtNFatl0uaLaxMz1kaNk6Cx9ee+VKlVnJHYynotZTbxVy/bt6JZDGZKzPPwbGsOa7EpNLDmyGfNS+Vfj0Fd/FdvDhcnZs/IeJZh/WxK9OM/DatRVoUqlFNKkn9Ko5LLpf+qVW0l3+O/QjLH+XZC2H3j+XvjZZ06Jw9Pp/NpYPp7HMcrXtVrk4oqWU+S4awAAAAAAAAAAAAAAAAAAAAAAAAzeUsMwvGMTbBxTEKsF1ZUbQqNpabVcq20Xb7pfdZTCE/A8Tfg2KR8RpUadWrHdp021P5Udbcqp92XeatvLPNspoSRsjZ0+v3Zh79XX/AMg5HwGLg8CZOxOpCpYfGbFRWUUe6uqXVLJdP4lXS/8AkOKVvj+V/wAOn8d10dO17f3sbFJzvjOIYbPw/F5CzqExUeny8aNRFRUcy3BN1tHhvNaPFTN23jd9nGTbz+qNvTDHC33t90p5oRj0AAWSAAAAAAAAAbp+P8s4HmaXTiysTrx5qO0v060UVtZqb10XX3Lbmnk0sy+XMwSsu15ErD2sSXUorSp1nJdaN1S6tTheyW38zzb5JtZ9jNLsZrJvj99en7glLGEI9W//AJfyzguHTa2LVJ9WlKm76MKlRRUVyIiKulfcnDycpM5i2acSxnCI+H4rU/VLGqK+jIqLeo1FTe1V+04ceRgzVTthtthsIbPbTWxh/r4s+2PUnjCMbYAAPciAAAAAAAAAADOaqjd/kaqjd/kng4jf1Tz5tXYr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aqjd/kngX9U8+bUuSnZMuiBqqN3+RqqN3+SeBf1Tz5tS5Kdky6IGqo3f5Gqo3f5J4F/VPPm1Lkp2TLogaqjd/kE8C/qnnzalyU7Jl0AAVK0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0" y="-784225"/>
            <a:ext cx="2466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83990" name="Picture 22" descr="http://flagspot.net/images/v/ve3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5029200"/>
            <a:ext cx="901700" cy="503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4" name="Picture 26" descr="http://www.ketv.com/image/view/-/17944840/medRes/2/-/maxh/460/maxw/620/-/pimyt2z/-/Chile-flag-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0715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440113"/>
            <a:ext cx="2419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Good institutions;</a:t>
            </a:r>
          </a:p>
          <a:p>
            <a:pPr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Countercyclical spending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2743200"/>
            <a:ext cx="241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Worsened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More-cyclical 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2729132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Improved institutions;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Less-cyclical </a:t>
            </a:r>
            <a:r>
              <a:rPr lang="en-US" altLang="en-US" sz="1600" dirty="0">
                <a:solidFill>
                  <a:srgbClr val="008000"/>
                </a:solidFill>
                <a:latin typeface="Calibri" panose="020F0502020204030204" pitchFamily="34" charset="0"/>
              </a:rPr>
              <a:t>spending.</a:t>
            </a: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V="1">
            <a:off x="381000" y="4876799"/>
            <a:ext cx="2438400" cy="0"/>
          </a:xfrm>
          <a:prstGeom prst="line">
            <a:avLst/>
          </a:prstGeom>
          <a:noFill/>
          <a:ln w="76200">
            <a:solidFill>
              <a:srgbClr val="0070C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V="1">
            <a:off x="4607718" y="3327400"/>
            <a:ext cx="1283493" cy="4445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08335" y="3733006"/>
            <a:ext cx="1702265" cy="688939"/>
          </a:xfrm>
          <a:prstGeom prst="line">
            <a:avLst/>
          </a:prstGeom>
          <a:noFill/>
          <a:ln w="76200">
            <a:solidFill>
              <a:srgbClr val="00CC00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" grpId="0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12410</TotalTime>
  <Words>1925</Words>
  <Application>Microsoft Office PowerPoint</Application>
  <PresentationFormat>On-screen Show (4:3)</PresentationFormat>
  <Paragraphs>621</Paragraphs>
  <Slides>56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Textured</vt:lpstr>
      <vt:lpstr>Fiscal Procyclicality and Over-optimism in Official Forecasts</vt:lpstr>
      <vt:lpstr>Main papers on which the presentation is based</vt:lpstr>
      <vt:lpstr>Procyclicality</vt:lpstr>
      <vt:lpstr>PowerPoint Presentation</vt:lpstr>
      <vt:lpstr>PowerPoint Presentation</vt:lpstr>
      <vt:lpstr>PowerPoint Presentation</vt:lpstr>
      <vt:lpstr>Update of Correlation (G, GDP): 2010-14</vt:lpstr>
      <vt:lpstr>PowerPoint Presentation</vt:lpstr>
      <vt:lpstr>The quality of institutions varies,  not just across countries, but also across time.</vt:lpstr>
      <vt:lpstr>PowerPoint Presentation</vt:lpstr>
      <vt:lpstr>How can countries avoid pro-cyclical fiscal policy?</vt:lpstr>
      <vt:lpstr>Countries with Balanced Budget Rules  frequently violate them.</vt:lpstr>
      <vt:lpstr>To expect countries to comply with the rules during recessions is particularly unrealistic (and not even necessarily desirable).</vt:lpstr>
      <vt:lpstr>Over-optimism in official forecasts</vt:lpstr>
      <vt:lpstr>Implication of forecast bias for actual budgets</vt:lpstr>
      <vt:lpstr>PowerPoint Presentation</vt:lpstr>
      <vt:lpstr>PowerPoint Presentation</vt:lpstr>
      <vt:lpstr>PowerPoint Presentation</vt:lpstr>
      <vt:lpstr>PowerPoint Presentation</vt:lpstr>
      <vt:lpstr>Econometric findings regarding bias among EU countries in particular.</vt:lpstr>
      <vt:lpstr>PowerPoint Presentation</vt:lpstr>
      <vt:lpstr>PowerPoint Presentation</vt:lpstr>
      <vt:lpstr>What institutions might help address  the problem of bias in fiscal forecasts?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Chilean fiscal institutions</vt:lpstr>
      <vt:lpstr>PowerPoint Presentation</vt:lpstr>
      <vt:lpstr>PowerPoint Presentation</vt:lpstr>
      <vt:lpstr>In sum, Chile’s fiscal institutions appear to have overcome the problem of over-optimism:</vt:lpstr>
      <vt:lpstr>Appendices</vt:lpstr>
      <vt:lpstr>Through 3 cycles, some pursued austerity during recessions,  followed by fiscal expansion when the economy was already expanding.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findings regarding systematic forecast errors in Europe  (Frankel &amp; Schreger, 2013a).</vt:lpstr>
      <vt:lpstr>5 econometric findings regarding official forecasts in Chile.</vt:lpstr>
      <vt:lpstr>In 2008, the government of Chilean President Bachelet &amp; her Fin.Min. Velasco ranked very low in public opinion polls.</vt:lpstr>
      <vt:lpstr>PowerPoint Presentation</vt:lpstr>
      <vt:lpstr>PowerPoint Presentation</vt:lpstr>
      <vt:lpstr>Application of the innovation to other countries</vt:lpstr>
      <vt:lpstr>More complete list of relevant references by the author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Economics – II  Jeffrey Frankel Harpel Professor, Harvard University</dc:title>
  <dc:creator>Jeff Frankel</dc:creator>
  <cp:lastModifiedBy>Dell</cp:lastModifiedBy>
  <cp:revision>620</cp:revision>
  <dcterms:created xsi:type="dcterms:W3CDTF">2010-07-03T14:27:27Z</dcterms:created>
  <dcterms:modified xsi:type="dcterms:W3CDTF">2017-05-21T06:34:39Z</dcterms:modified>
</cp:coreProperties>
</file>