
<file path=[Content_Types].xml><?xml version="1.0" encoding="utf-8"?>
<Types xmlns="http://schemas.openxmlformats.org/package/2006/content-types">
  <Default Extension="png" ContentType="image/png"/>
  <Default Extension="jpg_large" ContentType="image/jpe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75" r:id="rId3"/>
    <p:sldId id="315" r:id="rId4"/>
    <p:sldId id="274" r:id="rId5"/>
    <p:sldId id="276" r:id="rId6"/>
    <p:sldId id="278" r:id="rId7"/>
    <p:sldId id="280" r:id="rId8"/>
    <p:sldId id="282" r:id="rId9"/>
    <p:sldId id="281" r:id="rId10"/>
    <p:sldId id="264" r:id="rId11"/>
    <p:sldId id="265" r:id="rId12"/>
    <p:sldId id="298" r:id="rId13"/>
    <p:sldId id="270" r:id="rId14"/>
    <p:sldId id="313" r:id="rId15"/>
    <p:sldId id="314" r:id="rId16"/>
    <p:sldId id="266" r:id="rId17"/>
    <p:sldId id="267" r:id="rId18"/>
    <p:sldId id="297" r:id="rId19"/>
    <p:sldId id="273" r:id="rId20"/>
    <p:sldId id="299" r:id="rId21"/>
    <p:sldId id="301" r:id="rId22"/>
    <p:sldId id="269" r:id="rId23"/>
    <p:sldId id="268" r:id="rId24"/>
    <p:sldId id="303" r:id="rId25"/>
    <p:sldId id="304" r:id="rId26"/>
    <p:sldId id="305" r:id="rId27"/>
    <p:sldId id="311" r:id="rId28"/>
    <p:sldId id="306" r:id="rId29"/>
    <p:sldId id="307" r:id="rId30"/>
    <p:sldId id="291" r:id="rId31"/>
    <p:sldId id="283" r:id="rId32"/>
    <p:sldId id="309" r:id="rId33"/>
    <p:sldId id="310" r:id="rId34"/>
    <p:sldId id="296" r:id="rId35"/>
    <p:sldId id="293" r:id="rId36"/>
    <p:sldId id="294" r:id="rId37"/>
    <p:sldId id="295" r:id="rId38"/>
    <p:sldId id="286" r:id="rId39"/>
    <p:sldId id="287" r:id="rId40"/>
    <p:sldId id="288" r:id="rId41"/>
    <p:sldId id="289" r:id="rId42"/>
    <p:sldId id="290" r:id="rId43"/>
    <p:sldId id="300"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333333"/>
    <a:srgbClr val="164774"/>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4660"/>
  </p:normalViewPr>
  <p:slideViewPr>
    <p:cSldViewPr>
      <p:cViewPr varScale="1">
        <p:scale>
          <a:sx n="103" d="100"/>
          <a:sy n="103" d="100"/>
        </p:scale>
        <p:origin x="-324" y="-96"/>
      </p:cViewPr>
      <p:guideLst>
        <p:guide orient="horz" pos="2160"/>
        <p:guide pos="2880"/>
      </p:guideLst>
    </p:cSldViewPr>
  </p:slideViewPr>
  <p:notesTextViewPr>
    <p:cViewPr>
      <p:scale>
        <a:sx n="1" d="1"/>
        <a:sy n="1" d="1"/>
      </p:scale>
      <p:origin x="0" y="0"/>
    </p:cViewPr>
  </p:notesTextViewPr>
  <p:sorterViewPr>
    <p:cViewPr>
      <p:scale>
        <a:sx n="100" d="100"/>
        <a:sy n="100" d="100"/>
      </p:scale>
      <p:origin x="0" y="-3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A68D90-6335-4F5E-97C2-86B8B765CE7F}" type="datetimeFigureOut">
              <a:rPr lang="en-US" smtClean="0"/>
              <a:t>12/15/2019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A3EC9C2-6694-4281-9A04-14DCAC496F22}" type="slidenum">
              <a:rPr lang="en-US" smtClean="0"/>
              <a:t>‹#›</a:t>
            </a:fld>
            <a:endParaRPr lang="en-US"/>
          </a:p>
        </p:txBody>
      </p:sp>
    </p:spTree>
    <p:extLst>
      <p:ext uri="{BB962C8B-B14F-4D97-AF65-F5344CB8AC3E}">
        <p14:creationId xmlns:p14="http://schemas.microsoft.com/office/powerpoint/2010/main" val="219778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1A630B9-EDA7-4954-A6A2-C0B34CBC3798}" type="datetimeFigureOut">
              <a:rPr lang="en-US" smtClean="0"/>
              <a:t>12/15/2019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DD27E8E-31DE-4385-BDD4-E2944BC05231}" type="slidenum">
              <a:rPr lang="en-US" smtClean="0"/>
              <a:t>‹#›</a:t>
            </a:fld>
            <a:endParaRPr lang="en-US"/>
          </a:p>
        </p:txBody>
      </p:sp>
    </p:spTree>
    <p:extLst>
      <p:ext uri="{BB962C8B-B14F-4D97-AF65-F5344CB8AC3E}">
        <p14:creationId xmlns:p14="http://schemas.microsoft.com/office/powerpoint/2010/main" val="37951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cs typeface="Arial" charset="0"/>
            </a:endParaRPr>
          </a:p>
        </p:txBody>
      </p:sp>
    </p:spTree>
    <p:extLst>
      <p:ext uri="{BB962C8B-B14F-4D97-AF65-F5344CB8AC3E}">
        <p14:creationId xmlns:p14="http://schemas.microsoft.com/office/powerpoint/2010/main" val="194487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7E8E-31DE-4385-BDD4-E2944BC05231}" type="slidenum">
              <a:rPr lang="en-US" smtClean="0"/>
              <a:t>11</a:t>
            </a:fld>
            <a:endParaRPr lang="en-US" dirty="0"/>
          </a:p>
        </p:txBody>
      </p:sp>
    </p:spTree>
    <p:extLst>
      <p:ext uri="{BB962C8B-B14F-4D97-AF65-F5344CB8AC3E}">
        <p14:creationId xmlns:p14="http://schemas.microsoft.com/office/powerpoint/2010/main" val="21452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dirty="0">
                <a:solidFill>
                  <a:srgbClr val="000000">
                    <a:alpha val="100000"/>
                  </a:srgbClr>
                </a:solidFill>
                <a:latin typeface="Calibri"/>
              </a:rPr>
              <a:t>Source:
            Board of Governors of the Federal Reserve System (US)
Release:
            H.15 Selected Interest Rates
Units: 
Percent, Not Seasonally Adjusted
Frequency: 
          Monthly
Averages of daily figures.The federal funds rate is the interest rate at which depository institutions trade federal funds (balances held at Federal Reserve Banks) with each other overnight. When a depository institution has surplus balances in its reserve account, it lends to other banks in need of larger balances. In simpler terms, a bank with excess cash, which is often referred to as liquidity, will lend to another bank that needs to quickly raise liquidity. (1) The rate that the borrowing institution pays to the lending institution is determined between the two banks; the weighted average rate for all of these types of negotiations is called the effective federal funds rate.(2) The effective federal funds rate is essentially determined by the market but is influenced by the Federal Reserve through open market operations to reach the federal funds rate target.(2)The Federal Open Market Committee (FOMC) meets eight times a year to determine the federal funds target rate. As previously stated, this rate influences the effective federal funds rate through open market operations or by buying and selling of government bonds (government debt).(2) More specifically, the Federal Reserve decreases liquidity by selling government bonds, thereby raising the federal funds rate because banks have less liquidity to trade with other banks. Similarly, the Federal Reserve can increase liquidity by buying government bonds, decreasing the federal funds rate because banks have excess liquidity for trade. Whether the Federal Reserve wants to buy or sell bonds depends on the state of the economy. If the FOMC believes the economy is growing too fast and inflation pressures are inconsistent with the dual mandate of the Federal Reserve, the Committee may set a higher federal funds rate target to temper economic activity. In the opposing scenario, the FOMC may set a lower federal funds rate target to spur greater economic activity. Therefore, the FOMC must observe the current state of the economy to determine the best course of monetary policy that will maximize economic growth while adhering to the dual mandate set forth by Congress. In making its monetary policy decisions, the FOMC considers a wealth of economic data, such as: trends in prices and wages, employment, consumer spending and income, business investments, and foreign exchange markets.The federal funds rate is the central interest rate in the U.S. financial market. It influences other interest rates such as the prime rate, which is the rate banks charge their customers with higher credit ratings. Additionally, the federal funds rate indirectly influences longer- term interest rates such as mortgages, loans, and savings, all of which are very important to consumer wealth and confidence.(2)References(1) Federal Reserve Bank of New York. "Federal funds." Fedpoints, August 2007.(2) Board of Governors of the Federal Reserve System. "Monetary Policy".
Board of Governors of the Federal Reserve System (US),
                    Effective Federal Funds Rate [FEDFUNDS],
                    retrieved from FRED,
                    Federal Reserve Bank of St. Louis;
                    https://fred.stlouisfed.org/series/FEDFUNDS,
                    November 21, 2019.
</a:t>
            </a:r>
          </a:p>
        </p:txBody>
      </p:sp>
    </p:spTree>
    <p:extLst>
      <p:ext uri="{BB962C8B-B14F-4D97-AF65-F5344CB8AC3E}">
        <p14:creationId xmlns:p14="http://schemas.microsoft.com/office/powerpoint/2010/main" val="135686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7022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343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487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67077" y="8760486"/>
            <a:ext cx="3035403" cy="46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8" tIns="46355" rIns="92708" bIns="46355"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FEE0F789-D71E-494E-A58A-45AF0EAD1072}" type="slidenum">
              <a:rPr lang="en-US" altLang="en-US" sz="1200">
                <a:latin typeface="Arial" charset="0"/>
              </a:rPr>
              <a:pPr algn="r" eaLnBrk="1" hangingPunct="1"/>
              <a:t>40</a:t>
            </a:fld>
            <a:endParaRPr lang="en-US" alt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902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837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247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831B4-5F72-417D-B95D-C7FCC8830F90}" type="datetime1">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3273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54F7-23BD-4CC5-9ADB-9D317733991C}" type="datetime1">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055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4F08-FB84-476F-A2C1-C83465617B06}" type="datetime1">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63867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8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04524-DB0A-45A8-9256-5A04890E1EE4}" type="datetime1">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2341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22E0-2FFE-4C2D-8C77-FAEE2BB8DB8E}" type="datetime1">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178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479EC-B8AF-4706-8359-9D9F9D995179}" type="datetime1">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4121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45DC7-B062-49F0-9B0C-5D84928B32C3}" type="datetime1">
              <a:rPr lang="en-US" smtClean="0"/>
              <a:t>12/15/2019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106149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FB2C4-CB6B-4E6F-9A30-A9B89ABBA8FD}" type="datetime1">
              <a:rPr lang="en-US" smtClean="0"/>
              <a:t>12/15/2019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78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4C2DF-61FA-4EC9-BE0B-DA0428CC837B}" type="datetime1">
              <a:rPr lang="en-US" smtClean="0"/>
              <a:t>12/15/2019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8407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49AF8-003C-4DD3-855D-A51CCBB6AE94}" type="datetime1">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30673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A82AA-EE1D-490E-9C9C-BE07520E5FD4}" type="datetime1">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61315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6448-85E1-49A3-AA93-8A20E1E6603C}" type="datetime1">
              <a:rPr lang="en-US" smtClean="0"/>
              <a:t>12/15/2019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3C9E6-60FF-40AF-A4BE-BF093E6C86C3}" type="slidenum">
              <a:rPr lang="en-US" smtClean="0"/>
              <a:t>‹#›</a:t>
            </a:fld>
            <a:endParaRPr lang="en-US"/>
          </a:p>
        </p:txBody>
      </p:sp>
    </p:spTree>
    <p:extLst>
      <p:ext uri="{BB962C8B-B14F-4D97-AF65-F5344CB8AC3E}">
        <p14:creationId xmlns:p14="http://schemas.microsoft.com/office/powerpoint/2010/main" val="58301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_large"/><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red.stlouisfed.org/graph/?g=pqZ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pii/S104295731730033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24150"/>
            <a:ext cx="7772400" cy="1771650"/>
          </a:xfrm>
        </p:spPr>
        <p:txBody>
          <a:bodyPr>
            <a:normAutofit fontScale="90000"/>
          </a:bodyPr>
          <a:lstStyle/>
          <a:p>
            <a:r>
              <a:rPr lang="en-US" dirty="0"/>
              <a:t> </a:t>
            </a:r>
            <a:br>
              <a:rPr lang="en-US" dirty="0"/>
            </a:br>
            <a:r>
              <a:rPr lang="en-US" dirty="0" smtClean="0"/>
              <a:t>Jeffrey Frankel</a:t>
            </a:r>
            <a:br>
              <a:rPr lang="en-US" dirty="0" smtClean="0"/>
            </a:br>
            <a:r>
              <a:rPr lang="en-US" sz="2700" dirty="0" smtClean="0"/>
              <a:t>Harpel Professor of Capital Formation and Growth, </a:t>
            </a:r>
            <a:br>
              <a:rPr lang="en-US" sz="2700" dirty="0" smtClean="0"/>
            </a:br>
            <a:r>
              <a:rPr lang="en-US" sz="2700" dirty="0" smtClean="0"/>
              <a:t>Harvard Kennedy School</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524000" y="4495800"/>
            <a:ext cx="6172200" cy="2057400"/>
          </a:xfrm>
        </p:spPr>
        <p:txBody>
          <a:bodyPr>
            <a:noAutofit/>
          </a:bodyPr>
          <a:lstStyle/>
          <a:p>
            <a:r>
              <a:rPr lang="en-US" sz="2400" dirty="0" smtClean="0">
                <a:solidFill>
                  <a:schemeClr val="tx1">
                    <a:lumMod val="50000"/>
                    <a:lumOff val="50000"/>
                  </a:schemeClr>
                </a:solidFill>
              </a:rPr>
              <a:t>Based on:</a:t>
            </a:r>
          </a:p>
          <a:p>
            <a:pPr algn="l"/>
            <a:r>
              <a:rPr lang="en-US" sz="2400" dirty="0" smtClean="0">
                <a:solidFill>
                  <a:schemeClr val="tx1">
                    <a:lumMod val="50000"/>
                    <a:lumOff val="50000"/>
                  </a:schemeClr>
                </a:solidFill>
              </a:rPr>
              <a:t> (i) </a:t>
            </a:r>
            <a:r>
              <a:rPr lang="en-US" altLang="en-US" sz="2400" dirty="0" smtClean="0">
                <a:solidFill>
                  <a:schemeClr val="bg1">
                    <a:lumMod val="50000"/>
                  </a:schemeClr>
                </a:solidFill>
                <a:latin typeface="Calibri" panose="020F0502020204030204" pitchFamily="34" charset="0"/>
              </a:rPr>
              <a:t>”</a:t>
            </a:r>
            <a:r>
              <a:rPr lang="en-US" altLang="en-US" sz="2400" b="1" dirty="0" smtClean="0">
                <a:solidFill>
                  <a:schemeClr val="bg1">
                    <a:lumMod val="50000"/>
                  </a:schemeClr>
                </a:solidFill>
                <a:latin typeface="Calibri" panose="020F0502020204030204" pitchFamily="34" charset="0"/>
              </a:rPr>
              <a:t>On </a:t>
            </a:r>
            <a:r>
              <a:rPr lang="en-US" altLang="en-US" sz="2400" b="1" dirty="0">
                <a:solidFill>
                  <a:schemeClr val="bg1">
                    <a:lumMod val="50000"/>
                  </a:schemeClr>
                </a:solidFill>
                <a:latin typeface="Calibri" panose="020F0502020204030204" pitchFamily="34" charset="0"/>
              </a:rPr>
              <a:t>Graduation from Fiscal Procyclicality</a:t>
            </a:r>
            <a:r>
              <a:rPr lang="en-US" altLang="en-US" sz="2400" dirty="0">
                <a:solidFill>
                  <a:schemeClr val="bg1">
                    <a:lumMod val="50000"/>
                  </a:schemeClr>
                </a:solidFill>
                <a:latin typeface="Calibri" panose="020F0502020204030204" pitchFamily="34" charset="0"/>
              </a:rPr>
              <a:t>,” </a:t>
            </a:r>
            <a:r>
              <a:rPr lang="en-US" altLang="en-US" sz="2400" dirty="0" smtClean="0">
                <a:solidFill>
                  <a:schemeClr val="bg1">
                    <a:lumMod val="50000"/>
                  </a:schemeClr>
                </a:solidFill>
                <a:latin typeface="Calibri" panose="020F0502020204030204" pitchFamily="34" charset="0"/>
              </a:rPr>
              <a:t/>
            </a:r>
            <a:br>
              <a:rPr lang="en-US" altLang="en-US" sz="2400" dirty="0" smtClean="0">
                <a:solidFill>
                  <a:schemeClr val="bg1">
                    <a:lumMod val="50000"/>
                  </a:schemeClr>
                </a:solidFill>
                <a:latin typeface="Calibri" panose="020F0502020204030204" pitchFamily="34" charset="0"/>
              </a:rPr>
            </a:br>
            <a:r>
              <a:rPr lang="en-US" altLang="en-US" sz="2400" dirty="0" smtClean="0">
                <a:solidFill>
                  <a:schemeClr val="bg1">
                    <a:lumMod val="50000"/>
                  </a:schemeClr>
                </a:solidFill>
                <a:latin typeface="Calibri" panose="020F0502020204030204" pitchFamily="34" charset="0"/>
              </a:rPr>
              <a:t>   with </a:t>
            </a:r>
            <a:r>
              <a:rPr lang="en-US" altLang="en-US" sz="2400" dirty="0">
                <a:solidFill>
                  <a:schemeClr val="bg1">
                    <a:lumMod val="50000"/>
                  </a:schemeClr>
                </a:solidFill>
                <a:latin typeface="Calibri" panose="020F0502020204030204" pitchFamily="34" charset="0"/>
              </a:rPr>
              <a:t>Végh &amp; Vuletin; </a:t>
            </a:r>
            <a:r>
              <a:rPr lang="en-US" altLang="en-US" sz="2400" i="1" dirty="0">
                <a:solidFill>
                  <a:schemeClr val="bg1">
                    <a:lumMod val="50000"/>
                  </a:schemeClr>
                </a:solidFill>
                <a:latin typeface="Calibri" panose="020F0502020204030204" pitchFamily="34" charset="0"/>
              </a:rPr>
              <a:t>J.Dev.Ec., </a:t>
            </a:r>
            <a:r>
              <a:rPr lang="en-US" altLang="en-US" sz="2400" dirty="0" smtClean="0">
                <a:solidFill>
                  <a:schemeClr val="bg1">
                    <a:lumMod val="50000"/>
                  </a:schemeClr>
                </a:solidFill>
                <a:latin typeface="Calibri" panose="020F0502020204030204" pitchFamily="34" charset="0"/>
              </a:rPr>
              <a:t>2013</a:t>
            </a:r>
            <a:r>
              <a:rPr lang="en-US" altLang="en-US" sz="2400" dirty="0" smtClean="0">
                <a:solidFill>
                  <a:srgbClr val="777777"/>
                </a:solidFill>
                <a:latin typeface="Calibri" panose="020F0502020204030204" pitchFamily="34" charset="0"/>
              </a:rPr>
              <a:t>.</a:t>
            </a:r>
            <a:endParaRPr lang="en-US" sz="2400" dirty="0" smtClean="0">
              <a:solidFill>
                <a:srgbClr val="777777"/>
              </a:solidFill>
            </a:endParaRPr>
          </a:p>
          <a:p>
            <a:pPr algn="l"/>
            <a:r>
              <a:rPr lang="en-US" sz="2400" dirty="0" smtClean="0">
                <a:solidFill>
                  <a:schemeClr val="tx1">
                    <a:lumMod val="50000"/>
                    <a:lumOff val="50000"/>
                  </a:schemeClr>
                </a:solidFill>
              </a:rPr>
              <a:t> (ii) “</a:t>
            </a:r>
            <a:r>
              <a:rPr lang="en-US" sz="2400" b="1" dirty="0" smtClean="0"/>
              <a:t>The </a:t>
            </a:r>
            <a:r>
              <a:rPr lang="en-US" sz="2400" b="1" dirty="0"/>
              <a:t>Next Economic </a:t>
            </a:r>
            <a:r>
              <a:rPr lang="en-US" sz="2400" b="1" dirty="0" smtClean="0"/>
              <a:t>Crisis,” </a:t>
            </a:r>
            <a:br>
              <a:rPr lang="en-US" sz="2400" b="1" dirty="0" smtClean="0"/>
            </a:br>
            <a:r>
              <a:rPr lang="en-US" sz="2400" b="1" dirty="0" smtClean="0"/>
              <a:t>   </a:t>
            </a:r>
            <a:r>
              <a:rPr lang="en-US" sz="2400" i="1" dirty="0" smtClean="0">
                <a:solidFill>
                  <a:schemeClr val="tx1">
                    <a:lumMod val="50000"/>
                    <a:lumOff val="50000"/>
                  </a:schemeClr>
                </a:solidFill>
              </a:rPr>
              <a:t>AEI Retreat</a:t>
            </a:r>
            <a:r>
              <a:rPr lang="en-US" sz="2400" dirty="0" smtClean="0">
                <a:solidFill>
                  <a:schemeClr val="tx1">
                    <a:lumMod val="50000"/>
                    <a:lumOff val="50000"/>
                  </a:schemeClr>
                </a:solidFill>
              </a:rPr>
              <a:t>,</a:t>
            </a:r>
            <a:r>
              <a:rPr lang="en-US" sz="2400" dirty="0">
                <a:solidFill>
                  <a:schemeClr val="tx1">
                    <a:lumMod val="50000"/>
                    <a:lumOff val="50000"/>
                  </a:schemeClr>
                </a:solidFill>
              </a:rPr>
              <a:t> Jackson </a:t>
            </a:r>
            <a:r>
              <a:rPr lang="en-US" sz="2400" dirty="0" smtClean="0">
                <a:solidFill>
                  <a:schemeClr val="tx1">
                    <a:lumMod val="50000"/>
                    <a:lumOff val="50000"/>
                  </a:schemeClr>
                </a:solidFill>
              </a:rPr>
              <a:t>Hole, Aug. 2018.</a:t>
            </a:r>
            <a:endParaRPr lang="en-US" sz="2400" dirty="0">
              <a:solidFill>
                <a:schemeClr val="tx1">
                  <a:lumMod val="50000"/>
                  <a:lumOff val="50000"/>
                </a:schemeClr>
              </a:solidFill>
            </a:endParaRPr>
          </a:p>
        </p:txBody>
      </p:sp>
      <p:sp>
        <p:nvSpPr>
          <p:cNvPr id="4" name="Title 1"/>
          <p:cNvSpPr txBox="1">
            <a:spLocks/>
          </p:cNvSpPr>
          <p:nvPr/>
        </p:nvSpPr>
        <p:spPr>
          <a:xfrm>
            <a:off x="457200" y="533400"/>
            <a:ext cx="8229600" cy="22098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300" dirty="0" smtClean="0"/>
              <a:t>Policy pro-cyclicality</a:t>
            </a:r>
          </a:p>
          <a:p>
            <a:r>
              <a:rPr lang="en-US" sz="1700" dirty="0" smtClean="0"/>
              <a:t/>
            </a:r>
            <a:br>
              <a:rPr lang="en-US" sz="1700" dirty="0" smtClean="0"/>
            </a:br>
            <a:r>
              <a:rPr lang="en-US" sz="5100" dirty="0" smtClean="0"/>
              <a:t>Macro </a:t>
            </a:r>
            <a:r>
              <a:rPr lang="en-US" sz="5100" dirty="0"/>
              <a:t>Policy </a:t>
            </a:r>
            <a:r>
              <a:rPr lang="en-US" sz="5100" dirty="0" smtClean="0"/>
              <a:t>Seminar</a:t>
            </a:r>
          </a:p>
          <a:p>
            <a:r>
              <a:rPr lang="en-US" sz="5100" dirty="0" smtClean="0"/>
              <a:t>Harvard </a:t>
            </a:r>
            <a:r>
              <a:rPr lang="en-US" sz="5100" dirty="0"/>
              <a:t>Economics Department, </a:t>
            </a:r>
            <a:br>
              <a:rPr lang="en-US" sz="5100" dirty="0"/>
            </a:br>
            <a:r>
              <a:rPr lang="en-US" sz="5100" dirty="0" smtClean="0"/>
              <a:t>December </a:t>
            </a:r>
            <a:r>
              <a:rPr lang="en-US" sz="5100" dirty="0"/>
              <a:t>3</a:t>
            </a:r>
            <a:r>
              <a:rPr lang="en-US" sz="5100" dirty="0" smtClean="0"/>
              <a:t>, </a:t>
            </a:r>
            <a:r>
              <a:rPr lang="en-US" sz="5100" dirty="0"/>
              <a:t>2019</a:t>
            </a:r>
          </a:p>
        </p:txBody>
      </p:sp>
    </p:spTree>
    <p:extLst>
      <p:ext uri="{BB962C8B-B14F-4D97-AF65-F5344CB8AC3E}">
        <p14:creationId xmlns:p14="http://schemas.microsoft.com/office/powerpoint/2010/main" val="319149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1066800"/>
          </a:xfrm>
        </p:spPr>
        <p:txBody>
          <a:bodyPr>
            <a:noAutofit/>
          </a:bodyPr>
          <a:lstStyle/>
          <a:p>
            <a:r>
              <a:rPr lang="en-US" sz="3600" dirty="0" smtClean="0"/>
              <a:t>II) Claim: USG policy </a:t>
            </a:r>
            <a:r>
              <a:rPr lang="en-US" sz="3600" dirty="0"/>
              <a:t>is currently </a:t>
            </a:r>
            <a:r>
              <a:rPr lang="en-US" sz="3600" dirty="0" smtClean="0"/>
              <a:t>pro-cyclical</a:t>
            </a:r>
            <a:r>
              <a:rPr lang="en-US" sz="3200" dirty="0" smtClean="0"/>
              <a:t>.</a:t>
            </a:r>
            <a:endParaRPr lang="en-US" sz="3200" dirty="0"/>
          </a:p>
        </p:txBody>
      </p:sp>
      <p:sp>
        <p:nvSpPr>
          <p:cNvPr id="3" name="Content Placeholder 2"/>
          <p:cNvSpPr>
            <a:spLocks noGrp="1"/>
          </p:cNvSpPr>
          <p:nvPr>
            <p:ph idx="1"/>
          </p:nvPr>
        </p:nvSpPr>
        <p:spPr>
          <a:xfrm>
            <a:off x="304800" y="2209800"/>
            <a:ext cx="8610600" cy="4648200"/>
          </a:xfrm>
        </p:spPr>
        <p:txBody>
          <a:bodyPr>
            <a:normAutofit/>
          </a:bodyPr>
          <a:lstStyle/>
          <a:p>
            <a:pPr marL="0" indent="0">
              <a:buNone/>
            </a:pPr>
            <a:endParaRPr lang="en-US" sz="2000" dirty="0"/>
          </a:p>
          <a:p>
            <a:pPr lvl="0"/>
            <a:r>
              <a:rPr lang="en-US" dirty="0" smtClean="0"/>
              <a:t>(1) Especially </a:t>
            </a:r>
            <a:r>
              <a:rPr lang="en-US" dirty="0"/>
              <a:t>fiscal </a:t>
            </a:r>
            <a:r>
              <a:rPr lang="en-US" dirty="0" smtClean="0"/>
              <a:t>policy;</a:t>
            </a:r>
            <a:br>
              <a:rPr lang="en-US" dirty="0" smtClean="0"/>
            </a:br>
            <a:endParaRPr lang="en-US" dirty="0" smtClean="0"/>
          </a:p>
          <a:p>
            <a:pPr lvl="0"/>
            <a:r>
              <a:rPr lang="en-US" dirty="0" smtClean="0"/>
              <a:t>(2) But also macro-prudential policy;</a:t>
            </a:r>
            <a:br>
              <a:rPr lang="en-US" dirty="0" smtClean="0"/>
            </a:br>
            <a:endParaRPr lang="en-US" dirty="0" smtClean="0"/>
          </a:p>
          <a:p>
            <a:pPr lvl="0"/>
            <a:r>
              <a:rPr lang="en-US" dirty="0" smtClean="0"/>
              <a:t>(3) And monetary policy.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10</a:t>
            </a:fld>
            <a:endParaRPr lang="en-US" dirty="0"/>
          </a:p>
        </p:txBody>
      </p:sp>
    </p:spTree>
    <p:extLst>
      <p:ext uri="{BB962C8B-B14F-4D97-AF65-F5344CB8AC3E}">
        <p14:creationId xmlns:p14="http://schemas.microsoft.com/office/powerpoint/2010/main" val="33785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(1) Pro-cyclical fiscal policy</a:t>
            </a:r>
          </a:p>
        </p:txBody>
      </p:sp>
      <p:sp>
        <p:nvSpPr>
          <p:cNvPr id="3" name="Content Placeholder 2"/>
          <p:cNvSpPr>
            <a:spLocks noGrp="1"/>
          </p:cNvSpPr>
          <p:nvPr>
            <p:ph idx="1"/>
          </p:nvPr>
        </p:nvSpPr>
        <p:spPr>
          <a:xfrm>
            <a:off x="152400" y="1219200"/>
            <a:ext cx="8763000" cy="5715000"/>
          </a:xfrm>
        </p:spPr>
        <p:txBody>
          <a:bodyPr>
            <a:normAutofit/>
          </a:bodyPr>
          <a:lstStyle/>
          <a:p>
            <a:r>
              <a:rPr lang="en-US" dirty="0" smtClean="0"/>
              <a:t>In 2018 we undertook the most radically pro-cyclical fiscal expansion since WWII </a:t>
            </a:r>
          </a:p>
          <a:p>
            <a:pPr lvl="1"/>
            <a:r>
              <a:rPr lang="en-US" dirty="0" smtClean="0"/>
              <a:t>Dec. 2017 tax cuts</a:t>
            </a:r>
          </a:p>
          <a:p>
            <a:pPr lvl="2"/>
            <a:r>
              <a:rPr lang="en-US" dirty="0" smtClean="0"/>
              <a:t>Corporate tax reform was needed.  </a:t>
            </a:r>
          </a:p>
          <a:p>
            <a:pPr lvl="2"/>
            <a:r>
              <a:rPr lang="en-US" dirty="0" smtClean="0"/>
              <a:t>But should have been revenue-neutral.</a:t>
            </a:r>
          </a:p>
          <a:p>
            <a:pPr lvl="1"/>
            <a:r>
              <a:rPr lang="en-US" dirty="0" smtClean="0"/>
              <a:t>Rapid spending 2018 increases.</a:t>
            </a:r>
            <a:r>
              <a:rPr lang="en-US" sz="1700" dirty="0" smtClean="0"/>
              <a:t/>
            </a:r>
            <a:br>
              <a:rPr lang="en-US" sz="1700" dirty="0" smtClean="0"/>
            </a:br>
            <a:endParaRPr lang="en-US" sz="1700" dirty="0" smtClean="0"/>
          </a:p>
          <a:p>
            <a:r>
              <a:rPr lang="en-US" dirty="0" smtClean="0"/>
              <a:t>When the next recession comes, we may lack the “fiscal space” to respond, having already used up our ammunition.</a:t>
            </a:r>
          </a:p>
          <a:p>
            <a:pPr lvl="1"/>
            <a:r>
              <a:rPr lang="en-US" dirty="0" smtClean="0"/>
              <a:t>Or at least we may feel that way.</a:t>
            </a:r>
          </a:p>
        </p:txBody>
      </p:sp>
      <p:sp>
        <p:nvSpPr>
          <p:cNvPr id="4" name="Slide Number Placeholder 3"/>
          <p:cNvSpPr>
            <a:spLocks noGrp="1"/>
          </p:cNvSpPr>
          <p:nvPr>
            <p:ph type="sldNum" sz="quarter" idx="12"/>
          </p:nvPr>
        </p:nvSpPr>
        <p:spPr/>
        <p:txBody>
          <a:bodyPr/>
          <a:lstStyle/>
          <a:p>
            <a:fld id="{E073C9E6-60FF-40AF-A4BE-BF093E6C86C3}" type="slidenum">
              <a:rPr lang="en-US" smtClean="0"/>
              <a:t>11</a:t>
            </a:fld>
            <a:endParaRPr lang="en-US" dirty="0"/>
          </a:p>
        </p:txBody>
      </p:sp>
    </p:spTree>
    <p:extLst>
      <p:ext uri="{BB962C8B-B14F-4D97-AF65-F5344CB8AC3E}">
        <p14:creationId xmlns:p14="http://schemas.microsoft.com/office/powerpoint/2010/main" val="3453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73C9E6-60FF-40AF-A4BE-BF093E6C86C3}" type="slidenum">
              <a:rPr lang="en-US" smtClean="0"/>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0"/>
            <a:ext cx="8762999" cy="4752109"/>
          </a:xfrm>
          <a:prstGeom prst="rect">
            <a:avLst/>
          </a:prstGeom>
        </p:spPr>
      </p:pic>
      <p:sp>
        <p:nvSpPr>
          <p:cNvPr id="4" name="TextBox 3"/>
          <p:cNvSpPr txBox="1"/>
          <p:nvPr/>
        </p:nvSpPr>
        <p:spPr>
          <a:xfrm>
            <a:off x="1167999" y="0"/>
            <a:ext cx="6375801" cy="369332"/>
          </a:xfrm>
          <a:prstGeom prst="rect">
            <a:avLst/>
          </a:prstGeom>
          <a:noFill/>
        </p:spPr>
        <p:txBody>
          <a:bodyPr wrap="square" rtlCol="0">
            <a:spAutoFit/>
          </a:bodyPr>
          <a:lstStyle/>
          <a:p>
            <a:pPr algn="ctr"/>
            <a:r>
              <a:rPr lang="en-US" dirty="0" smtClean="0">
                <a:latin typeface="Calibri" panose="020F0502020204030204" pitchFamily="34" charset="0"/>
              </a:rPr>
              <a:t> </a:t>
            </a:r>
            <a:r>
              <a:rPr lang="en-US" dirty="0">
                <a:latin typeface="Calibri" panose="020F0502020204030204" pitchFamily="34" charset="0"/>
              </a:rPr>
              <a:t>F</a:t>
            </a:r>
            <a:r>
              <a:rPr lang="en-US" dirty="0" smtClean="0">
                <a:latin typeface="Calibri" panose="020F0502020204030204" pitchFamily="34" charset="0"/>
              </a:rPr>
              <a:t>iscal policy, continued</a:t>
            </a:r>
            <a:endParaRPr lang="en-US" dirty="0">
              <a:latin typeface="Calibri" panose="020F0502020204030204" pitchFamily="34" charset="0"/>
            </a:endParaRPr>
          </a:p>
        </p:txBody>
      </p:sp>
      <p:cxnSp>
        <p:nvCxnSpPr>
          <p:cNvPr id="5" name="Straight Arrow Connector 4"/>
          <p:cNvCxnSpPr/>
          <p:nvPr/>
        </p:nvCxnSpPr>
        <p:spPr>
          <a:xfrm flipV="1">
            <a:off x="8062152" y="3498258"/>
            <a:ext cx="282068" cy="369238"/>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963220" y="4717832"/>
            <a:ext cx="381000" cy="370453"/>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452735"/>
            <a:ext cx="9067800" cy="461665"/>
          </a:xfrm>
          <a:prstGeom prst="rect">
            <a:avLst/>
          </a:prstGeom>
          <a:noFill/>
        </p:spPr>
        <p:txBody>
          <a:bodyPr wrap="square" rtlCol="0">
            <a:spAutoFit/>
          </a:bodyPr>
          <a:lstStyle/>
          <a:p>
            <a:pPr algn="ctr"/>
            <a:r>
              <a:rPr lang="en-US" sz="2400" dirty="0" smtClean="0">
                <a:latin typeface="Calibri" panose="020F0502020204030204" pitchFamily="34" charset="0"/>
              </a:rPr>
              <a:t>Usually taxes fall &amp; govt. spending rises in response to recessions.  </a:t>
            </a:r>
            <a:endParaRPr lang="en-US" sz="2400" dirty="0">
              <a:latin typeface="Calibri" panose="020F0502020204030204" pitchFamily="34" charset="0"/>
            </a:endParaRPr>
          </a:p>
        </p:txBody>
      </p:sp>
      <p:sp>
        <p:nvSpPr>
          <p:cNvPr id="8" name="TextBox 7"/>
          <p:cNvSpPr txBox="1"/>
          <p:nvPr/>
        </p:nvSpPr>
        <p:spPr>
          <a:xfrm>
            <a:off x="152400" y="921603"/>
            <a:ext cx="8856984" cy="830997"/>
          </a:xfrm>
          <a:prstGeom prst="rect">
            <a:avLst/>
          </a:prstGeom>
          <a:noFill/>
        </p:spPr>
        <p:txBody>
          <a:bodyPr wrap="square" rtlCol="0">
            <a:spAutoFit/>
          </a:bodyPr>
          <a:lstStyle/>
          <a:p>
            <a:pPr algn="ctr"/>
            <a:r>
              <a:rPr lang="en-US" sz="2400" dirty="0" smtClean="0">
                <a:latin typeface="Calibri" panose="020F0502020204030204" pitchFamily="34" charset="0"/>
              </a:rPr>
              <a:t>In 2018, unprecedentedly in peacetime,</a:t>
            </a:r>
            <a:r>
              <a:rPr lang="en-US" sz="2400" b="1" dirty="0" smtClean="0">
                <a:latin typeface="Calibri" panose="020F0502020204030204" pitchFamily="34" charset="0"/>
              </a:rPr>
              <a:t> </a:t>
            </a:r>
            <a:r>
              <a:rPr lang="en-US" sz="2400" dirty="0" smtClean="0">
                <a:latin typeface="Calibri" panose="020F0502020204030204" pitchFamily="34" charset="0"/>
              </a:rPr>
              <a:t>fiscal policy turned</a:t>
            </a:r>
            <a:br>
              <a:rPr lang="en-US" sz="2400" dirty="0" smtClean="0">
                <a:latin typeface="Calibri" panose="020F0502020204030204" pitchFamily="34" charset="0"/>
              </a:rPr>
            </a:br>
            <a:r>
              <a:rPr lang="en-US" sz="2400" dirty="0" smtClean="0">
                <a:latin typeface="Calibri" panose="020F0502020204030204" pitchFamily="34" charset="0"/>
              </a:rPr>
              <a:t>strongly expansionary at a time of full employment.</a:t>
            </a:r>
            <a:endParaRPr lang="en-US" sz="2400" dirty="0">
              <a:latin typeface="Calibri" panose="020F0502020204030204" pitchFamily="34" charset="0"/>
            </a:endParaRPr>
          </a:p>
        </p:txBody>
      </p:sp>
    </p:spTree>
    <p:extLst>
      <p:ext uri="{BB962C8B-B14F-4D97-AF65-F5344CB8AC3E}">
        <p14:creationId xmlns:p14="http://schemas.microsoft.com/office/powerpoint/2010/main" val="29635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US fiscal policy was counter-cyclical under Clinton and Obama, not under the others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31032"/>
            <a:ext cx="8408035" cy="4969768"/>
          </a:xfrm>
        </p:spPr>
      </p:pic>
      <p:cxnSp>
        <p:nvCxnSpPr>
          <p:cNvPr id="6" name="Straight Connector 5"/>
          <p:cNvCxnSpPr/>
          <p:nvPr/>
        </p:nvCxnSpPr>
        <p:spPr>
          <a:xfrm flipV="1">
            <a:off x="3581400" y="4876800"/>
            <a:ext cx="1752600" cy="228600"/>
          </a:xfrm>
          <a:prstGeom prst="line">
            <a:avLst/>
          </a:prstGeom>
          <a:ln w="57150">
            <a:solidFill>
              <a:srgbClr val="00964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38600" y="3733800"/>
            <a:ext cx="2438400" cy="38100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6211669"/>
            <a:ext cx="8229600" cy="553998"/>
          </a:xfrm>
          <a:prstGeom prst="rect">
            <a:avLst/>
          </a:prstGeom>
        </p:spPr>
        <p:txBody>
          <a:bodyPr wrap="square">
            <a:spAutoFit/>
          </a:bodyPr>
          <a:lstStyle/>
          <a:p>
            <a:pPr algn="ctr"/>
            <a:r>
              <a:rPr lang="en-US" i="1" dirty="0"/>
              <a:t>Washington </a:t>
            </a:r>
            <a:r>
              <a:rPr lang="en-US" i="1" dirty="0" smtClean="0"/>
              <a:t>Post</a:t>
            </a:r>
            <a:r>
              <a:rPr lang="en-US" dirty="0" smtClean="0"/>
              <a:t> </a:t>
            </a:r>
            <a:br>
              <a:rPr lang="en-US" dirty="0" smtClean="0"/>
            </a:br>
            <a:r>
              <a:rPr lang="en-US" sz="1200" dirty="0" smtClean="0"/>
              <a:t>“</a:t>
            </a:r>
            <a:r>
              <a:rPr lang="en-US" sz="1200" dirty="0"/>
              <a:t>Trump hasn’t changed the Republicans. They never cared about the deficit,” Matt </a:t>
            </a:r>
            <a:r>
              <a:rPr lang="en-US" sz="1200" dirty="0" smtClean="0"/>
              <a:t>O’Brien, </a:t>
            </a:r>
            <a:r>
              <a:rPr lang="en-US" sz="1200" dirty="0"/>
              <a:t>Feb. 23, </a:t>
            </a:r>
            <a:r>
              <a:rPr lang="en-US" sz="1200" dirty="0" smtClean="0"/>
              <a:t>2018. </a:t>
            </a:r>
            <a:endParaRPr lang="en-US" sz="1200" dirty="0"/>
          </a:p>
        </p:txBody>
      </p:sp>
    </p:spTree>
    <p:extLst>
      <p:ext uri="{BB962C8B-B14F-4D97-AF65-F5344CB8AC3E}">
        <p14:creationId xmlns:p14="http://schemas.microsoft.com/office/powerpoint/2010/main" val="2064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top 9 pro-cyclical US fiscal policy efforts,</a:t>
            </a:r>
            <a:br>
              <a:rPr lang="en-US" sz="3200" dirty="0" smtClean="0"/>
            </a:br>
            <a:r>
              <a:rPr lang="en-US" sz="3200" dirty="0" smtClean="0"/>
              <a:t>1980-2019</a:t>
            </a:r>
            <a:endParaRPr lang="en-US" sz="3200" dirty="0"/>
          </a:p>
        </p:txBody>
      </p:sp>
      <p:sp>
        <p:nvSpPr>
          <p:cNvPr id="3" name="Content Placeholder 2"/>
          <p:cNvSpPr>
            <a:spLocks noGrp="1"/>
          </p:cNvSpPr>
          <p:nvPr>
            <p:ph idx="1"/>
          </p:nvPr>
        </p:nvSpPr>
        <p:spPr>
          <a:xfrm>
            <a:off x="304800" y="1600200"/>
            <a:ext cx="8534400" cy="5257800"/>
          </a:xfrm>
        </p:spPr>
        <p:txBody>
          <a:bodyPr>
            <a:normAutofit fontScale="70000" lnSpcReduction="20000"/>
          </a:bodyPr>
          <a:lstStyle/>
          <a:p>
            <a:pPr marL="457200" indent="-457200">
              <a:buFont typeface="+mj-lt"/>
              <a:buAutoNum type="arabicPeriod"/>
            </a:pPr>
            <a:r>
              <a:rPr lang="en-US" altLang="en-US" sz="3500" dirty="0" smtClean="0"/>
              <a:t> 1980-81: Reagan’s speeches pledging to reduce the national debt “beginning today” came during a severe recession.</a:t>
            </a:r>
            <a:endParaRPr lang="en-US" altLang="en-US" sz="1300" dirty="0" smtClean="0"/>
          </a:p>
          <a:p>
            <a:pPr marL="457200" indent="-457200">
              <a:buFont typeface="+mj-lt"/>
              <a:buAutoNum type="arabicPeriod"/>
            </a:pPr>
            <a:endParaRPr lang="en-US" altLang="en-US" sz="1300" dirty="0" smtClean="0"/>
          </a:p>
          <a:p>
            <a:pPr marL="457200" indent="-457200">
              <a:spcBef>
                <a:spcPts val="563"/>
              </a:spcBef>
              <a:buFont typeface="+mj-lt"/>
              <a:buAutoNum type="arabicPeriod"/>
            </a:pPr>
            <a:r>
              <a:rPr lang="en-US" altLang="en-US" sz="3500" dirty="0" smtClean="0"/>
              <a:t>1988: Even as the economy neared the business cycle peak, candidate George H.W. Bush promised  “Read my lips, no new taxes.” </a:t>
            </a:r>
            <a:r>
              <a:rPr lang="en-US" altLang="en-US" sz="1300" dirty="0" smtClean="0"/>
              <a:t/>
            </a:r>
            <a:br>
              <a:rPr lang="en-US" altLang="en-US" sz="1300" dirty="0" smtClean="0"/>
            </a:br>
            <a:endParaRPr lang="en-US" altLang="en-US" sz="1300" dirty="0" smtClean="0"/>
          </a:p>
          <a:p>
            <a:pPr marL="457200" indent="-457200">
              <a:spcBef>
                <a:spcPts val="563"/>
              </a:spcBef>
              <a:buFont typeface="+mj-lt"/>
              <a:buAutoNum type="arabicPeriod"/>
            </a:pPr>
            <a:r>
              <a:rPr lang="en-US" altLang="en-US" sz="3500" dirty="0" smtClean="0"/>
              <a:t> 1990:  G.H.W. Bush summoned the courage to raise taxes &amp; rein in spending (PAYGO) at precisely the wrong moment -- just as the US entered another recession.  </a:t>
            </a:r>
            <a:r>
              <a:rPr lang="en-US" altLang="en-US" sz="1300" dirty="0" smtClean="0"/>
              <a:t/>
            </a:r>
            <a:br>
              <a:rPr lang="en-US" altLang="en-US" sz="1300" dirty="0" smtClean="0"/>
            </a:br>
            <a:endParaRPr lang="en-US" altLang="en-US" sz="1300" dirty="0" smtClean="0"/>
          </a:p>
          <a:p>
            <a:pPr marL="0" indent="0">
              <a:buNone/>
            </a:pPr>
            <a:r>
              <a:rPr lang="en-US" altLang="en-US" sz="3500" dirty="0" smtClean="0"/>
              <a:t> 1993-2000: Despite the most robust recovery in US history, </a:t>
            </a:r>
          </a:p>
          <a:p>
            <a:pPr marL="457200" indent="-457200">
              <a:buFont typeface="+mj-lt"/>
              <a:buAutoNum type="arabicPeriod" startAt="4"/>
            </a:pPr>
            <a:r>
              <a:rPr lang="en-US" altLang="en-US" sz="3500" dirty="0" smtClean="0"/>
              <a:t>1993:  every Republican congressperson voted against Clinton’s legislation to continue PAYGO etc.  </a:t>
            </a:r>
          </a:p>
          <a:p>
            <a:pPr marL="457200" indent="-457200">
              <a:buFont typeface="+mj-lt"/>
              <a:buAutoNum type="arabicPeriod" startAt="4"/>
            </a:pPr>
            <a:r>
              <a:rPr lang="en-US" altLang="en-US" sz="3500" dirty="0" smtClean="0"/>
              <a:t>2000:  Even after 7 years of strong growth, with unemployment &lt; 4%,  G. W. Bush campaigned on tax cuts.</a:t>
            </a:r>
          </a:p>
          <a:p>
            <a:pPr>
              <a:spcBef>
                <a:spcPts val="563"/>
              </a:spcBef>
            </a:pPr>
            <a:endParaRPr lang="en-US" altLang="en-US" sz="2400" dirty="0" smtClean="0"/>
          </a:p>
          <a:p>
            <a:endParaRPr lang="en-US" dirty="0"/>
          </a:p>
        </p:txBody>
      </p:sp>
    </p:spTree>
    <p:extLst>
      <p:ext uri="{BB962C8B-B14F-4D97-AF65-F5344CB8AC3E}">
        <p14:creationId xmlns:p14="http://schemas.microsoft.com/office/powerpoint/2010/main" val="24695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a:bodyPr>
          <a:lstStyle/>
          <a:p>
            <a:r>
              <a:rPr lang="en-US" sz="2600" dirty="0"/>
              <a:t>The top 9 pro-cyclical US policy </a:t>
            </a:r>
            <a:r>
              <a:rPr lang="en-US" sz="2600" dirty="0" smtClean="0"/>
              <a:t>efforts, 1980-2019 -- continued</a:t>
            </a:r>
            <a:endParaRPr lang="en-US" sz="2600" dirty="0"/>
          </a:p>
        </p:txBody>
      </p:sp>
      <p:sp>
        <p:nvSpPr>
          <p:cNvPr id="3" name="Content Placeholder 2"/>
          <p:cNvSpPr>
            <a:spLocks noGrp="1"/>
          </p:cNvSpPr>
          <p:nvPr>
            <p:ph idx="1"/>
          </p:nvPr>
        </p:nvSpPr>
        <p:spPr>
          <a:xfrm>
            <a:off x="304800" y="838200"/>
            <a:ext cx="8610600" cy="5029200"/>
          </a:xfrm>
        </p:spPr>
        <p:txBody>
          <a:bodyPr>
            <a:noAutofit/>
          </a:bodyPr>
          <a:lstStyle/>
          <a:p>
            <a:pPr marL="514350" indent="-514350">
              <a:buFont typeface="+mj-lt"/>
              <a:buAutoNum type="arabicPeriod" startAt="6"/>
            </a:pPr>
            <a:r>
              <a:rPr lang="en-US" altLang="en-US" sz="2500" dirty="0" smtClean="0"/>
              <a:t> 2003: After his fiscal expansion had turned the inherited surpluses into deficits, GWB went for a new round of tax cuts &amp; continued spending growth &gt; Clinton’s.  </a:t>
            </a:r>
          </a:p>
          <a:p>
            <a:pPr lvl="1">
              <a:lnSpc>
                <a:spcPct val="80000"/>
              </a:lnSpc>
            </a:pPr>
            <a:r>
              <a:rPr lang="en-US" altLang="en-US" sz="2000" dirty="0" smtClean="0"/>
              <a:t>  VP Cheney: “Reagan proved that deficits don’t matter.”   </a:t>
            </a:r>
          </a:p>
          <a:p>
            <a:pPr marL="0" indent="0">
              <a:buNone/>
            </a:pPr>
            <a:r>
              <a:rPr lang="en-US" sz="2500" dirty="0" smtClean="0"/>
              <a:t>2007-09</a:t>
            </a:r>
            <a:r>
              <a:rPr lang="en-US" sz="2500" dirty="0"/>
              <a:t>:  When the worst recession since the Great Depression hit, Republican congressmen suddenly re-discovered the evil of deficits, deciding that retrenchment was urgent: </a:t>
            </a:r>
          </a:p>
          <a:p>
            <a:pPr marL="514350" lvl="0" indent="-514350">
              <a:buFont typeface="+mj-lt"/>
              <a:buAutoNum type="arabicPeriod" startAt="7"/>
            </a:pPr>
            <a:r>
              <a:rPr lang="en-US" sz="2500" dirty="0"/>
              <a:t>They voted against Obama’s </a:t>
            </a:r>
            <a:r>
              <a:rPr lang="en-US" sz="2500" dirty="0" smtClean="0"/>
              <a:t>fiscal </a:t>
            </a:r>
            <a:r>
              <a:rPr lang="en-US" sz="2500" dirty="0"/>
              <a:t>stimulus in </a:t>
            </a:r>
            <a:r>
              <a:rPr lang="en-US" sz="2500" dirty="0" smtClean="0"/>
              <a:t>Feb. 2009</a:t>
            </a:r>
            <a:r>
              <a:rPr lang="en-US" sz="2500" dirty="0"/>
              <a:t>.</a:t>
            </a:r>
          </a:p>
          <a:p>
            <a:pPr marL="514350" lvl="0" indent="-514350">
              <a:buFont typeface="+mj-lt"/>
              <a:buAutoNum type="arabicPeriod" startAt="7"/>
            </a:pPr>
            <a:r>
              <a:rPr lang="en-US" sz="2500" dirty="0"/>
              <a:t> 2011: Subsequently, with a majority in the House, they successfully blocked further efforts by Obama when the stimulus ran out, despite still-high unemployment.  </a:t>
            </a:r>
            <a:r>
              <a:rPr lang="en-US" sz="800" dirty="0" smtClean="0"/>
              <a:t/>
            </a:r>
            <a:br>
              <a:rPr lang="en-US" sz="800" dirty="0" smtClean="0"/>
            </a:br>
            <a:endParaRPr lang="en-US" sz="800" dirty="0" smtClean="0"/>
          </a:p>
          <a:p>
            <a:pPr marL="514350" lvl="0" indent="-514350">
              <a:buFont typeface="+mj-lt"/>
              <a:buAutoNum type="arabicPeriod" startAt="7"/>
            </a:pPr>
            <a:r>
              <a:rPr lang="en-US" sz="2500" dirty="0" smtClean="0"/>
              <a:t>2017</a:t>
            </a:r>
            <a:r>
              <a:rPr lang="en-US" sz="2500" dirty="0"/>
              <a:t>: Having re-taken the White House, Republicans </a:t>
            </a:r>
            <a:r>
              <a:rPr lang="en-US" sz="2500" dirty="0" smtClean="0"/>
              <a:t/>
            </a:r>
            <a:br>
              <a:rPr lang="en-US" sz="2500" dirty="0" smtClean="0"/>
            </a:br>
            <a:r>
              <a:rPr lang="en-US" sz="2500" dirty="0" smtClean="0"/>
              <a:t>passed </a:t>
            </a:r>
            <a:r>
              <a:rPr lang="en-US" sz="2500" dirty="0"/>
              <a:t>the $ trillion tax cut of December </a:t>
            </a:r>
            <a:r>
              <a:rPr lang="en-US" sz="2500" dirty="0" smtClean="0"/>
              <a:t>2017, </a:t>
            </a:r>
            <a:br>
              <a:rPr lang="en-US" sz="2500" dirty="0" smtClean="0"/>
            </a:br>
            <a:r>
              <a:rPr lang="en-US" sz="2500" dirty="0" smtClean="0"/>
              <a:t>even </a:t>
            </a:r>
            <a:r>
              <a:rPr lang="en-US" sz="2500" dirty="0"/>
              <a:t>though unemployment ≈ 4%.</a:t>
            </a:r>
          </a:p>
        </p:txBody>
      </p:sp>
    </p:spTree>
    <p:extLst>
      <p:ext uri="{BB962C8B-B14F-4D97-AF65-F5344CB8AC3E}">
        <p14:creationId xmlns:p14="http://schemas.microsoft.com/office/powerpoint/2010/main" val="239655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Pro-cyclical financial regulation </a:t>
            </a:r>
            <a:endParaRPr lang="en-US" sz="3200" dirty="0"/>
          </a:p>
        </p:txBody>
      </p:sp>
      <p:sp>
        <p:nvSpPr>
          <p:cNvPr id="3" name="Content Placeholder 2"/>
          <p:cNvSpPr>
            <a:spLocks noGrp="1"/>
          </p:cNvSpPr>
          <p:nvPr>
            <p:ph idx="1"/>
          </p:nvPr>
        </p:nvSpPr>
        <p:spPr>
          <a:xfrm>
            <a:off x="304800" y="1600200"/>
            <a:ext cx="8382000" cy="4525963"/>
          </a:xfrm>
        </p:spPr>
        <p:txBody>
          <a:bodyPr>
            <a:normAutofit fontScale="92500" lnSpcReduction="20000"/>
          </a:bodyPr>
          <a:lstStyle/>
          <a:p>
            <a:r>
              <a:rPr lang="en-US" dirty="0" smtClean="0"/>
              <a:t>The wrong way to do it: relax </a:t>
            </a:r>
            <a:r>
              <a:rPr lang="en-US" dirty="0"/>
              <a:t>financial regulation at the height of financial booms </a:t>
            </a:r>
            <a:endParaRPr lang="en-US" dirty="0" smtClean="0"/>
          </a:p>
          <a:p>
            <a:pPr lvl="1"/>
            <a:r>
              <a:rPr lang="en-US" dirty="0" smtClean="0"/>
              <a:t>and </a:t>
            </a:r>
            <a:r>
              <a:rPr lang="en-US" dirty="0"/>
              <a:t>then </a:t>
            </a:r>
            <a:r>
              <a:rPr lang="en-US" dirty="0" smtClean="0"/>
              <a:t>tighten </a:t>
            </a:r>
            <a:r>
              <a:rPr lang="en-US" dirty="0"/>
              <a:t>it in response to financial </a:t>
            </a:r>
            <a:r>
              <a:rPr lang="en-US" dirty="0" smtClean="0"/>
              <a:t>crashes.</a:t>
            </a:r>
          </a:p>
          <a:p>
            <a:pPr lvl="1"/>
            <a:r>
              <a:rPr lang="en-US" dirty="0" smtClean="0"/>
              <a:t>Exacerbates </a:t>
            </a:r>
            <a:r>
              <a:rPr lang="en-US" dirty="0"/>
              <a:t>the swings</a:t>
            </a:r>
            <a:r>
              <a:rPr lang="en-US" dirty="0" smtClean="0"/>
              <a:t>.</a:t>
            </a:r>
            <a:br>
              <a:rPr lang="en-US" dirty="0" smtClean="0"/>
            </a:br>
            <a:endParaRPr lang="en-US" dirty="0"/>
          </a:p>
          <a:p>
            <a:r>
              <a:rPr lang="en-US" dirty="0"/>
              <a:t>Other countries do this </a:t>
            </a:r>
            <a:r>
              <a:rPr lang="en-US" dirty="0" smtClean="0"/>
              <a:t>better.</a:t>
            </a:r>
          </a:p>
          <a:p>
            <a:pPr lvl="1"/>
            <a:r>
              <a:rPr lang="en-US" dirty="0" smtClean="0"/>
              <a:t>E.g., Asians’ macroprudential </a:t>
            </a:r>
            <a:r>
              <a:rPr lang="en-US" dirty="0"/>
              <a:t>policy is countercyclical:  </a:t>
            </a:r>
            <a:endParaRPr lang="en-US" dirty="0" smtClean="0"/>
          </a:p>
          <a:p>
            <a:pPr lvl="2"/>
            <a:r>
              <a:rPr lang="en-US" sz="2600" dirty="0"/>
              <a:t>T</a:t>
            </a:r>
            <a:r>
              <a:rPr lang="en-US" sz="2600" dirty="0" smtClean="0"/>
              <a:t>hey </a:t>
            </a:r>
            <a:r>
              <a:rPr lang="en-US" sz="2600" dirty="0"/>
              <a:t>raise bank reserve requirements and </a:t>
            </a:r>
            <a:r>
              <a:rPr lang="en-US" sz="2600" dirty="0" smtClean="0"/>
              <a:t>tighten homeowners</a:t>
            </a:r>
            <a:r>
              <a:rPr lang="en-US" sz="2600" dirty="0"/>
              <a:t>’ loan-to-value ceilings </a:t>
            </a:r>
            <a:r>
              <a:rPr lang="en-US" sz="2600" dirty="0" smtClean="0"/>
              <a:t>in a boom, </a:t>
            </a:r>
          </a:p>
          <a:p>
            <a:pPr lvl="2"/>
            <a:r>
              <a:rPr lang="en-US" sz="2600" dirty="0" smtClean="0"/>
              <a:t>and </a:t>
            </a:r>
            <a:r>
              <a:rPr lang="en-US" sz="2600" dirty="0"/>
              <a:t>loosen them when there is a financial downturn, </a:t>
            </a:r>
            <a:endParaRPr lang="en-US" sz="2600" dirty="0" smtClean="0"/>
          </a:p>
          <a:p>
            <a:pPr lvl="2"/>
            <a:r>
              <a:rPr lang="en-US" sz="2600" dirty="0" smtClean="0"/>
              <a:t>rather </a:t>
            </a:r>
            <a:r>
              <a:rPr lang="en-US" sz="2600" dirty="0"/>
              <a:t>than the other way around.</a:t>
            </a:r>
            <a:r>
              <a:rPr lang="en-US" dirty="0"/>
              <a:t/>
            </a:r>
            <a:br>
              <a:rPr lang="en-US" dirty="0"/>
            </a:br>
            <a:endParaRPr lang="en-US" dirty="0"/>
          </a:p>
        </p:txBody>
      </p:sp>
      <p:sp>
        <p:nvSpPr>
          <p:cNvPr id="4" name="TextBox 3"/>
          <p:cNvSpPr txBox="1"/>
          <p:nvPr/>
        </p:nvSpPr>
        <p:spPr>
          <a:xfrm>
            <a:off x="2895600" y="6248400"/>
            <a:ext cx="3124200" cy="369332"/>
          </a:xfrm>
          <a:prstGeom prst="rect">
            <a:avLst/>
          </a:prstGeom>
          <a:noFill/>
        </p:spPr>
        <p:txBody>
          <a:bodyPr wrap="square" rtlCol="0">
            <a:spAutoFit/>
          </a:bodyPr>
          <a:lstStyle/>
          <a:p>
            <a:r>
              <a:rPr lang="en-US" dirty="0" smtClean="0"/>
              <a:t>(</a:t>
            </a:r>
            <a:r>
              <a:rPr lang="en-US" dirty="0"/>
              <a:t>See </a:t>
            </a:r>
            <a:r>
              <a:rPr lang="en-US" dirty="0" smtClean="0"/>
              <a:t>appendix for </a:t>
            </a:r>
            <a:r>
              <a:rPr lang="en-US" dirty="0"/>
              <a:t>elaboration.)</a:t>
            </a:r>
          </a:p>
        </p:txBody>
      </p:sp>
      <p:sp>
        <p:nvSpPr>
          <p:cNvPr id="5" name="Slide Number Placeholder 4"/>
          <p:cNvSpPr>
            <a:spLocks noGrp="1"/>
          </p:cNvSpPr>
          <p:nvPr>
            <p:ph type="sldNum" sz="quarter" idx="12"/>
          </p:nvPr>
        </p:nvSpPr>
        <p:spPr/>
        <p:txBody>
          <a:bodyPr/>
          <a:lstStyle/>
          <a:p>
            <a:fld id="{E073C9E6-60FF-40AF-A4BE-BF093E6C86C3}" type="slidenum">
              <a:rPr lang="en-US" smtClean="0"/>
              <a:t>16</a:t>
            </a:fld>
            <a:endParaRPr lang="en-US" dirty="0"/>
          </a:p>
        </p:txBody>
      </p:sp>
    </p:spTree>
    <p:extLst>
      <p:ext uri="{BB962C8B-B14F-4D97-AF65-F5344CB8AC3E}">
        <p14:creationId xmlns:p14="http://schemas.microsoft.com/office/powerpoint/2010/main" val="2459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(3) </a:t>
            </a:r>
            <a:r>
              <a:rPr lang="en-US" sz="3200" dirty="0"/>
              <a:t>P</a:t>
            </a:r>
            <a:r>
              <a:rPr lang="en-US" sz="3200" dirty="0" smtClean="0"/>
              <a:t>ro-cyclical monetary policy</a:t>
            </a:r>
            <a:endParaRPr lang="en-US" sz="3200" dirty="0"/>
          </a:p>
        </p:txBody>
      </p:sp>
      <p:sp>
        <p:nvSpPr>
          <p:cNvPr id="3" name="Content Placeholder 2"/>
          <p:cNvSpPr>
            <a:spLocks noGrp="1"/>
          </p:cNvSpPr>
          <p:nvPr>
            <p:ph idx="1"/>
          </p:nvPr>
        </p:nvSpPr>
        <p:spPr>
          <a:xfrm>
            <a:off x="304800" y="1371600"/>
            <a:ext cx="8382000" cy="5181600"/>
          </a:xfrm>
        </p:spPr>
        <p:txBody>
          <a:bodyPr>
            <a:normAutofit fontScale="77500" lnSpcReduction="20000"/>
          </a:bodyPr>
          <a:lstStyle/>
          <a:p>
            <a:r>
              <a:rPr lang="en-US" dirty="0" smtClean="0"/>
              <a:t>Nov. 15, 2010 -- Some Republican economists criticized the Fed for easy money (QE), warning of “currency </a:t>
            </a:r>
            <a:r>
              <a:rPr lang="en-US" dirty="0"/>
              <a:t>debasement and </a:t>
            </a:r>
            <a:r>
              <a:rPr lang="en-US" dirty="0" smtClean="0"/>
              <a:t>inflation,”</a:t>
            </a:r>
          </a:p>
          <a:p>
            <a:pPr lvl="1"/>
            <a:r>
              <a:rPr lang="en-US" sz="3000" dirty="0" smtClean="0"/>
              <a:t>though unemployment = 9.9%.</a:t>
            </a:r>
          </a:p>
          <a:p>
            <a:pPr lvl="1"/>
            <a:r>
              <a:rPr lang="en-US" sz="3000" dirty="0" smtClean="0"/>
              <a:t>Boskin, Calomiris, Hassett, Holtz-Eakin, Malpass, Taylor…</a:t>
            </a:r>
            <a:r>
              <a:rPr lang="en-US" sz="1100" dirty="0" smtClean="0"/>
              <a:t/>
            </a:r>
            <a:br>
              <a:rPr lang="en-US" sz="1100" dirty="0" smtClean="0"/>
            </a:br>
            <a:endParaRPr lang="en-US" sz="1100" dirty="0" smtClean="0"/>
          </a:p>
          <a:p>
            <a:r>
              <a:rPr lang="en-US" dirty="0" smtClean="0"/>
              <a:t>Sept. 29, 2011 -- Donald </a:t>
            </a:r>
            <a:r>
              <a:rPr lang="en-US" dirty="0"/>
              <a:t>Trump </a:t>
            </a:r>
            <a:r>
              <a:rPr lang="en-US" dirty="0" smtClean="0"/>
              <a:t>tweeted: </a:t>
            </a:r>
            <a:r>
              <a:rPr lang="en-US" dirty="0"/>
              <a:t>“The Fed's reckless policies of low interest and flooding the market with dollars needs to be stopped or we will face record inflation.” Unemployment was still 9.0%.</a:t>
            </a:r>
          </a:p>
          <a:p>
            <a:pPr lvl="1"/>
            <a:r>
              <a:rPr lang="en-US" sz="1100" dirty="0" smtClean="0"/>
              <a:t/>
            </a:r>
            <a:br>
              <a:rPr lang="en-US" sz="1100" dirty="0" smtClean="0"/>
            </a:br>
            <a:endParaRPr lang="en-US" sz="1100" dirty="0" smtClean="0"/>
          </a:p>
          <a:p>
            <a:r>
              <a:rPr lang="en-US" sz="3400" dirty="0" smtClean="0"/>
              <a:t>Needless to say President </a:t>
            </a:r>
            <a:r>
              <a:rPr lang="en-US" sz="3400" dirty="0"/>
              <a:t>Trump </a:t>
            </a:r>
            <a:r>
              <a:rPr lang="en-US" sz="3400" dirty="0" smtClean="0"/>
              <a:t>has sharply criticized the Fed for “high” interest rates since taking office, </a:t>
            </a:r>
          </a:p>
          <a:p>
            <a:pPr lvl="2"/>
            <a:r>
              <a:rPr lang="en-US" sz="2600" dirty="0" smtClean="0"/>
              <a:t>even though unemployment </a:t>
            </a:r>
            <a:r>
              <a:rPr lang="en-US" sz="2600" dirty="0"/>
              <a:t>&lt;</a:t>
            </a:r>
            <a:r>
              <a:rPr lang="en-US" sz="2600" dirty="0" smtClean="0"/>
              <a:t> 4%.</a:t>
            </a:r>
            <a:br>
              <a:rPr lang="en-US" sz="2600" dirty="0" smtClean="0"/>
            </a:br>
            <a:endParaRPr lang="en-US" sz="2600" dirty="0"/>
          </a:p>
          <a:p>
            <a:r>
              <a:rPr lang="en-US" sz="3400" dirty="0" smtClean="0"/>
              <a:t>That is pushing for pro-cyclical monetary policy.</a:t>
            </a:r>
            <a:endParaRPr lang="en-US" sz="1400" dirty="0" smtClean="0"/>
          </a:p>
        </p:txBody>
      </p:sp>
      <p:sp>
        <p:nvSpPr>
          <p:cNvPr id="4" name="Slide Number Placeholder 3"/>
          <p:cNvSpPr>
            <a:spLocks noGrp="1"/>
          </p:cNvSpPr>
          <p:nvPr>
            <p:ph type="sldNum" sz="quarter" idx="12"/>
          </p:nvPr>
        </p:nvSpPr>
        <p:spPr/>
        <p:txBody>
          <a:bodyPr/>
          <a:lstStyle/>
          <a:p>
            <a:fld id="{E073C9E6-60FF-40AF-A4BE-BF093E6C86C3}" type="slidenum">
              <a:rPr lang="en-US" smtClean="0"/>
              <a:t>17</a:t>
            </a:fld>
            <a:endParaRPr lang="en-US" dirty="0"/>
          </a:p>
        </p:txBody>
      </p:sp>
    </p:spTree>
    <p:extLst>
      <p:ext uri="{BB962C8B-B14F-4D97-AF65-F5344CB8AC3E}">
        <p14:creationId xmlns:p14="http://schemas.microsoft.com/office/powerpoint/2010/main" val="11091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1600" dirty="0" smtClean="0"/>
              <a:t>Pro-cyclical monetary policy</a:t>
            </a:r>
            <a:endParaRPr lang="en-US" sz="1600" dirty="0"/>
          </a:p>
        </p:txBody>
      </p:sp>
      <p:sp>
        <p:nvSpPr>
          <p:cNvPr id="3" name="Content Placeholder 2"/>
          <p:cNvSpPr>
            <a:spLocks noGrp="1"/>
          </p:cNvSpPr>
          <p:nvPr>
            <p:ph idx="1"/>
          </p:nvPr>
        </p:nvSpPr>
        <p:spPr>
          <a:xfrm>
            <a:off x="152400" y="1295400"/>
            <a:ext cx="8686800" cy="5410200"/>
          </a:xfrm>
        </p:spPr>
        <p:txBody>
          <a:bodyPr>
            <a:normAutofit/>
          </a:bodyPr>
          <a:lstStyle/>
          <a:p>
            <a:pPr lvl="1"/>
            <a:endParaRPr lang="en-US" sz="1000" dirty="0" smtClean="0"/>
          </a:p>
          <a:p>
            <a:r>
              <a:rPr lang="en-US" dirty="0" smtClean="0"/>
              <a:t>In </a:t>
            </a:r>
            <a:r>
              <a:rPr lang="en-US" dirty="0"/>
              <a:t>past recessions, the Fed has responded by </a:t>
            </a:r>
            <a:r>
              <a:rPr lang="en-US" dirty="0" smtClean="0"/>
              <a:t/>
            </a:r>
            <a:br>
              <a:rPr lang="en-US" dirty="0" smtClean="0"/>
            </a:br>
            <a:r>
              <a:rPr lang="en-US" dirty="0" smtClean="0"/>
              <a:t>cutting </a:t>
            </a:r>
            <a:r>
              <a:rPr lang="en-US" dirty="0"/>
              <a:t>interest rates around </a:t>
            </a:r>
            <a:r>
              <a:rPr lang="en-US" dirty="0" smtClean="0"/>
              <a:t>500 </a:t>
            </a:r>
            <a:r>
              <a:rPr lang="en-US" dirty="0"/>
              <a:t>basis </a:t>
            </a:r>
            <a:r>
              <a:rPr lang="en-US" dirty="0" smtClean="0"/>
              <a:t>points,  </a:t>
            </a:r>
          </a:p>
          <a:p>
            <a:pPr lvl="1"/>
            <a:r>
              <a:rPr lang="en-US" dirty="0"/>
              <a:t>h</a:t>
            </a:r>
            <a:r>
              <a:rPr lang="en-US" dirty="0" smtClean="0"/>
              <a:t>elping to </a:t>
            </a:r>
            <a:r>
              <a:rPr lang="en-US" dirty="0"/>
              <a:t>moderate those recessions. </a:t>
            </a:r>
            <a:r>
              <a:rPr lang="en-US" sz="1000" dirty="0" smtClean="0"/>
              <a:t/>
            </a:r>
            <a:br>
              <a:rPr lang="en-US" sz="1000" dirty="0" smtClean="0"/>
            </a:br>
            <a:endParaRPr lang="en-US" sz="1000" dirty="0" smtClean="0"/>
          </a:p>
          <a:p>
            <a:r>
              <a:rPr lang="en-US" dirty="0" smtClean="0"/>
              <a:t>But it </a:t>
            </a:r>
            <a:r>
              <a:rPr lang="en-US" dirty="0"/>
              <a:t>won’t be able to do </a:t>
            </a:r>
            <a:r>
              <a:rPr lang="en-US" dirty="0" smtClean="0"/>
              <a:t>it next time, </a:t>
            </a:r>
          </a:p>
          <a:p>
            <a:pPr lvl="1"/>
            <a:r>
              <a:rPr lang="en-US" dirty="0" smtClean="0"/>
              <a:t>if </a:t>
            </a:r>
            <a:r>
              <a:rPr lang="en-US" dirty="0"/>
              <a:t>interest rates at the peak </a:t>
            </a:r>
            <a:r>
              <a:rPr lang="en-US" dirty="0" smtClean="0"/>
              <a:t>are </a:t>
            </a:r>
            <a:r>
              <a:rPr lang="en-US" dirty="0"/>
              <a:t>only 200 basis </a:t>
            </a:r>
            <a:r>
              <a:rPr lang="en-US" dirty="0" smtClean="0"/>
              <a:t>points.</a:t>
            </a:r>
            <a:endParaRPr lang="en-US" dirty="0"/>
          </a:p>
          <a:p>
            <a:pPr lvl="1"/>
            <a:r>
              <a:rPr lang="en-US" dirty="0" smtClean="0"/>
              <a:t> Marty </a:t>
            </a:r>
            <a:r>
              <a:rPr lang="en-US" dirty="0"/>
              <a:t>Feldstein </a:t>
            </a:r>
            <a:r>
              <a:rPr lang="en-US" dirty="0" smtClean="0"/>
              <a:t>favored </a:t>
            </a:r>
            <a:r>
              <a:rPr lang="en-US" dirty="0"/>
              <a:t>more </a:t>
            </a:r>
            <a:r>
              <a:rPr lang="en-US" dirty="0" smtClean="0"/>
              <a:t>Fed tightening. </a:t>
            </a:r>
          </a:p>
          <a:p>
            <a:pPr lvl="2"/>
            <a:r>
              <a:rPr lang="en-US" dirty="0" smtClean="0"/>
              <a:t>July 26, 2018, </a:t>
            </a:r>
            <a:r>
              <a:rPr lang="en-US" dirty="0"/>
              <a:t>in the </a:t>
            </a:r>
            <a:r>
              <a:rPr lang="en-US" i="1" dirty="0"/>
              <a:t>WSJ</a:t>
            </a:r>
            <a:r>
              <a:rPr lang="en-US" dirty="0"/>
              <a:t>: “raising the rate when the economy is strong will give the Fed room to respond in the next economic downturn with a significant reduction</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E073C9E6-60FF-40AF-A4BE-BF093E6C86C3}" type="slidenum">
              <a:rPr lang="en-US" smtClean="0"/>
              <a:t>18</a:t>
            </a:fld>
            <a:endParaRPr lang="en-US" dirty="0"/>
          </a:p>
        </p:txBody>
      </p:sp>
    </p:spTree>
    <p:extLst>
      <p:ext uri="{BB962C8B-B14F-4D97-AF65-F5344CB8AC3E}">
        <p14:creationId xmlns:p14="http://schemas.microsoft.com/office/powerpoint/2010/main" val="41759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1664732"/>
            <a:ext cx="8191500" cy="4964668"/>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dirty="0">
                <a:solidFill>
                  <a:srgbClr val="333333">
                    <a:alpha val="20000"/>
                  </a:srgbClr>
                </a:solidFill>
                <a:latin typeface="Calibri"/>
              </a:rPr>
              <a:t> </a:t>
            </a:r>
          </a:p>
        </p:txBody>
      </p:sp>
      <p:sp>
        <p:nvSpPr>
          <p:cNvPr id="4" name="TextBox 3"/>
          <p:cNvSpPr txBox="1"/>
          <p:nvPr/>
        </p:nvSpPr>
        <p:spPr>
          <a:xfrm>
            <a:off x="476250" y="6260068"/>
            <a:ext cx="7524750" cy="369332"/>
          </a:xfrm>
          <a:prstGeom prst="rect">
            <a:avLst/>
          </a:prstGeom>
          <a:solidFill>
            <a:schemeClr val="accent1">
              <a:lumMod val="20000"/>
              <a:lumOff val="80000"/>
            </a:schemeClr>
          </a:solidFill>
        </p:spPr>
        <p:txBody>
          <a:bodyPr wrap="square" rtlCol="0">
            <a:spAutoFit/>
          </a:bodyPr>
          <a:lstStyle/>
          <a:p>
            <a:r>
              <a:rPr lang="en-US" dirty="0" smtClean="0"/>
              <a:t>           Gray shading indicates NBER recession. Data source: FRB, Nov. 2019.</a:t>
            </a:r>
            <a:endParaRPr lang="en-US" dirty="0"/>
          </a:p>
        </p:txBody>
      </p:sp>
      <p:sp>
        <p:nvSpPr>
          <p:cNvPr id="6" name="TextBox 5"/>
          <p:cNvSpPr txBox="1"/>
          <p:nvPr/>
        </p:nvSpPr>
        <p:spPr>
          <a:xfrm>
            <a:off x="5684264" y="4038600"/>
            <a:ext cx="1286506" cy="369332"/>
          </a:xfrm>
          <a:prstGeom prst="rect">
            <a:avLst/>
          </a:prstGeom>
          <a:solidFill>
            <a:schemeClr val="bg1"/>
          </a:solidFill>
          <a:ln w="19050">
            <a:noFill/>
          </a:ln>
        </p:spPr>
        <p:txBody>
          <a:bodyPr wrap="square" rtlCol="0">
            <a:spAutoFit/>
          </a:bodyPr>
          <a:lstStyle/>
          <a:p>
            <a:r>
              <a:rPr lang="en-US" dirty="0" smtClean="0"/>
              <a:t>-5.125 %pts</a:t>
            </a:r>
            <a:endParaRPr lang="en-US" dirty="0"/>
          </a:p>
        </p:txBody>
      </p:sp>
      <p:sp>
        <p:nvSpPr>
          <p:cNvPr id="7" name="TextBox 6"/>
          <p:cNvSpPr txBox="1"/>
          <p:nvPr/>
        </p:nvSpPr>
        <p:spPr>
          <a:xfrm>
            <a:off x="1362773" y="2590800"/>
            <a:ext cx="1169487" cy="369332"/>
          </a:xfrm>
          <a:prstGeom prst="rect">
            <a:avLst/>
          </a:prstGeom>
          <a:noFill/>
          <a:ln w="19050">
            <a:noFill/>
          </a:ln>
        </p:spPr>
        <p:txBody>
          <a:bodyPr wrap="square" rtlCol="0">
            <a:spAutoFit/>
          </a:bodyPr>
          <a:lstStyle/>
          <a:p>
            <a:r>
              <a:rPr lang="en-US" dirty="0" smtClean="0"/>
              <a:t>-5.25 %pts</a:t>
            </a:r>
            <a:endParaRPr lang="en-US" dirty="0"/>
          </a:p>
        </p:txBody>
      </p:sp>
      <p:sp>
        <p:nvSpPr>
          <p:cNvPr id="8" name="TextBox 7"/>
          <p:cNvSpPr txBox="1"/>
          <p:nvPr/>
        </p:nvSpPr>
        <p:spPr>
          <a:xfrm>
            <a:off x="3962400" y="3212068"/>
            <a:ext cx="1169487" cy="369332"/>
          </a:xfrm>
          <a:prstGeom prst="rect">
            <a:avLst/>
          </a:prstGeom>
          <a:solidFill>
            <a:schemeClr val="bg1"/>
          </a:solidFill>
          <a:ln w="19050">
            <a:noFill/>
          </a:ln>
        </p:spPr>
        <p:txBody>
          <a:bodyPr wrap="square" rtlCol="0">
            <a:spAutoFit/>
          </a:bodyPr>
          <a:lstStyle/>
          <a:p>
            <a:r>
              <a:rPr lang="en-US" dirty="0" smtClean="0"/>
              <a:t>-5.50 %pts</a:t>
            </a:r>
            <a:endParaRPr lang="en-US" dirty="0"/>
          </a:p>
        </p:txBody>
      </p:sp>
      <p:sp>
        <p:nvSpPr>
          <p:cNvPr id="9" name="Line 7"/>
          <p:cNvSpPr>
            <a:spLocks noChangeShapeType="1"/>
          </p:cNvSpPr>
          <p:nvPr/>
        </p:nvSpPr>
        <p:spPr bwMode="auto">
          <a:xfrm>
            <a:off x="1273758" y="2402290"/>
            <a:ext cx="555042" cy="2333778"/>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0" name="Line 7"/>
          <p:cNvSpPr>
            <a:spLocks noChangeShapeType="1"/>
          </p:cNvSpPr>
          <p:nvPr/>
        </p:nvSpPr>
        <p:spPr bwMode="auto">
          <a:xfrm>
            <a:off x="3799845" y="3116818"/>
            <a:ext cx="695955" cy="25146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1" name="Title 1"/>
          <p:cNvSpPr txBox="1">
            <a:spLocks/>
          </p:cNvSpPr>
          <p:nvPr/>
        </p:nvSpPr>
        <p:spPr>
          <a:xfrm>
            <a:off x="228600" y="762000"/>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anose="020F0502020204030204" pitchFamily="34" charset="0"/>
              </a:rPr>
              <a:t>The Fed responded to each of the last 7 recessions</a:t>
            </a:r>
            <a:br>
              <a:rPr lang="en-US" sz="2400" dirty="0" smtClean="0">
                <a:latin typeface="Calibri" panose="020F0502020204030204" pitchFamily="34" charset="0"/>
              </a:rPr>
            </a:br>
            <a:r>
              <a:rPr lang="en-US" sz="2400" dirty="0" smtClean="0">
                <a:latin typeface="Calibri" panose="020F0502020204030204" pitchFamily="34" charset="0"/>
              </a:rPr>
              <a:t>by cutting the interest rate about 500 basis points.  Next time?</a:t>
            </a:r>
            <a:endParaRPr lang="en-US" sz="2400" dirty="0">
              <a:latin typeface="Calibri" panose="020F0502020204030204" pitchFamily="34" charset="0"/>
            </a:endParaRPr>
          </a:p>
        </p:txBody>
      </p:sp>
      <p:sp>
        <p:nvSpPr>
          <p:cNvPr id="12" name="TextBox 11"/>
          <p:cNvSpPr txBox="1"/>
          <p:nvPr/>
        </p:nvSpPr>
        <p:spPr>
          <a:xfrm>
            <a:off x="1320399" y="76200"/>
            <a:ext cx="6375801" cy="584775"/>
          </a:xfrm>
          <a:prstGeom prst="rect">
            <a:avLst/>
          </a:prstGeom>
          <a:noFill/>
        </p:spPr>
        <p:txBody>
          <a:bodyPr wrap="square" rtlCol="0">
            <a:spAutoFit/>
          </a:bodyPr>
          <a:lstStyle/>
          <a:p>
            <a:pPr algn="ctr"/>
            <a:r>
              <a:rPr lang="en-US" sz="3200" dirty="0" smtClean="0">
                <a:latin typeface="Calibri" panose="020F0502020204030204" pitchFamily="34" charset="0"/>
              </a:rPr>
              <a:t>Monetary policy</a:t>
            </a:r>
            <a:endParaRPr lang="en-US" sz="2400" dirty="0">
              <a:latin typeface="Calibri" panose="020F0502020204030204" pitchFamily="34" charset="0"/>
            </a:endParaRPr>
          </a:p>
        </p:txBody>
      </p:sp>
      <p:sp>
        <p:nvSpPr>
          <p:cNvPr id="13" name="Line 7"/>
          <p:cNvSpPr>
            <a:spLocks noChangeShapeType="1"/>
          </p:cNvSpPr>
          <p:nvPr/>
        </p:nvSpPr>
        <p:spPr bwMode="auto">
          <a:xfrm>
            <a:off x="5410200" y="3733800"/>
            <a:ext cx="373956" cy="22098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2715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Policy pro-cyclicality: Introduction</a:t>
            </a:r>
            <a:endParaRPr lang="en-US" sz="4000" dirty="0"/>
          </a:p>
        </p:txBody>
      </p:sp>
      <p:sp>
        <p:nvSpPr>
          <p:cNvPr id="3" name="Content Placeholder 2"/>
          <p:cNvSpPr>
            <a:spLocks noGrp="1"/>
          </p:cNvSpPr>
          <p:nvPr>
            <p:ph idx="1"/>
          </p:nvPr>
        </p:nvSpPr>
        <p:spPr>
          <a:xfrm>
            <a:off x="381000" y="1295400"/>
            <a:ext cx="7391400" cy="5181600"/>
          </a:xfrm>
        </p:spPr>
        <p:txBody>
          <a:bodyPr>
            <a:normAutofit fontScale="92500" lnSpcReduction="20000"/>
          </a:bodyPr>
          <a:lstStyle/>
          <a:p>
            <a:r>
              <a:rPr lang="en-US" altLang="en-US" sz="3000" dirty="0" smtClean="0"/>
              <a:t>People </a:t>
            </a:r>
            <a:r>
              <a:rPr lang="en-US" altLang="en-US" sz="3000" dirty="0"/>
              <a:t>don’t see the need to “fix the hole </a:t>
            </a:r>
            <a:br>
              <a:rPr lang="en-US" altLang="en-US" sz="3000" dirty="0"/>
            </a:br>
            <a:r>
              <a:rPr lang="en-US" altLang="en-US" sz="3000" dirty="0"/>
              <a:t>in the roof when the sun is shining.”</a:t>
            </a:r>
          </a:p>
          <a:p>
            <a:pPr lvl="1"/>
            <a:r>
              <a:rPr lang="en-US" altLang="en-US" dirty="0"/>
              <a:t>They may see the mistake </a:t>
            </a:r>
            <a:br>
              <a:rPr lang="en-US" altLang="en-US" dirty="0"/>
            </a:br>
            <a:r>
              <a:rPr lang="en-US" altLang="en-US" dirty="0"/>
              <a:t>  when the storm hits,</a:t>
            </a:r>
            <a:r>
              <a:rPr lang="en-US" altLang="en-US" sz="2100" dirty="0"/>
              <a:t> </a:t>
            </a:r>
          </a:p>
          <a:p>
            <a:pPr lvl="2"/>
            <a:r>
              <a:rPr lang="en-US" altLang="en-US" dirty="0"/>
              <a:t>but then it is too late</a:t>
            </a:r>
            <a:r>
              <a:rPr lang="en-US" altLang="en-US" dirty="0" smtClean="0"/>
              <a:t>.</a:t>
            </a:r>
            <a:r>
              <a:rPr lang="en-US" sz="900" dirty="0" smtClean="0"/>
              <a:t/>
            </a:r>
            <a:br>
              <a:rPr lang="en-US" sz="900" dirty="0" smtClean="0"/>
            </a:br>
            <a:r>
              <a:rPr lang="en-US" sz="900" dirty="0" smtClean="0"/>
              <a:t/>
            </a:r>
            <a:br>
              <a:rPr lang="en-US" sz="900" dirty="0" smtClean="0"/>
            </a:br>
            <a:endParaRPr lang="en-US" sz="900" dirty="0" smtClean="0"/>
          </a:p>
          <a:p>
            <a:r>
              <a:rPr lang="en-US" sz="3000" dirty="0" smtClean="0"/>
              <a:t>Admittedly </a:t>
            </a:r>
            <a:r>
              <a:rPr lang="en-US" sz="3000" dirty="0"/>
              <a:t>it is hard to get </a:t>
            </a:r>
            <a:r>
              <a:rPr lang="en-US" sz="3000" dirty="0" smtClean="0"/>
              <a:t/>
            </a:r>
            <a:br>
              <a:rPr lang="en-US" sz="3000" dirty="0" smtClean="0"/>
            </a:br>
            <a:r>
              <a:rPr lang="en-US" sz="3000" dirty="0" smtClean="0"/>
              <a:t>counter-cyclical </a:t>
            </a:r>
            <a:r>
              <a:rPr lang="en-US" sz="3000" dirty="0"/>
              <a:t>timing </a:t>
            </a:r>
            <a:r>
              <a:rPr lang="en-US" sz="3000" dirty="0" smtClean="0"/>
              <a:t>right;</a:t>
            </a:r>
          </a:p>
          <a:p>
            <a:r>
              <a:rPr lang="en-US" sz="3000" dirty="0" smtClean="0"/>
              <a:t>but </a:t>
            </a:r>
            <a:r>
              <a:rPr lang="en-US" sz="3000" dirty="0"/>
              <a:t>that is no excuse </a:t>
            </a:r>
            <a:r>
              <a:rPr lang="en-US" sz="3000" dirty="0" smtClean="0"/>
              <a:t>for </a:t>
            </a:r>
            <a:r>
              <a:rPr lang="en-US" sz="3000" i="1" dirty="0"/>
              <a:t>pro-cyclical</a:t>
            </a:r>
            <a:r>
              <a:rPr lang="en-US" sz="3000" dirty="0"/>
              <a:t> policy</a:t>
            </a:r>
            <a:r>
              <a:rPr lang="en-US" dirty="0" smtClean="0"/>
              <a:t>.</a:t>
            </a:r>
            <a:r>
              <a:rPr lang="en-US" sz="900" dirty="0" smtClean="0"/>
              <a:t/>
            </a:r>
            <a:br>
              <a:rPr lang="en-US" sz="900" dirty="0" smtClean="0"/>
            </a:br>
            <a:endParaRPr lang="en-US" sz="900" dirty="0" smtClean="0"/>
          </a:p>
          <a:p>
            <a:r>
              <a:rPr lang="en-US" dirty="0" smtClean="0"/>
              <a:t>Three cases of pro-cyclicality:</a:t>
            </a:r>
          </a:p>
          <a:p>
            <a:pPr lvl="1"/>
            <a:r>
              <a:rPr lang="en-US" dirty="0" smtClean="0"/>
              <a:t>i) Developing countries, 1960-1999.</a:t>
            </a:r>
          </a:p>
          <a:p>
            <a:pPr lvl="1"/>
            <a:r>
              <a:rPr lang="en-US" dirty="0"/>
              <a:t>i</a:t>
            </a:r>
            <a:r>
              <a:rPr lang="en-US" dirty="0" smtClean="0"/>
              <a:t>i) Some Euro countries, 2000-2018.</a:t>
            </a:r>
          </a:p>
          <a:p>
            <a:pPr lvl="1"/>
            <a:r>
              <a:rPr lang="en-US" dirty="0"/>
              <a:t>i</a:t>
            </a:r>
            <a:r>
              <a:rPr lang="en-US" dirty="0" smtClean="0"/>
              <a:t>ii) US politicians of a particular party, esp. 2018.</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a:t>
            </a:fld>
            <a:endParaRPr lang="en-US" dirty="0"/>
          </a:p>
        </p:txBody>
      </p:sp>
      <p:pic>
        <p:nvPicPr>
          <p:cNvPr id="5" name="Picture 6" descr="http://acting4camera.com/wp-content/uploads/2012/07/Roof-Ho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18745"/>
            <a:ext cx="2231571" cy="147065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274638"/>
            <a:ext cx="8908473" cy="1143000"/>
          </a:xfrm>
        </p:spPr>
        <p:txBody>
          <a:bodyPr>
            <a:normAutofit/>
          </a:bodyPr>
          <a:lstStyle/>
          <a:p>
            <a:r>
              <a:rPr lang="en-US" sz="3000" dirty="0" smtClean="0"/>
              <a:t>The historical pattern: Republicans push for easy money, even in booms</a:t>
            </a:r>
            <a:endParaRPr lang="en-US" sz="3000" dirty="0"/>
          </a:p>
        </p:txBody>
      </p:sp>
      <p:sp>
        <p:nvSpPr>
          <p:cNvPr id="3" name="Content Placeholder 2"/>
          <p:cNvSpPr>
            <a:spLocks noGrp="1"/>
          </p:cNvSpPr>
          <p:nvPr>
            <p:ph idx="1"/>
          </p:nvPr>
        </p:nvSpPr>
        <p:spPr>
          <a:xfrm>
            <a:off x="152400" y="1600200"/>
            <a:ext cx="8915400" cy="4953001"/>
          </a:xfrm>
        </p:spPr>
        <p:txBody>
          <a:bodyPr>
            <a:normAutofit fontScale="25000" lnSpcReduction="20000"/>
          </a:bodyPr>
          <a:lstStyle/>
          <a:p>
            <a:pPr fontAlgn="base"/>
            <a:r>
              <a:rPr lang="en-US" sz="11200" dirty="0"/>
              <a:t>Republican President Nixon </a:t>
            </a:r>
            <a:endParaRPr lang="en-US" sz="11200" dirty="0" smtClean="0"/>
          </a:p>
          <a:p>
            <a:pPr lvl="1" fontAlgn="base"/>
            <a:r>
              <a:rPr lang="en-US" sz="8800" dirty="0" smtClean="0"/>
              <a:t>successfully </a:t>
            </a:r>
            <a:r>
              <a:rPr lang="en-US" sz="8800" dirty="0"/>
              <a:t>pushed Fed Chairman </a:t>
            </a:r>
            <a:r>
              <a:rPr lang="en-US" sz="8800" dirty="0" smtClean="0"/>
              <a:t>Burns </a:t>
            </a:r>
            <a:r>
              <a:rPr lang="en-US" sz="8800" dirty="0"/>
              <a:t>into an excessively easy monetary policy in the early </a:t>
            </a:r>
            <a:r>
              <a:rPr lang="en-US" sz="8800" dirty="0" smtClean="0"/>
              <a:t>1970s, a time of high inflation.</a:t>
            </a:r>
            <a:r>
              <a:rPr lang="en-US" sz="8800" dirty="0"/>
              <a:t>  </a:t>
            </a:r>
            <a:endParaRPr lang="en-US" sz="8800" dirty="0" smtClean="0"/>
          </a:p>
          <a:p>
            <a:pPr lvl="1" fontAlgn="base"/>
            <a:r>
              <a:rPr lang="en-US" sz="8800" dirty="0" smtClean="0"/>
              <a:t>Abrams (2006).</a:t>
            </a:r>
          </a:p>
          <a:p>
            <a:pPr fontAlgn="base"/>
            <a:endParaRPr lang="en-US" sz="4500" dirty="0"/>
          </a:p>
          <a:p>
            <a:pPr fontAlgn="base"/>
            <a:r>
              <a:rPr lang="en-US" sz="11200" dirty="0"/>
              <a:t>Republican</a:t>
            </a:r>
            <a:r>
              <a:rPr lang="en-US" dirty="0"/>
              <a:t> </a:t>
            </a:r>
            <a:r>
              <a:rPr lang="en-US" sz="11200" dirty="0"/>
              <a:t>Presidents </a:t>
            </a:r>
            <a:r>
              <a:rPr lang="en-US" sz="11200" dirty="0" smtClean="0"/>
              <a:t>Ronald</a:t>
            </a:r>
            <a:r>
              <a:rPr lang="en-US" dirty="0" smtClean="0"/>
              <a:t> </a:t>
            </a:r>
            <a:r>
              <a:rPr lang="en-US" sz="11200" dirty="0" smtClean="0"/>
              <a:t>Reagan &amp; </a:t>
            </a:r>
            <a:r>
              <a:rPr lang="en-US" sz="11200" dirty="0"/>
              <a:t>George H.W. Bush </a:t>
            </a:r>
            <a:endParaRPr lang="en-US" sz="11200" dirty="0" smtClean="0"/>
          </a:p>
          <a:p>
            <a:pPr lvl="1" fontAlgn="base"/>
            <a:r>
              <a:rPr lang="en-US" sz="8800" dirty="0" smtClean="0"/>
              <a:t>tried </a:t>
            </a:r>
            <a:r>
              <a:rPr lang="en-US" sz="8800" dirty="0"/>
              <a:t>aggressively to push Fed Chairmen Paul Volcker and Alan Greenspan </a:t>
            </a:r>
            <a:r>
              <a:rPr lang="en-US" sz="8800" dirty="0" smtClean="0"/>
              <a:t>into </a:t>
            </a:r>
            <a:r>
              <a:rPr lang="en-US" sz="8800" dirty="0"/>
              <a:t>easier monetary policy, especially in election years.  </a:t>
            </a:r>
            <a:endParaRPr lang="en-US" sz="8800" dirty="0" smtClean="0"/>
          </a:p>
          <a:p>
            <a:pPr lvl="1" fontAlgn="base"/>
            <a:r>
              <a:rPr lang="en-US" sz="8800" dirty="0" smtClean="0"/>
              <a:t>Bob Woodward,</a:t>
            </a:r>
            <a:r>
              <a:rPr lang="en-US" sz="8800" i="1" dirty="0"/>
              <a:t> </a:t>
            </a:r>
            <a:r>
              <a:rPr lang="en-US" sz="8800" i="1" dirty="0" smtClean="0"/>
              <a:t>Maestro </a:t>
            </a:r>
            <a:r>
              <a:rPr lang="en-US" sz="8800" dirty="0" smtClean="0"/>
              <a:t>(2000).</a:t>
            </a:r>
            <a:r>
              <a:rPr lang="en-US" sz="8800" dirty="0"/>
              <a:t>   </a:t>
            </a:r>
            <a:endParaRPr lang="en-US" sz="8800" dirty="0" smtClean="0"/>
          </a:p>
          <a:p>
            <a:pPr lvl="1" fontAlgn="base"/>
            <a:r>
              <a:rPr lang="en-US" sz="8800" dirty="0" smtClean="0"/>
              <a:t>The </a:t>
            </a:r>
            <a:r>
              <a:rPr lang="en-US" sz="8800" dirty="0"/>
              <a:t>White House </a:t>
            </a:r>
            <a:r>
              <a:rPr lang="en-US" sz="8800" dirty="0" smtClean="0"/>
              <a:t>made life </a:t>
            </a:r>
            <a:r>
              <a:rPr lang="en-US" sz="8800" dirty="0"/>
              <a:t>unpleasant enough for inflation-slayer Volcker that he eventually declined to be reappointed, prompting Treasury Secretary James Baker to exult “We got the son of a bitch!” (p.24</a:t>
            </a:r>
            <a:r>
              <a:rPr lang="en-US" sz="8800" dirty="0" smtClean="0"/>
              <a:t>).</a:t>
            </a:r>
            <a:r>
              <a:rPr lang="en-US" sz="4500" dirty="0" smtClean="0"/>
              <a:t/>
            </a:r>
            <a:br>
              <a:rPr lang="en-US" sz="4500" dirty="0" smtClean="0"/>
            </a:br>
            <a:r>
              <a:rPr lang="en-US" sz="4500" dirty="0"/>
              <a:t> </a:t>
            </a:r>
          </a:p>
          <a:p>
            <a:pPr fontAlgn="base"/>
            <a:r>
              <a:rPr lang="en-US" sz="11200" dirty="0"/>
              <a:t>Democratic Presidents </a:t>
            </a:r>
            <a:r>
              <a:rPr lang="en-US" sz="11200" dirty="0" smtClean="0"/>
              <a:t>Carter, Clinton &amp; Obama </a:t>
            </a:r>
          </a:p>
          <a:p>
            <a:pPr lvl="1" fontAlgn="base"/>
            <a:r>
              <a:rPr lang="en-US" sz="8800" dirty="0" smtClean="0"/>
              <a:t>refrained </a:t>
            </a:r>
            <a:r>
              <a:rPr lang="en-US" sz="8800" dirty="0"/>
              <a:t>from pushing </a:t>
            </a:r>
            <a:r>
              <a:rPr lang="en-US" sz="8800" dirty="0" smtClean="0"/>
              <a:t>the </a:t>
            </a:r>
            <a:r>
              <a:rPr lang="en-US" sz="8800" dirty="0"/>
              <a:t>Fed </a:t>
            </a:r>
            <a:r>
              <a:rPr lang="en-US" sz="8800" dirty="0" smtClean="0"/>
              <a:t>into </a:t>
            </a:r>
            <a:r>
              <a:rPr lang="en-US" sz="8800" dirty="0"/>
              <a:t>inflationary monetary policy.  </a:t>
            </a:r>
          </a:p>
        </p:txBody>
      </p:sp>
      <p:sp>
        <p:nvSpPr>
          <p:cNvPr id="4" name="Slide Number Placeholder 3"/>
          <p:cNvSpPr>
            <a:spLocks noGrp="1"/>
          </p:cNvSpPr>
          <p:nvPr>
            <p:ph type="sldNum" sz="quarter" idx="12"/>
          </p:nvPr>
        </p:nvSpPr>
        <p:spPr/>
        <p:txBody>
          <a:bodyPr/>
          <a:lstStyle/>
          <a:p>
            <a:fld id="{E073C9E6-60FF-40AF-A4BE-BF093E6C86C3}" type="slidenum">
              <a:rPr lang="en-US" smtClean="0"/>
              <a:t>20</a:t>
            </a:fld>
            <a:endParaRPr lang="en-US" dirty="0"/>
          </a:p>
        </p:txBody>
      </p:sp>
    </p:spTree>
    <p:extLst>
      <p:ext uri="{BB962C8B-B14F-4D97-AF65-F5344CB8AC3E}">
        <p14:creationId xmlns:p14="http://schemas.microsoft.com/office/powerpoint/2010/main" val="33469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Appendix 1: Financial regulation.</a:t>
            </a:r>
          </a:p>
          <a:p>
            <a:pPr lvl="1"/>
            <a:r>
              <a:rPr lang="en-US" dirty="0"/>
              <a:t>Appendix 1a: The US should tighten financial regulation at the cyclical peak, not loosen </a:t>
            </a:r>
            <a:r>
              <a:rPr lang="en-US" dirty="0" smtClean="0"/>
              <a:t>it.</a:t>
            </a:r>
          </a:p>
          <a:p>
            <a:pPr lvl="1"/>
            <a:r>
              <a:rPr lang="en-US" dirty="0" smtClean="0"/>
              <a:t>Appendix 1b: Some EM countries do a better job of counter-cyclical macro-prudential policy.</a:t>
            </a:r>
          </a:p>
          <a:p>
            <a:pPr marL="457200" lvl="1" indent="0">
              <a:buNone/>
            </a:pPr>
            <a:endParaRPr lang="en-US" dirty="0" smtClean="0"/>
          </a:p>
          <a:p>
            <a:r>
              <a:rPr lang="en-US" dirty="0"/>
              <a:t>A</a:t>
            </a:r>
            <a:r>
              <a:rPr lang="en-US" dirty="0" smtClean="0"/>
              <a:t>ppendix </a:t>
            </a:r>
            <a:r>
              <a:rPr lang="en-US" dirty="0"/>
              <a:t>2: Institutions </a:t>
            </a:r>
            <a:r>
              <a:rPr lang="en-US" dirty="0" smtClean="0"/>
              <a:t>to achieve </a:t>
            </a:r>
            <a:r>
              <a:rPr lang="en-US" dirty="0"/>
              <a:t>fiscal </a:t>
            </a:r>
            <a:r>
              <a:rPr lang="en-US" dirty="0" smtClean="0"/>
              <a:t>counter-cyclicality.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21</a:t>
            </a:fld>
            <a:endParaRPr lang="en-US" dirty="0"/>
          </a:p>
        </p:txBody>
      </p:sp>
    </p:spTree>
    <p:extLst>
      <p:ext uri="{BB962C8B-B14F-4D97-AF65-F5344CB8AC3E}">
        <p14:creationId xmlns:p14="http://schemas.microsoft.com/office/powerpoint/2010/main" val="1677084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t>Appendix 1a: The US should tighten financial regulation at the cyclical peak, not loosen it.</a:t>
            </a:r>
            <a:endParaRPr lang="en-US" sz="3600" dirty="0"/>
          </a:p>
        </p:txBody>
      </p:sp>
      <p:sp>
        <p:nvSpPr>
          <p:cNvPr id="3" name="Content Placeholder 2"/>
          <p:cNvSpPr>
            <a:spLocks noGrp="1"/>
          </p:cNvSpPr>
          <p:nvPr>
            <p:ph idx="1"/>
          </p:nvPr>
        </p:nvSpPr>
        <p:spPr>
          <a:xfrm>
            <a:off x="304800" y="1371600"/>
            <a:ext cx="8382000" cy="6096000"/>
          </a:xfrm>
        </p:spPr>
        <p:txBody>
          <a:bodyPr>
            <a:normAutofit fontScale="47500" lnSpcReduction="20000"/>
          </a:bodyPr>
          <a:lstStyle/>
          <a:p>
            <a:pPr fontAlgn="base"/>
            <a:r>
              <a:rPr lang="en-US" sz="5500" dirty="0" smtClean="0"/>
              <a:t>Reinstate Obama’s</a:t>
            </a:r>
            <a:r>
              <a:rPr lang="en-US" sz="5500" dirty="0"/>
              <a:t> fiduciary rule</a:t>
            </a:r>
            <a:r>
              <a:rPr lang="en-US" sz="5500" dirty="0" smtClean="0"/>
              <a:t>,</a:t>
            </a:r>
            <a:r>
              <a:rPr lang="en-US" sz="3800" dirty="0" smtClean="0"/>
              <a:t>*</a:t>
            </a:r>
            <a:r>
              <a:rPr lang="en-US" sz="5500" dirty="0" smtClean="0"/>
              <a:t>  </a:t>
            </a:r>
            <a:br>
              <a:rPr lang="en-US" sz="5500" dirty="0" smtClean="0"/>
            </a:br>
            <a:r>
              <a:rPr lang="en-US" sz="4900" dirty="0" smtClean="0"/>
              <a:t>which </a:t>
            </a:r>
            <a:r>
              <a:rPr lang="en-US" sz="4900" dirty="0"/>
              <a:t>would have required professional financial advisers, in return for their fees, to put their clients’ interests first when advising them on assets invested through retirement </a:t>
            </a:r>
            <a:r>
              <a:rPr lang="en-US" sz="4900" dirty="0" smtClean="0"/>
              <a:t>plans.</a:t>
            </a:r>
            <a:endParaRPr lang="en-US" sz="1700" dirty="0" smtClean="0"/>
          </a:p>
          <a:p>
            <a:pPr fontAlgn="base"/>
            <a:endParaRPr lang="en-US" sz="1700" dirty="0"/>
          </a:p>
          <a:p>
            <a:pPr fontAlgn="base"/>
            <a:r>
              <a:rPr lang="en-US" sz="5500" dirty="0"/>
              <a:t>Resume the good work that the Consumer Financial Protection Bureau</a:t>
            </a:r>
            <a:r>
              <a:rPr lang="en-US" sz="3800" dirty="0"/>
              <a:t>*</a:t>
            </a:r>
            <a:r>
              <a:rPr lang="en-US" sz="5500" dirty="0"/>
              <a:t> </a:t>
            </a:r>
            <a:r>
              <a:rPr lang="en-US" sz="5500" dirty="0" smtClean="0"/>
              <a:t>had </a:t>
            </a:r>
            <a:r>
              <a:rPr lang="en-US" sz="5500" dirty="0"/>
              <a:t>been doing until now, </a:t>
            </a:r>
            <a:r>
              <a:rPr lang="en-US" sz="5500" dirty="0" smtClean="0"/>
              <a:t/>
            </a:r>
            <a:br>
              <a:rPr lang="en-US" sz="5500" dirty="0" smtClean="0"/>
            </a:br>
            <a:r>
              <a:rPr lang="en-US" sz="5500" dirty="0" smtClean="0"/>
              <a:t>protecting </a:t>
            </a:r>
            <a:r>
              <a:rPr lang="en-US" sz="5500" dirty="0"/>
              <a:t>households who take out </a:t>
            </a:r>
          </a:p>
          <a:p>
            <a:pPr lvl="1" fontAlgn="base"/>
            <a:r>
              <a:rPr lang="en-US" sz="4900" dirty="0"/>
              <a:t>pay-day loans</a:t>
            </a:r>
            <a:r>
              <a:rPr lang="en-US" sz="3800" dirty="0"/>
              <a:t>*</a:t>
            </a:r>
            <a:r>
              <a:rPr lang="en-US" sz="4900" dirty="0"/>
              <a:t>, student loans, &amp; car loans</a:t>
            </a:r>
            <a:r>
              <a:rPr lang="en-US" sz="3800" dirty="0"/>
              <a:t>*</a:t>
            </a:r>
            <a:r>
              <a:rPr lang="en-US" sz="4900" dirty="0"/>
              <a:t>.  </a:t>
            </a:r>
          </a:p>
          <a:p>
            <a:pPr lvl="1" fontAlgn="base"/>
            <a:r>
              <a:rPr lang="en-US" sz="4900" dirty="0"/>
              <a:t>And </a:t>
            </a:r>
            <a:r>
              <a:rPr lang="en-US" sz="4900" dirty="0" smtClean="0"/>
              <a:t>housing </a:t>
            </a:r>
            <a:r>
              <a:rPr lang="en-US" sz="4900" dirty="0"/>
              <a:t>finance, where the 2007-08 crisis originated.  </a:t>
            </a:r>
          </a:p>
          <a:p>
            <a:pPr lvl="1" fontAlgn="base"/>
            <a:r>
              <a:rPr lang="en-US" sz="4900" dirty="0"/>
              <a:t>Mortgage-originators, for example, should be required </a:t>
            </a:r>
            <a:br>
              <a:rPr lang="en-US" sz="4900" dirty="0"/>
            </a:br>
            <a:r>
              <a:rPr lang="en-US" sz="4900" dirty="0"/>
              <a:t>to “keep skin in the game” by risk-retention rules</a:t>
            </a:r>
            <a:r>
              <a:rPr lang="en-US" sz="4900" dirty="0" smtClean="0"/>
              <a:t>.</a:t>
            </a:r>
          </a:p>
          <a:p>
            <a:pPr lvl="1" fontAlgn="base"/>
            <a:r>
              <a:rPr lang="en-US" sz="4900" dirty="0" smtClean="0"/>
              <a:t>Mortgages should have a 20% minimum down-payment.</a:t>
            </a:r>
            <a:endParaRPr lang="en-US" sz="2100" dirty="0" smtClean="0"/>
          </a:p>
          <a:p>
            <a:pPr marL="0" indent="0" fontAlgn="base">
              <a:buNone/>
            </a:pPr>
            <a:endParaRPr lang="en-US" sz="2100" dirty="0" smtClean="0"/>
          </a:p>
          <a:p>
            <a:pPr fontAlgn="base"/>
            <a:r>
              <a:rPr lang="en-US" sz="5500" dirty="0" smtClean="0"/>
              <a:t>I do not favor trying to smash </a:t>
            </a:r>
            <a:r>
              <a:rPr lang="en-US" sz="5500" dirty="0"/>
              <a:t>banks into such small pieces</a:t>
            </a:r>
            <a:r>
              <a:rPr lang="en-US" sz="5500" dirty="0" smtClean="0"/>
              <a:t> as to solve the “too big to fail problem.”</a:t>
            </a:r>
            <a:r>
              <a:rPr lang="en-US" sz="1600" dirty="0" smtClean="0"/>
              <a:t/>
            </a:r>
            <a:br>
              <a:rPr lang="en-US" sz="1600" dirty="0" smtClean="0"/>
            </a:br>
            <a:endParaRPr lang="en-US" sz="1600" dirty="0"/>
          </a:p>
        </p:txBody>
      </p:sp>
      <p:sp>
        <p:nvSpPr>
          <p:cNvPr id="4" name="TextBox 3"/>
          <p:cNvSpPr txBox="1"/>
          <p:nvPr/>
        </p:nvSpPr>
        <p:spPr>
          <a:xfrm>
            <a:off x="1295400" y="6474023"/>
            <a:ext cx="6934200" cy="307777"/>
          </a:xfrm>
          <a:prstGeom prst="rect">
            <a:avLst/>
          </a:prstGeom>
          <a:noFill/>
        </p:spPr>
        <p:txBody>
          <a:bodyPr wrap="square" rtlCol="0">
            <a:spAutoFit/>
          </a:bodyPr>
          <a:lstStyle/>
          <a:p>
            <a:r>
              <a:rPr lang="en-US" sz="1400" dirty="0" smtClean="0"/>
              <a:t>* Would have been de-regulated in Financial Choice Act, passed only by House, June 2017.</a:t>
            </a:r>
            <a:endParaRPr lang="en-US" sz="1400" dirty="0"/>
          </a:p>
        </p:txBody>
      </p:sp>
      <p:sp>
        <p:nvSpPr>
          <p:cNvPr id="5" name="Slide Number Placeholder 4"/>
          <p:cNvSpPr>
            <a:spLocks noGrp="1"/>
          </p:cNvSpPr>
          <p:nvPr>
            <p:ph type="sldNum" sz="quarter" idx="12"/>
          </p:nvPr>
        </p:nvSpPr>
        <p:spPr>
          <a:xfrm>
            <a:off x="8001000" y="6356350"/>
            <a:ext cx="685800" cy="365125"/>
          </a:xfrm>
        </p:spPr>
        <p:txBody>
          <a:bodyPr/>
          <a:lstStyle/>
          <a:p>
            <a:fld id="{E073C9E6-60FF-40AF-A4BE-BF093E6C86C3}" type="slidenum">
              <a:rPr lang="en-US" smtClean="0"/>
              <a:t>22</a:t>
            </a:fld>
            <a:endParaRPr lang="en-US" dirty="0"/>
          </a:p>
        </p:txBody>
      </p:sp>
    </p:spTree>
    <p:extLst>
      <p:ext uri="{BB962C8B-B14F-4D97-AF65-F5344CB8AC3E}">
        <p14:creationId xmlns:p14="http://schemas.microsoft.com/office/powerpoint/2010/main" val="37457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000" dirty="0" smtClean="0"/>
              <a:t>Appendix on financial regulation, continued</a:t>
            </a:r>
            <a:endParaRPr lang="en-US" sz="2000" dirty="0"/>
          </a:p>
        </p:txBody>
      </p:sp>
      <p:sp>
        <p:nvSpPr>
          <p:cNvPr id="3" name="Content Placeholder 2"/>
          <p:cNvSpPr>
            <a:spLocks noGrp="1"/>
          </p:cNvSpPr>
          <p:nvPr>
            <p:ph idx="1"/>
          </p:nvPr>
        </p:nvSpPr>
        <p:spPr>
          <a:xfrm>
            <a:off x="304800" y="685800"/>
            <a:ext cx="8382000" cy="6096000"/>
          </a:xfrm>
        </p:spPr>
        <p:txBody>
          <a:bodyPr>
            <a:normAutofit fontScale="40000" lnSpcReduction="20000"/>
          </a:bodyPr>
          <a:lstStyle/>
          <a:p>
            <a:r>
              <a:rPr lang="en-US" sz="6500" dirty="0" smtClean="0"/>
              <a:t>Preserve Dodd-Frank.</a:t>
            </a:r>
            <a:r>
              <a:rPr lang="en-US" sz="4500" dirty="0" smtClean="0"/>
              <a:t>*</a:t>
            </a:r>
          </a:p>
          <a:p>
            <a:pPr lvl="1"/>
            <a:r>
              <a:rPr lang="en-US" sz="5500" dirty="0" smtClean="0"/>
              <a:t>Its </a:t>
            </a:r>
            <a:r>
              <a:rPr lang="en-US" sz="5500" dirty="0"/>
              <a:t>key features – </a:t>
            </a:r>
            <a:r>
              <a:rPr lang="en-US" sz="5500" dirty="0" smtClean="0"/>
              <a:t>higher </a:t>
            </a:r>
            <a:r>
              <a:rPr lang="en-US" sz="5500" dirty="0"/>
              <a:t>capital requirements for banks, </a:t>
            </a:r>
            <a:r>
              <a:rPr lang="en-US" sz="5500" dirty="0" smtClean="0"/>
              <a:t>the CFPB, SIFI designation, </a:t>
            </a:r>
            <a:r>
              <a:rPr lang="en-US" sz="5500" dirty="0"/>
              <a:t>tough stress tests on banks, and enhanced transparency for derivatives – have strengthened the financial system considerably. </a:t>
            </a:r>
            <a:r>
              <a:rPr lang="en-US" sz="5500" dirty="0" smtClean="0"/>
              <a:t> Undermining </a:t>
            </a:r>
            <a:r>
              <a:rPr lang="en-US" sz="5500" dirty="0"/>
              <a:t>or rescinding them would substantially increase the risk of an eventual recurrence of the 2007-2008 financial crisis</a:t>
            </a:r>
            <a:r>
              <a:rPr lang="en-US" sz="5500" dirty="0" smtClean="0"/>
              <a:t>.</a:t>
            </a:r>
            <a:endParaRPr lang="en-US" sz="5500" dirty="0"/>
          </a:p>
          <a:p>
            <a:pPr lvl="1"/>
            <a:r>
              <a:rPr lang="en-US" sz="5500" dirty="0" smtClean="0"/>
              <a:t>I agree with the objective of cutting banks’ </a:t>
            </a:r>
            <a:r>
              <a:rPr lang="en-US" sz="5500" dirty="0"/>
              <a:t>paperwork burden, </a:t>
            </a:r>
            <a:endParaRPr lang="en-US" sz="5500" dirty="0" smtClean="0"/>
          </a:p>
          <a:p>
            <a:pPr lvl="2"/>
            <a:r>
              <a:rPr lang="en-US" sz="4500" dirty="0" smtClean="0"/>
              <a:t>especially </a:t>
            </a:r>
            <a:r>
              <a:rPr lang="en-US" sz="4500" dirty="0"/>
              <a:t>on small </a:t>
            </a:r>
            <a:r>
              <a:rPr lang="en-US" sz="4500" dirty="0" smtClean="0"/>
              <a:t>banks: </a:t>
            </a:r>
          </a:p>
          <a:p>
            <a:pPr lvl="2"/>
            <a:r>
              <a:rPr lang="en-US" sz="5100" dirty="0" smtClean="0"/>
              <a:t>Threshold for “too big to fail” stress-tests needed to be raised; </a:t>
            </a:r>
          </a:p>
          <a:p>
            <a:pPr lvl="3"/>
            <a:r>
              <a:rPr lang="en-US" sz="4200" dirty="0" smtClean="0"/>
              <a:t>$50 </a:t>
            </a:r>
            <a:r>
              <a:rPr lang="en-US" sz="4200" dirty="0"/>
              <a:t>billion in </a:t>
            </a:r>
            <a:r>
              <a:rPr lang="en-US" sz="4200" dirty="0" smtClean="0"/>
              <a:t>assets was too low. </a:t>
            </a:r>
            <a:endParaRPr lang="en-US" sz="4200" i="1" dirty="0" smtClean="0"/>
          </a:p>
          <a:p>
            <a:pPr lvl="2"/>
            <a:r>
              <a:rPr lang="en-US" sz="5100" dirty="0" smtClean="0"/>
              <a:t>But $250 </a:t>
            </a:r>
            <a:r>
              <a:rPr lang="en-US" sz="5100" dirty="0"/>
              <a:t>billion </a:t>
            </a:r>
            <a:r>
              <a:rPr lang="en-US" sz="5100" dirty="0" smtClean="0"/>
              <a:t>threshold is </a:t>
            </a:r>
            <a:r>
              <a:rPr lang="en-US" sz="5100" dirty="0"/>
              <a:t>probably too </a:t>
            </a:r>
            <a:r>
              <a:rPr lang="en-US" sz="5100" dirty="0" smtClean="0"/>
              <a:t>high.</a:t>
            </a:r>
          </a:p>
          <a:p>
            <a:pPr lvl="1"/>
            <a:r>
              <a:rPr lang="en-US" sz="5500" dirty="0" smtClean="0"/>
              <a:t>Don’t</a:t>
            </a:r>
            <a:r>
              <a:rPr lang="en-US" sz="5500" dirty="0"/>
              <a:t> weaken the “living will” process, </a:t>
            </a:r>
            <a:endParaRPr lang="en-US" sz="5500" dirty="0" smtClean="0"/>
          </a:p>
          <a:p>
            <a:pPr lvl="1"/>
            <a:r>
              <a:rPr lang="en-US" sz="5500" dirty="0" smtClean="0"/>
              <a:t>nor</a:t>
            </a:r>
            <a:r>
              <a:rPr lang="en-US" sz="5500" dirty="0"/>
              <a:t> exempt non-banks from annual stress </a:t>
            </a:r>
            <a:r>
              <a:rPr lang="en-US" sz="5500" dirty="0" smtClean="0"/>
              <a:t>tests.</a:t>
            </a:r>
          </a:p>
          <a:p>
            <a:pPr lvl="1"/>
            <a:r>
              <a:rPr lang="en-US" sz="5500" dirty="0" smtClean="0"/>
              <a:t>To </a:t>
            </a:r>
            <a:r>
              <a:rPr lang="en-US" sz="5500" dirty="0"/>
              <a:t>minimize the risk of another financial crisis, keep the supplementary leverage ratio placed on the largest </a:t>
            </a:r>
            <a:r>
              <a:rPr lang="en-US" sz="5500" dirty="0" smtClean="0"/>
              <a:t>banks </a:t>
            </a:r>
          </a:p>
          <a:p>
            <a:pPr lvl="2"/>
            <a:r>
              <a:rPr lang="en-US" sz="5100" dirty="0"/>
              <a:t>a</a:t>
            </a:r>
            <a:r>
              <a:rPr lang="en-US" sz="5100" dirty="0" smtClean="0"/>
              <a:t>s Lael Brainard says.</a:t>
            </a:r>
          </a:p>
          <a:p>
            <a:pPr lvl="1"/>
            <a:r>
              <a:rPr lang="en-US" sz="5500" dirty="0" smtClean="0"/>
              <a:t>Bank </a:t>
            </a:r>
            <a:r>
              <a:rPr lang="en-US" sz="5500" dirty="0"/>
              <a:t>capital standards should, if anything, be further tightened</a:t>
            </a:r>
            <a:r>
              <a:rPr lang="en-US" sz="5500" dirty="0" smtClean="0"/>
              <a:t>.</a:t>
            </a:r>
          </a:p>
        </p:txBody>
      </p:sp>
      <p:sp>
        <p:nvSpPr>
          <p:cNvPr id="4" name="TextBox 3"/>
          <p:cNvSpPr txBox="1"/>
          <p:nvPr/>
        </p:nvSpPr>
        <p:spPr>
          <a:xfrm>
            <a:off x="2133600" y="6397823"/>
            <a:ext cx="4876800" cy="307777"/>
          </a:xfrm>
          <a:prstGeom prst="rect">
            <a:avLst/>
          </a:prstGeom>
          <a:noFill/>
        </p:spPr>
        <p:txBody>
          <a:bodyPr wrap="square" rtlCol="0">
            <a:spAutoFit/>
          </a:bodyPr>
          <a:lstStyle/>
          <a:p>
            <a:r>
              <a:rPr lang="en-US" sz="1400" dirty="0" smtClean="0"/>
              <a:t>* Would have been de-regulated in Financial Choice Act, 2017.</a:t>
            </a:r>
            <a:endParaRPr lang="en-US" sz="1200" dirty="0"/>
          </a:p>
        </p:txBody>
      </p:sp>
      <p:sp>
        <p:nvSpPr>
          <p:cNvPr id="5" name="Slide Number Placeholder 4"/>
          <p:cNvSpPr>
            <a:spLocks noGrp="1"/>
          </p:cNvSpPr>
          <p:nvPr>
            <p:ph type="sldNum" sz="quarter" idx="12"/>
          </p:nvPr>
        </p:nvSpPr>
        <p:spPr/>
        <p:txBody>
          <a:bodyPr/>
          <a:lstStyle/>
          <a:p>
            <a:fld id="{E073C9E6-60FF-40AF-A4BE-BF093E6C86C3}" type="slidenum">
              <a:rPr lang="en-US" smtClean="0"/>
              <a:t>23</a:t>
            </a:fld>
            <a:endParaRPr lang="en-US" dirty="0"/>
          </a:p>
        </p:txBody>
      </p:sp>
    </p:spTree>
    <p:extLst>
      <p:ext uri="{BB962C8B-B14F-4D97-AF65-F5344CB8AC3E}">
        <p14:creationId xmlns:p14="http://schemas.microsoft.com/office/powerpoint/2010/main" val="26537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2057400"/>
          </a:xfrm>
        </p:spPr>
        <p:txBody>
          <a:bodyPr>
            <a:noAutofit/>
          </a:bodyPr>
          <a:lstStyle/>
          <a:p>
            <a:pPr marL="457200" indent="-457200" algn="l">
              <a:buFont typeface="Arial" panose="020B0604020202020204" pitchFamily="34" charset="0"/>
              <a:buChar char="•"/>
            </a:pPr>
            <a:r>
              <a:rPr lang="en-US" sz="3000" dirty="0" smtClean="0"/>
              <a:t>Emerging </a:t>
            </a:r>
            <a:r>
              <a:rPr lang="en-US" sz="3000" dirty="0"/>
              <a:t>Market countries apply counter-cyclical </a:t>
            </a:r>
            <a:r>
              <a:rPr lang="en-US" sz="3000" dirty="0" smtClean="0"/>
              <a:t>macro-prudential tools, unlike the US</a:t>
            </a:r>
            <a:r>
              <a:rPr lang="en-US" sz="3200" dirty="0" smtClean="0"/>
              <a:t>.</a:t>
            </a:r>
            <a:endParaRPr lang="en-US" sz="3200" dirty="0"/>
          </a:p>
        </p:txBody>
      </p:sp>
      <p:sp>
        <p:nvSpPr>
          <p:cNvPr id="3" name="Content Placeholder 2"/>
          <p:cNvSpPr>
            <a:spLocks noGrp="1"/>
          </p:cNvSpPr>
          <p:nvPr>
            <p:ph idx="1"/>
          </p:nvPr>
        </p:nvSpPr>
        <p:spPr>
          <a:xfrm>
            <a:off x="630382" y="3266209"/>
            <a:ext cx="7315200" cy="3048000"/>
          </a:xfrm>
        </p:spPr>
        <p:txBody>
          <a:bodyPr>
            <a:normAutofit/>
          </a:bodyPr>
          <a:lstStyle/>
          <a:p>
            <a:r>
              <a:rPr lang="en-US" sz="3000" dirty="0" smtClean="0"/>
              <a:t>Banks: reserve requirements</a:t>
            </a:r>
          </a:p>
          <a:p>
            <a:pPr lvl="1"/>
            <a:r>
              <a:rPr lang="en-US" sz="900" dirty="0" smtClean="0"/>
              <a:t/>
            </a:r>
            <a:br>
              <a:rPr lang="en-US" sz="900" dirty="0" smtClean="0"/>
            </a:br>
            <a:endParaRPr lang="en-US" sz="900" dirty="0" smtClean="0"/>
          </a:p>
          <a:p>
            <a:r>
              <a:rPr lang="en-US" sz="3000" dirty="0" smtClean="0"/>
              <a:t>Housing market:  </a:t>
            </a:r>
          </a:p>
          <a:p>
            <a:pPr lvl="2"/>
            <a:r>
              <a:rPr lang="en-US" dirty="0" smtClean="0"/>
              <a:t>Maximum Loan/value ratio</a:t>
            </a:r>
          </a:p>
          <a:p>
            <a:pPr lvl="2"/>
            <a:r>
              <a:rPr lang="en-US" dirty="0" smtClean="0"/>
              <a:t>Maximum Debt service/income ratio</a:t>
            </a:r>
            <a:br>
              <a:rPr lang="en-US" dirty="0" smtClean="0"/>
            </a:br>
            <a:endParaRPr lang="en-US" sz="900" dirty="0"/>
          </a:p>
        </p:txBody>
      </p:sp>
      <p:sp>
        <p:nvSpPr>
          <p:cNvPr id="5" name="Title 1"/>
          <p:cNvSpPr txBox="1">
            <a:spLocks/>
          </p:cNvSpPr>
          <p:nvPr/>
        </p:nvSpPr>
        <p:spPr>
          <a:xfrm>
            <a:off x="304800" y="381000"/>
            <a:ext cx="8458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3600" kern="0" dirty="0" smtClean="0">
                <a:solidFill>
                  <a:sysClr val="windowText" lastClr="000000"/>
                </a:solidFill>
              </a:rPr>
              <a:t>Appendix 1b: Some EM countries do a better job of counter-cyclical macro-prudential policy</a:t>
            </a:r>
            <a:r>
              <a:rPr lang="en-US" kern="0" dirty="0" smtClean="0">
                <a:solidFill>
                  <a:sysClr val="windowText" lastClr="000000"/>
                </a:solidFill>
              </a:rPr>
              <a:t>.</a:t>
            </a:r>
            <a:br>
              <a:rPr lang="en-US" kern="0" dirty="0" smtClean="0">
                <a:solidFill>
                  <a:sysClr val="windowText" lastClr="000000"/>
                </a:solidFill>
              </a:rPr>
            </a:br>
            <a:endParaRPr lang="en-US" kern="0" dirty="0" smtClean="0">
              <a:solidFill>
                <a:sysClr val="windowText" lastClr="000000"/>
              </a:solidFill>
            </a:endParaRPr>
          </a:p>
        </p:txBody>
      </p:sp>
    </p:spTree>
    <p:extLst>
      <p:ext uri="{BB962C8B-B14F-4D97-AF65-F5344CB8AC3E}">
        <p14:creationId xmlns:p14="http://schemas.microsoft.com/office/powerpoint/2010/main" val="33234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sz="2800" dirty="0" smtClean="0"/>
              <a:t>Asia-Pacific &amp; other EM countries take macro-prudential actions more often than advanced countries do </a:t>
            </a:r>
            <a:r>
              <a:rPr lang="en-US" sz="2200" dirty="0" smtClean="0"/>
              <a:t>-- </a:t>
            </a:r>
            <a:r>
              <a:rPr lang="en-US" sz="2200" dirty="0"/>
              <a:t>Kuttner &amp; Shim (</a:t>
            </a:r>
            <a:r>
              <a:rPr lang="en-US" sz="2200" dirty="0" smtClean="0"/>
              <a:t>2016) </a:t>
            </a:r>
            <a:endParaRPr lang="en-US" sz="22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0"/>
            <a:ext cx="87630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6527884"/>
            <a:ext cx="8686800" cy="253916"/>
          </a:xfrm>
          <a:prstGeom prst="rect">
            <a:avLst/>
          </a:prstGeom>
        </p:spPr>
        <p:txBody>
          <a:bodyPr wrap="square">
            <a:spAutoFit/>
          </a:bodyPr>
          <a:lstStyle/>
          <a:p>
            <a:r>
              <a:rPr lang="en-US" sz="1050" dirty="0" smtClean="0"/>
              <a:t>Kenneth </a:t>
            </a:r>
            <a:r>
              <a:rPr lang="en-US" sz="1050" dirty="0"/>
              <a:t>Kuttner &amp; Ilhyock Shim, “Can non-interest rate policies stabilize housing markets? Evidence from a panel of 57 economies,” </a:t>
            </a:r>
            <a:r>
              <a:rPr lang="en-US" sz="1050" i="1" dirty="0" smtClean="0"/>
              <a:t>J.Fin.Stability</a:t>
            </a:r>
            <a:r>
              <a:rPr lang="en-US" sz="1050" dirty="0" smtClean="0"/>
              <a:t>, 2016.</a:t>
            </a:r>
            <a:endParaRPr lang="en-US" sz="1050" dirty="0"/>
          </a:p>
        </p:txBody>
      </p:sp>
    </p:spTree>
    <p:extLst>
      <p:ext uri="{BB962C8B-B14F-4D97-AF65-F5344CB8AC3E}">
        <p14:creationId xmlns:p14="http://schemas.microsoft.com/office/powerpoint/2010/main" val="2679190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EM Economies apply macroprudential policies, </a:t>
            </a:r>
            <a:br>
              <a:rPr lang="en-US" sz="2600" dirty="0" smtClean="0"/>
            </a:br>
            <a:r>
              <a:rPr lang="en-US" sz="2600" dirty="0" smtClean="0"/>
              <a:t>unlike Advanced Economies</a:t>
            </a:r>
            <a:endParaRPr lang="en-US" sz="2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19" y="1858169"/>
            <a:ext cx="8416581" cy="370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6010870"/>
            <a:ext cx="7772400" cy="584775"/>
          </a:xfrm>
          <a:prstGeom prst="rect">
            <a:avLst/>
          </a:prstGeom>
        </p:spPr>
        <p:txBody>
          <a:bodyPr wrap="square">
            <a:spAutoFit/>
          </a:bodyPr>
          <a:lstStyle/>
          <a:p>
            <a:pPr algn="ctr"/>
            <a:r>
              <a:rPr lang="en-US" sz="1600" dirty="0" err="1"/>
              <a:t>Ozge</a:t>
            </a:r>
            <a:r>
              <a:rPr lang="en-US" sz="1600" u="sng" dirty="0">
                <a:hlinkClick r:id="rId3"/>
              </a:rPr>
              <a:t> </a:t>
            </a:r>
            <a:r>
              <a:rPr lang="en-US" sz="1600" dirty="0" err="1"/>
              <a:t>Akinci</a:t>
            </a:r>
            <a:r>
              <a:rPr lang="en-US" sz="1600" dirty="0"/>
              <a:t>, Jane Olmstead-Rumsey, 2018, “How effective are macroprudential policies? </a:t>
            </a:r>
            <a:r>
              <a:rPr lang="en-US" sz="1600" dirty="0" smtClean="0"/>
              <a:t/>
            </a:r>
            <a:br>
              <a:rPr lang="en-US" sz="1600" dirty="0" smtClean="0"/>
            </a:br>
            <a:r>
              <a:rPr lang="en-US" sz="1600" dirty="0" smtClean="0"/>
              <a:t>An </a:t>
            </a:r>
            <a:r>
              <a:rPr lang="en-US" sz="1600" dirty="0"/>
              <a:t>empirical investigation,” </a:t>
            </a:r>
            <a:r>
              <a:rPr lang="en-US" sz="1600" i="1" dirty="0"/>
              <a:t>Journal of Financial </a:t>
            </a:r>
            <a:r>
              <a:rPr lang="en-US" sz="1600" i="1" dirty="0" smtClean="0"/>
              <a:t>Intermediation</a:t>
            </a:r>
            <a:r>
              <a:rPr lang="en-US" sz="1600" dirty="0" smtClean="0"/>
              <a:t>.</a:t>
            </a:r>
            <a:endParaRPr lang="en-US" sz="1600" dirty="0"/>
          </a:p>
        </p:txBody>
      </p:sp>
    </p:spTree>
    <p:extLst>
      <p:ext uri="{BB962C8B-B14F-4D97-AF65-F5344CB8AC3E}">
        <p14:creationId xmlns:p14="http://schemas.microsoft.com/office/powerpoint/2010/main" val="1926128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026400" cy="544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1000"/>
            <a:ext cx="8610600" cy="954107"/>
          </a:xfrm>
          <a:prstGeom prst="rect">
            <a:avLst/>
          </a:prstGeom>
          <a:noFill/>
        </p:spPr>
        <p:txBody>
          <a:bodyPr wrap="square" rtlCol="0">
            <a:spAutoFit/>
          </a:bodyPr>
          <a:lstStyle/>
          <a:p>
            <a:pPr algn="ctr"/>
            <a:r>
              <a:rPr lang="en-US" sz="2800" dirty="0" smtClean="0"/>
              <a:t>Emerging Market countries tend to tighten </a:t>
            </a:r>
            <a:br>
              <a:rPr lang="en-US" sz="2800" dirty="0" smtClean="0"/>
            </a:br>
            <a:r>
              <a:rPr lang="en-US" sz="2800" dirty="0" smtClean="0"/>
              <a:t>bank reserve requirements counter-cyclically (2005-2011)</a:t>
            </a:r>
            <a:endParaRPr lang="en-US" sz="2800" dirty="0"/>
          </a:p>
        </p:txBody>
      </p:sp>
      <p:sp>
        <p:nvSpPr>
          <p:cNvPr id="3" name="Rectangle 2"/>
          <p:cNvSpPr/>
          <p:nvPr/>
        </p:nvSpPr>
        <p:spPr>
          <a:xfrm>
            <a:off x="2895600" y="5943600"/>
            <a:ext cx="5105400" cy="584775"/>
          </a:xfrm>
          <a:prstGeom prst="rect">
            <a:avLst/>
          </a:prstGeom>
        </p:spPr>
        <p:txBody>
          <a:bodyPr wrap="square">
            <a:spAutoFit/>
          </a:bodyPr>
          <a:lstStyle/>
          <a:p>
            <a:r>
              <a:rPr lang="en-US" sz="1600" dirty="0"/>
              <a:t>P. Federico, C. </a:t>
            </a:r>
            <a:r>
              <a:rPr lang="en-US" sz="1600" dirty="0" err="1"/>
              <a:t>Végh</a:t>
            </a:r>
            <a:r>
              <a:rPr lang="en-US" sz="1600" dirty="0"/>
              <a:t>, </a:t>
            </a:r>
            <a:r>
              <a:rPr lang="en-US" sz="1600" dirty="0" smtClean="0"/>
              <a:t>&amp; </a:t>
            </a:r>
            <a:r>
              <a:rPr lang="en-US" sz="1600" dirty="0"/>
              <a:t>G. Vuletin, "Reserve Requirement Policy over the Business Cycle," </a:t>
            </a:r>
            <a:r>
              <a:rPr lang="en-US" sz="1600" dirty="0" smtClean="0"/>
              <a:t>NBER WP 20612, 2014</a:t>
            </a:r>
            <a:r>
              <a:rPr lang="en-US" sz="1400" i="1" dirty="0" smtClean="0"/>
              <a:t>.</a:t>
            </a:r>
            <a:endParaRPr lang="en-US" sz="1400" dirty="0"/>
          </a:p>
        </p:txBody>
      </p:sp>
    </p:spTree>
    <p:extLst>
      <p:ext uri="{BB962C8B-B14F-4D97-AF65-F5344CB8AC3E}">
        <p14:creationId xmlns:p14="http://schemas.microsoft.com/office/powerpoint/2010/main" val="96582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9" y="457200"/>
            <a:ext cx="8326311" cy="1143000"/>
          </a:xfrm>
        </p:spPr>
        <p:txBody>
          <a:bodyPr>
            <a:normAutofit/>
          </a:bodyPr>
          <a:lstStyle/>
          <a:p>
            <a:r>
              <a:rPr lang="en-US" sz="2500" dirty="0" smtClean="0"/>
              <a:t>Korea &amp; China</a:t>
            </a:r>
            <a:br>
              <a:rPr lang="en-US" sz="2500" dirty="0" smtClean="0"/>
            </a:br>
            <a:r>
              <a:rPr lang="en-US" sz="2500" dirty="0" smtClean="0"/>
              <a:t>tighten both reserve requirements &amp; housing credit in booms</a:t>
            </a:r>
            <a:endParaRPr lang="en-US" sz="2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381" y="2502932"/>
            <a:ext cx="4548259" cy="272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43572"/>
            <a:ext cx="4214812" cy="268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56289" y="1981200"/>
            <a:ext cx="3906711" cy="369332"/>
          </a:xfrm>
          <a:prstGeom prst="rect">
            <a:avLst/>
          </a:prstGeom>
        </p:spPr>
        <p:txBody>
          <a:bodyPr wrap="none">
            <a:spAutoFit/>
          </a:bodyPr>
          <a:lstStyle/>
          <a:p>
            <a:r>
              <a:rPr lang="en-US" dirty="0"/>
              <a:t>Interest rate and credit policies in </a:t>
            </a:r>
            <a:r>
              <a:rPr lang="en-US" dirty="0" smtClean="0"/>
              <a:t>China</a:t>
            </a:r>
            <a:endParaRPr lang="en-US" dirty="0"/>
          </a:p>
        </p:txBody>
      </p:sp>
      <p:sp>
        <p:nvSpPr>
          <p:cNvPr id="7" name="Rectangle 6"/>
          <p:cNvSpPr/>
          <p:nvPr/>
        </p:nvSpPr>
        <p:spPr>
          <a:xfrm>
            <a:off x="208089" y="1981200"/>
            <a:ext cx="3917163" cy="369332"/>
          </a:xfrm>
          <a:prstGeom prst="rect">
            <a:avLst/>
          </a:prstGeom>
        </p:spPr>
        <p:txBody>
          <a:bodyPr wrap="none">
            <a:spAutoFit/>
          </a:bodyPr>
          <a:lstStyle/>
          <a:p>
            <a:r>
              <a:rPr lang="en-US" dirty="0"/>
              <a:t>Interest rate and credit policies in </a:t>
            </a:r>
            <a:r>
              <a:rPr lang="en-US" dirty="0" smtClean="0"/>
              <a:t>Korea</a:t>
            </a:r>
            <a:endParaRPr lang="en-US" dirty="0"/>
          </a:p>
        </p:txBody>
      </p:sp>
      <p:sp>
        <p:nvSpPr>
          <p:cNvPr id="8" name="Rectangle 7"/>
          <p:cNvSpPr/>
          <p:nvPr/>
        </p:nvSpPr>
        <p:spPr>
          <a:xfrm>
            <a:off x="609600" y="5867400"/>
            <a:ext cx="7924800" cy="584775"/>
          </a:xfrm>
          <a:prstGeom prst="rect">
            <a:avLst/>
          </a:prstGeom>
        </p:spPr>
        <p:txBody>
          <a:bodyPr wrap="square">
            <a:spAutoFit/>
          </a:bodyPr>
          <a:lstStyle/>
          <a:p>
            <a:pPr algn="ctr"/>
            <a:r>
              <a:rPr lang="en-US" sz="1600" dirty="0" smtClean="0"/>
              <a:t>Kenneth </a:t>
            </a:r>
            <a:r>
              <a:rPr lang="en-US" sz="1600" dirty="0" err="1"/>
              <a:t>Kuttner</a:t>
            </a:r>
            <a:r>
              <a:rPr lang="en-US" sz="1600" dirty="0"/>
              <a:t> &amp; </a:t>
            </a:r>
            <a:r>
              <a:rPr lang="en-US" sz="1600" dirty="0" err="1"/>
              <a:t>Ilhyock</a:t>
            </a:r>
            <a:r>
              <a:rPr lang="en-US" sz="1600" dirty="0"/>
              <a:t> Shim, “Can non-interest rate policies stabilize housing markets? Evidence from a panel of 57 economies,” </a:t>
            </a:r>
            <a:r>
              <a:rPr lang="en-US" sz="1600" i="1" dirty="0" err="1" smtClean="0"/>
              <a:t>J.Financial</a:t>
            </a:r>
            <a:r>
              <a:rPr lang="en-US" sz="1600" i="1" dirty="0" smtClean="0"/>
              <a:t> Stability</a:t>
            </a:r>
            <a:r>
              <a:rPr lang="en-US" sz="1600" dirty="0"/>
              <a:t>, 2016</a:t>
            </a:r>
            <a:r>
              <a:rPr lang="en-US" sz="1600" dirty="0" smtClean="0"/>
              <a:t>.</a:t>
            </a:r>
            <a:endParaRPr lang="en-US" sz="1600" dirty="0"/>
          </a:p>
        </p:txBody>
      </p:sp>
      <p:cxnSp>
        <p:nvCxnSpPr>
          <p:cNvPr id="9" name="Straight Arrow Connector 8"/>
          <p:cNvCxnSpPr/>
          <p:nvPr/>
        </p:nvCxnSpPr>
        <p:spPr>
          <a:xfrm flipV="1">
            <a:off x="2667000" y="2743200"/>
            <a:ext cx="762000" cy="112408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696200" y="3329354"/>
            <a:ext cx="838200" cy="263769"/>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2800" dirty="0" smtClean="0"/>
              <a:t>Countries with low </a:t>
            </a:r>
            <a:r>
              <a:rPr lang="en-US" sz="2800" dirty="0" err="1" smtClean="0"/>
              <a:t>MacroPrudential</a:t>
            </a:r>
            <a:r>
              <a:rPr lang="en-US" sz="2800" dirty="0" smtClean="0"/>
              <a:t> Indices suffered a big increase in mortgage defaults after 2008 financial crisis.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625" y="2015331"/>
            <a:ext cx="52387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5782270"/>
            <a:ext cx="6553200" cy="861774"/>
          </a:xfrm>
          <a:prstGeom prst="rect">
            <a:avLst/>
          </a:prstGeom>
        </p:spPr>
        <p:txBody>
          <a:bodyPr wrap="square">
            <a:spAutoFit/>
          </a:bodyPr>
          <a:lstStyle/>
          <a:p>
            <a:pPr fontAlgn="base"/>
            <a:r>
              <a:rPr lang="en-US" dirty="0" smtClean="0"/>
              <a:t>“Mortgage </a:t>
            </a:r>
            <a:r>
              <a:rPr lang="en-US" dirty="0"/>
              <a:t>delinquency rates: A cross-country </a:t>
            </a:r>
            <a:r>
              <a:rPr lang="en-US" dirty="0" smtClean="0"/>
              <a:t>perspective,“</a:t>
            </a:r>
            <a:endParaRPr lang="en-US" dirty="0"/>
          </a:p>
          <a:p>
            <a:pPr fontAlgn="base"/>
            <a:r>
              <a:rPr lang="en-US" dirty="0"/>
              <a:t>Irina </a:t>
            </a:r>
            <a:r>
              <a:rPr lang="en-US" dirty="0" err="1"/>
              <a:t>Stanga</a:t>
            </a:r>
            <a:r>
              <a:rPr lang="en-US" dirty="0"/>
              <a:t>, </a:t>
            </a:r>
            <a:r>
              <a:rPr lang="en-US" dirty="0" err="1"/>
              <a:t>Razvan</a:t>
            </a:r>
            <a:r>
              <a:rPr lang="en-US" dirty="0"/>
              <a:t> </a:t>
            </a:r>
            <a:r>
              <a:rPr lang="en-US" dirty="0" err="1"/>
              <a:t>Vlahu</a:t>
            </a:r>
            <a:r>
              <a:rPr lang="en-US" dirty="0"/>
              <a:t>, Jakob de </a:t>
            </a:r>
            <a:r>
              <a:rPr lang="en-US" dirty="0" err="1" smtClean="0"/>
              <a:t>Haan</a:t>
            </a:r>
            <a:r>
              <a:rPr lang="en-US" dirty="0" smtClean="0"/>
              <a:t>,</a:t>
            </a:r>
            <a:r>
              <a:rPr lang="en-US" dirty="0"/>
              <a:t> 15 March </a:t>
            </a:r>
            <a:r>
              <a:rPr lang="en-US" dirty="0" smtClean="0"/>
              <a:t>2018 </a:t>
            </a:r>
            <a:br>
              <a:rPr lang="en-US" dirty="0" smtClean="0"/>
            </a:br>
            <a:r>
              <a:rPr lang="en-US" sz="1400" dirty="0" smtClean="0"/>
              <a:t>https</a:t>
            </a:r>
            <a:r>
              <a:rPr lang="en-US" sz="1400" dirty="0"/>
              <a:t>://voxeu.org/article/mortgage-delinquency-rates-cross-country-perspective</a:t>
            </a:r>
          </a:p>
        </p:txBody>
      </p:sp>
    </p:spTree>
    <p:extLst>
      <p:ext uri="{BB962C8B-B14F-4D97-AF65-F5344CB8AC3E}">
        <p14:creationId xmlns:p14="http://schemas.microsoft.com/office/powerpoint/2010/main" val="82488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Autofit/>
          </a:bodyPr>
          <a:lstStyle/>
          <a:p>
            <a:r>
              <a:rPr lang="en-US" sz="2800" dirty="0" smtClean="0"/>
              <a:t>Countries that expand fiscally during a boom, </a:t>
            </a:r>
            <a:br>
              <a:rPr lang="en-US" sz="2800" dirty="0" smtClean="0"/>
            </a:br>
            <a:r>
              <a:rPr lang="en-US" sz="2800" dirty="0" smtClean="0"/>
              <a:t>feel they need austerity when the downturn comes.</a:t>
            </a:r>
            <a:endParaRPr lang="en-US" sz="2800" dirty="0"/>
          </a:p>
        </p:txBody>
      </p:sp>
      <p:sp>
        <p:nvSpPr>
          <p:cNvPr id="3" name="Content Placeholder 2"/>
          <p:cNvSpPr>
            <a:spLocks noGrp="1"/>
          </p:cNvSpPr>
          <p:nvPr>
            <p:ph idx="1"/>
          </p:nvPr>
        </p:nvSpPr>
        <p:spPr>
          <a:xfrm>
            <a:off x="304800" y="4267200"/>
            <a:ext cx="8610600" cy="2457450"/>
          </a:xfrm>
        </p:spPr>
        <p:txBody>
          <a:bodyPr>
            <a:normAutofit fontScale="85000" lnSpcReduction="10000"/>
          </a:bodyPr>
          <a:lstStyle/>
          <a:p>
            <a:pPr marL="0" indent="0">
              <a:buNone/>
            </a:pPr>
            <a:r>
              <a:rPr lang="en-US" dirty="0" smtClean="0"/>
              <a:t>OECD </a:t>
            </a:r>
            <a:r>
              <a:rPr lang="en-US" dirty="0"/>
              <a:t>countries with lower </a:t>
            </a:r>
            <a:r>
              <a:rPr lang="en-US" dirty="0" smtClean="0"/>
              <a:t>debt/GDP </a:t>
            </a:r>
            <a:r>
              <a:rPr lang="en-US" dirty="0"/>
              <a:t>ratios </a:t>
            </a:r>
            <a:r>
              <a:rPr lang="en-US" dirty="0" smtClean="0"/>
              <a:t>“respond </a:t>
            </a:r>
            <a:r>
              <a:rPr lang="en-US" dirty="0"/>
              <a:t>to financial distress with much more expansionary fiscal policy and </a:t>
            </a:r>
            <a:r>
              <a:rPr lang="en-US" dirty="0" smtClean="0"/>
              <a:t>suffer </a:t>
            </a:r>
            <a:r>
              <a:rPr lang="en-US" dirty="0"/>
              <a:t>much less severe </a:t>
            </a:r>
            <a:r>
              <a:rPr lang="en-US" dirty="0" smtClean="0"/>
              <a:t>aftermaths” </a:t>
            </a:r>
            <a:r>
              <a:rPr lang="en-US" dirty="0"/>
              <a:t>(1980–2017</a:t>
            </a:r>
            <a:r>
              <a:rPr lang="en-US" dirty="0" smtClean="0"/>
              <a:t>),</a:t>
            </a:r>
            <a:endParaRPr lang="en-US" dirty="0"/>
          </a:p>
          <a:p>
            <a:pPr lvl="1"/>
            <a:r>
              <a:rPr lang="en-US" dirty="0"/>
              <a:t>driven partly by problems with sovereign market access, </a:t>
            </a:r>
          </a:p>
          <a:p>
            <a:pPr lvl="1"/>
            <a:r>
              <a:rPr lang="en-US" dirty="0"/>
              <a:t>but even more so by choices of domestic &amp; international policymakers despite easy market access.</a:t>
            </a:r>
          </a:p>
          <a:p>
            <a:pPr marL="0" indent="0">
              <a:buNone/>
            </a:pP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49525"/>
            <a:ext cx="4219575" cy="209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293704" cy="26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28600" y="2057400"/>
            <a:ext cx="3657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t>Christina Romer &amp; David Romer, 2019, "Fiscal Space and the Aftermath of Financial Crises: How It Matters and Why,” </a:t>
            </a:r>
            <a:r>
              <a:rPr lang="en-US" sz="2200" i="1" dirty="0" smtClean="0"/>
              <a:t>BPEA, </a:t>
            </a:r>
            <a:r>
              <a:rPr lang="en-US" sz="1500" dirty="0" smtClean="0"/>
              <a:t>Fig.4.</a:t>
            </a:r>
          </a:p>
        </p:txBody>
      </p:sp>
      <p:sp>
        <p:nvSpPr>
          <p:cNvPr id="5" name="Rectangle 4"/>
          <p:cNvSpPr/>
          <p:nvPr/>
        </p:nvSpPr>
        <p:spPr>
          <a:xfrm>
            <a:off x="3657600" y="1447800"/>
            <a:ext cx="5486400" cy="307777"/>
          </a:xfrm>
          <a:prstGeom prst="rect">
            <a:avLst/>
          </a:prstGeom>
        </p:spPr>
        <p:txBody>
          <a:bodyPr wrap="square">
            <a:spAutoFit/>
          </a:bodyPr>
          <a:lstStyle/>
          <a:p>
            <a:r>
              <a:rPr lang="en-US" sz="1400" b="1" dirty="0">
                <a:solidFill>
                  <a:schemeClr val="tx1">
                    <a:lumMod val="95000"/>
                    <a:lumOff val="5000"/>
                  </a:schemeClr>
                </a:solidFill>
              </a:rPr>
              <a:t>Relationship between Real GDP after a Financial Crisis </a:t>
            </a:r>
            <a:r>
              <a:rPr lang="en-US" sz="1400" b="1" dirty="0" smtClean="0">
                <a:solidFill>
                  <a:schemeClr val="tx1">
                    <a:lumMod val="95000"/>
                    <a:lumOff val="5000"/>
                  </a:schemeClr>
                </a:solidFill>
              </a:rPr>
              <a:t>&amp; </a:t>
            </a:r>
            <a:r>
              <a:rPr lang="en-US" sz="1400" b="1" dirty="0">
                <a:solidFill>
                  <a:schemeClr val="tx1">
                    <a:lumMod val="95000"/>
                    <a:lumOff val="5000"/>
                  </a:schemeClr>
                </a:solidFill>
              </a:rPr>
              <a:t>Fiscal Space</a:t>
            </a:r>
          </a:p>
        </p:txBody>
      </p:sp>
    </p:spTree>
    <p:extLst>
      <p:ext uri="{BB962C8B-B14F-4D97-AF65-F5344CB8AC3E}">
        <p14:creationId xmlns:p14="http://schemas.microsoft.com/office/powerpoint/2010/main" val="213800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1323975"/>
          </a:xfrm>
        </p:spPr>
        <p:txBody>
          <a:bodyPr>
            <a:normAutofit/>
          </a:bodyPr>
          <a:lstStyle/>
          <a:p>
            <a:r>
              <a:rPr lang="en-US" sz="3600" dirty="0"/>
              <a:t>Appendix </a:t>
            </a:r>
            <a:r>
              <a:rPr lang="en-US" sz="3600" dirty="0" smtClean="0"/>
              <a:t>2: Institutions </a:t>
            </a:r>
            <a:br>
              <a:rPr lang="en-US" sz="3600" dirty="0" smtClean="0"/>
            </a:br>
            <a:r>
              <a:rPr lang="en-US" sz="3600" dirty="0" smtClean="0"/>
              <a:t>to achieve fiscal </a:t>
            </a:r>
            <a:r>
              <a:rPr lang="en-US" sz="3600" dirty="0"/>
              <a:t>c</a:t>
            </a:r>
            <a:r>
              <a:rPr lang="en-US" sz="3600" dirty="0" smtClean="0"/>
              <a:t>ounter-cyclicality</a:t>
            </a:r>
            <a:endParaRPr lang="en-US" sz="3600" dirty="0"/>
          </a:p>
        </p:txBody>
      </p:sp>
      <p:sp>
        <p:nvSpPr>
          <p:cNvPr id="3" name="Content Placeholder 2"/>
          <p:cNvSpPr>
            <a:spLocks noGrp="1"/>
          </p:cNvSpPr>
          <p:nvPr>
            <p:ph idx="1"/>
          </p:nvPr>
        </p:nvSpPr>
        <p:spPr>
          <a:xfrm>
            <a:off x="152400" y="2362200"/>
            <a:ext cx="8915400" cy="3611563"/>
          </a:xfrm>
        </p:spPr>
        <p:txBody>
          <a:bodyPr>
            <a:noAutofit/>
          </a:bodyPr>
          <a:lstStyle/>
          <a:p>
            <a:pPr marL="571500" indent="-571500">
              <a:buFont typeface="+mj-lt"/>
              <a:buAutoNum type="romanLcPeriod"/>
            </a:pPr>
            <a:r>
              <a:rPr lang="en-US" sz="2800" dirty="0" smtClean="0"/>
              <a:t>Institutions are not all dictated by history &amp; geography.</a:t>
            </a:r>
          </a:p>
          <a:p>
            <a:pPr marL="400050" lvl="1" indent="0">
              <a:buNone/>
            </a:pPr>
            <a:r>
              <a:rPr lang="en-US" altLang="en-US" sz="2000" dirty="0" smtClean="0">
                <a:latin typeface="Calibri" panose="020F0502020204030204" pitchFamily="34" charset="0"/>
              </a:rPr>
              <a:t>The </a:t>
            </a:r>
            <a:r>
              <a:rPr lang="en-US" altLang="en-US" sz="2000" dirty="0">
                <a:latin typeface="Calibri" panose="020F0502020204030204" pitchFamily="34" charset="0"/>
              </a:rPr>
              <a:t>quality of institutions varies, </a:t>
            </a:r>
            <a:r>
              <a:rPr lang="en-US" altLang="en-US" sz="2000" dirty="0" smtClean="0">
                <a:latin typeface="Calibri" panose="020F0502020204030204" pitchFamily="34" charset="0"/>
              </a:rPr>
              <a:t>not </a:t>
            </a:r>
            <a:r>
              <a:rPr lang="en-US" altLang="en-US" sz="2000" dirty="0">
                <a:latin typeface="Calibri" panose="020F0502020204030204" pitchFamily="34" charset="0"/>
              </a:rPr>
              <a:t>just across countries, but also across </a:t>
            </a:r>
            <a:r>
              <a:rPr lang="en-US" altLang="en-US" sz="2000" dirty="0" smtClean="0">
                <a:latin typeface="Calibri" panose="020F0502020204030204" pitchFamily="34" charset="0"/>
              </a:rPr>
              <a:t>time.</a:t>
            </a:r>
            <a:endParaRPr lang="en-US" altLang="en-US" dirty="0"/>
          </a:p>
          <a:p>
            <a:pPr marL="400050" lvl="1" indent="0">
              <a:buNone/>
            </a:pPr>
            <a:r>
              <a:rPr lang="en-US" sz="2000" dirty="0" smtClean="0"/>
              <a:t>Countries can choose good institutions in real time.</a:t>
            </a:r>
            <a:r>
              <a:rPr lang="en-US" sz="1200" dirty="0" smtClean="0"/>
              <a:t/>
            </a:r>
            <a:br>
              <a:rPr lang="en-US" sz="1200" dirty="0" smtClean="0"/>
            </a:br>
            <a:endParaRPr lang="en-US" sz="1200" dirty="0" smtClean="0"/>
          </a:p>
          <a:p>
            <a:pPr marL="571500" indent="-571500">
              <a:buFont typeface="+mj-lt"/>
              <a:buAutoNum type="romanLcPeriod"/>
            </a:pPr>
            <a:r>
              <a:rPr lang="en-US" sz="2800" dirty="0" smtClean="0"/>
              <a:t>What institutions, specifically?   Rules?</a:t>
            </a:r>
            <a:endParaRPr lang="en-US" sz="800" dirty="0" smtClean="0"/>
          </a:p>
          <a:p>
            <a:pPr marL="571500" indent="-571500">
              <a:buFont typeface="+mj-lt"/>
              <a:buAutoNum type="romanLcPeriod"/>
            </a:pPr>
            <a:endParaRPr lang="en-US" sz="800" dirty="0" smtClean="0"/>
          </a:p>
          <a:p>
            <a:pPr marL="571500" indent="-571500">
              <a:buFont typeface="+mj-lt"/>
              <a:buAutoNum type="romanLcPeriod"/>
            </a:pPr>
            <a:r>
              <a:rPr lang="en-US" sz="2800" dirty="0" smtClean="0"/>
              <a:t>The optimism bias.</a:t>
            </a:r>
            <a:r>
              <a:rPr lang="en-US" sz="800" dirty="0" smtClean="0"/>
              <a:t/>
            </a:r>
            <a:br>
              <a:rPr lang="en-US" sz="800" dirty="0" smtClean="0"/>
            </a:br>
            <a:endParaRPr lang="en-US" sz="800" dirty="0"/>
          </a:p>
          <a:p>
            <a:pPr marL="571500" indent="-571500">
              <a:buFont typeface="+mj-lt"/>
              <a:buAutoNum type="romanLcPeriod"/>
            </a:pPr>
            <a:r>
              <a:rPr lang="en-US" sz="2800" dirty="0" smtClean="0"/>
              <a:t>The example of Chile’s fiscal institutions.</a:t>
            </a:r>
            <a:endParaRPr lang="en-US" sz="2800" dirty="0"/>
          </a:p>
        </p:txBody>
      </p:sp>
      <p:sp>
        <p:nvSpPr>
          <p:cNvPr id="4" name="Slide Number Placeholder 3"/>
          <p:cNvSpPr>
            <a:spLocks noGrp="1"/>
          </p:cNvSpPr>
          <p:nvPr>
            <p:ph type="sldNum" sz="quarter" idx="12"/>
          </p:nvPr>
        </p:nvSpPr>
        <p:spPr/>
        <p:txBody>
          <a:bodyPr/>
          <a:lstStyle/>
          <a:p>
            <a:fld id="{E073C9E6-60FF-40AF-A4BE-BF093E6C86C3}" type="slidenum">
              <a:rPr lang="en-US" smtClean="0"/>
              <a:t>30</a:t>
            </a:fld>
            <a:endParaRPr lang="en-US"/>
          </a:p>
        </p:txBody>
      </p:sp>
    </p:spTree>
    <p:extLst>
      <p:ext uri="{BB962C8B-B14F-4D97-AF65-F5344CB8AC3E}">
        <p14:creationId xmlns:p14="http://schemas.microsoft.com/office/powerpoint/2010/main" val="1523010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86800" cy="1371600"/>
          </a:xfrm>
        </p:spPr>
        <p:txBody>
          <a:bodyPr/>
          <a:lstStyle/>
          <a:p>
            <a:r>
              <a:rPr lang="en-US" altLang="en-US" sz="3200" dirty="0" smtClean="0">
                <a:effectLst/>
                <a:latin typeface="Calibri" panose="020F0502020204030204" pitchFamily="34" charset="0"/>
              </a:rPr>
              <a:t>(i) The </a:t>
            </a:r>
            <a:r>
              <a:rPr lang="en-US" altLang="en-US" sz="3200" dirty="0">
                <a:effectLst/>
                <a:latin typeface="Calibri" panose="020F0502020204030204" pitchFamily="34" charset="0"/>
              </a:rPr>
              <a:t>quality of institutions varies, </a:t>
            </a:r>
            <a:br>
              <a:rPr lang="en-US" altLang="en-US" sz="3200" dirty="0">
                <a:effectLst/>
                <a:latin typeface="Calibri" panose="020F0502020204030204" pitchFamily="34" charset="0"/>
              </a:rPr>
            </a:br>
            <a:r>
              <a:rPr lang="en-US" altLang="en-US" sz="3200" dirty="0">
                <a:effectLst/>
                <a:latin typeface="Calibri" panose="020F0502020204030204" pitchFamily="34" charset="0"/>
              </a:rPr>
              <a:t>not just across countries, but also across time.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B070153-7EA6-47A7-83CE-5A90601AE6B8}" type="slidenum">
              <a:rPr lang="en-US" altLang="en-US" sz="1400">
                <a:latin typeface="Calibri" panose="020F0502020204030204" pitchFamily="34" charset="0"/>
              </a:rPr>
              <a:pPr eaLnBrk="1" hangingPunct="1">
                <a:spcBef>
                  <a:spcPct val="0"/>
                </a:spcBef>
                <a:buClrTx/>
                <a:buSzTx/>
                <a:buFontTx/>
                <a:buNone/>
              </a:pPr>
              <a:t>31</a:t>
            </a:fld>
            <a:endParaRPr lang="en-US" altLang="en-US" sz="1400">
              <a:latin typeface="Calibri" panose="020F0502020204030204" pitchFamily="34" charset="0"/>
            </a:endParaRPr>
          </a:p>
        </p:txBody>
      </p:sp>
      <p:pic>
        <p:nvPicPr>
          <p:cNvPr id="717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4264" y="2362200"/>
            <a:ext cx="2895600" cy="3733800"/>
          </a:xfrm>
          <a:noFill/>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1371600"/>
            <a:ext cx="831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381250"/>
            <a:ext cx="29622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362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p:cNvSpPr txBox="1">
            <a:spLocks noChangeArrowheads="1"/>
          </p:cNvSpPr>
          <p:nvPr/>
        </p:nvSpPr>
        <p:spPr bwMode="auto">
          <a:xfrm>
            <a:off x="3907799" y="1836111"/>
            <a:ext cx="175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1984-2009</a:t>
            </a:r>
          </a:p>
        </p:txBody>
      </p:sp>
      <p:pic>
        <p:nvPicPr>
          <p:cNvPr id="717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175" y="6172200"/>
            <a:ext cx="6524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7"/>
          <p:cNvSpPr txBox="1">
            <a:spLocks noChangeArrowheads="1"/>
          </p:cNvSpPr>
          <p:nvPr/>
        </p:nvSpPr>
        <p:spPr bwMode="auto">
          <a:xfrm>
            <a:off x="271463" y="6273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dirty="0">
                <a:latin typeface="Calibri" panose="020F0502020204030204" pitchFamily="34" charset="0"/>
              </a:rPr>
              <a:t>Frankel, </a:t>
            </a:r>
            <a:r>
              <a:rPr lang="en-US" altLang="en-US" sz="1200" dirty="0" err="1">
                <a:latin typeface="Calibri" panose="020F0502020204030204" pitchFamily="34" charset="0"/>
              </a:rPr>
              <a:t>Végh</a:t>
            </a:r>
            <a:r>
              <a:rPr lang="en-US" altLang="en-US" sz="1200" dirty="0">
                <a:latin typeface="Calibri" panose="020F0502020204030204" pitchFamily="34" charset="0"/>
              </a:rPr>
              <a:t> </a:t>
            </a:r>
            <a:br>
              <a:rPr lang="en-US" altLang="en-US" sz="1200" dirty="0">
                <a:latin typeface="Calibri" panose="020F0502020204030204" pitchFamily="34" charset="0"/>
              </a:rPr>
            </a:br>
            <a:r>
              <a:rPr lang="en-US" altLang="en-US" sz="1100" dirty="0">
                <a:latin typeface="Calibri" panose="020F0502020204030204" pitchFamily="34" charset="0"/>
              </a:rPr>
              <a:t>&amp;</a:t>
            </a:r>
            <a:r>
              <a:rPr lang="en-US" altLang="en-US" sz="800" dirty="0">
                <a:latin typeface="Calibri" panose="020F0502020204030204" pitchFamily="34" charset="0"/>
              </a:rPr>
              <a:t> </a:t>
            </a:r>
            <a:r>
              <a:rPr lang="en-US" altLang="en-US" sz="1200" dirty="0" err="1">
                <a:latin typeface="Calibri" panose="020F0502020204030204" pitchFamily="34" charset="0"/>
              </a:rPr>
              <a:t>Vuletin</a:t>
            </a:r>
            <a:r>
              <a:rPr lang="en-US" altLang="en-US" sz="1200" dirty="0">
                <a:latin typeface="Calibri" panose="020F0502020204030204" pitchFamily="34" charset="0"/>
              </a:rPr>
              <a:t>, </a:t>
            </a:r>
            <a:r>
              <a:rPr lang="en-US" altLang="en-US" sz="1000" i="1" dirty="0">
                <a:latin typeface="Calibri" panose="020F0502020204030204" pitchFamily="34" charset="0"/>
              </a:rPr>
              <a:t>2013</a:t>
            </a:r>
            <a:r>
              <a:rPr lang="en-US" altLang="en-US" sz="1200" i="1" dirty="0">
                <a:latin typeface="Calibri" panose="020F0502020204030204" pitchFamily="34" charset="0"/>
              </a:rPr>
              <a:t>.</a:t>
            </a:r>
          </a:p>
        </p:txBody>
      </p:sp>
      <p:sp>
        <p:nvSpPr>
          <p:cNvPr id="14" name="Line 5"/>
          <p:cNvSpPr>
            <a:spLocks noChangeShapeType="1"/>
          </p:cNvSpPr>
          <p:nvPr/>
        </p:nvSpPr>
        <p:spPr bwMode="auto">
          <a:xfrm flipV="1">
            <a:off x="6781800" y="3313332"/>
            <a:ext cx="1828800" cy="953868"/>
          </a:xfrm>
          <a:prstGeom prst="line">
            <a:avLst/>
          </a:prstGeom>
          <a:noFill/>
          <a:ln w="76200">
            <a:solidFill>
              <a:srgbClr val="00CC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5"/>
          <p:cNvSpPr>
            <a:spLocks noChangeShapeType="1"/>
          </p:cNvSpPr>
          <p:nvPr/>
        </p:nvSpPr>
        <p:spPr bwMode="auto">
          <a:xfrm>
            <a:off x="4607717" y="4191000"/>
            <a:ext cx="1183483" cy="8382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5"/>
          <p:cNvSpPr>
            <a:spLocks noChangeShapeType="1"/>
          </p:cNvSpPr>
          <p:nvPr/>
        </p:nvSpPr>
        <p:spPr bwMode="auto">
          <a:xfrm flipV="1">
            <a:off x="323850" y="3059462"/>
            <a:ext cx="2419350" cy="165100"/>
          </a:xfrm>
          <a:prstGeom prst="line">
            <a:avLst/>
          </a:prstGeom>
          <a:noFill/>
          <a:ln w="76200">
            <a:solidFill>
              <a:srgbClr val="0070C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59" name="AutoShape 12"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620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0" name="AutoShape 14"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1" name="AutoShape 16"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86" name="Picture 18" descr="http://3.bp.blogspot.com/_njKPjCEOAnQ/TT1CggFZLbI/AAAAAAAACQo/b6PxjyndVCM/s1600/Australia_fla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464" y="50292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AutoShape 20" descr="data:image/jpeg;base64,/9j/4AAQSkZJRgABAQAAAQABAAD/2wBDAAkGBwgHBgkIBwgKCgkLDRYPDQwMDRsUFRAWIB0iIiAdHx8kKDQsJCYxJx8fLT0tMTU3Ojo6Iys/RD84QzQ5Ojf/2wBDAQoKCg0MDRoPDxo3JR8lNzc3Nzc3Nzc3Nzc3Nzc3Nzc3Nzc3Nzc3Nzc3Nzc3Nzc3Nzc3Nzc3Nzc3Nzc3Nzc3Nzf/wAARCACsAQMDASIAAhEBAxEB/8QAHAABAAIDAQEBAAAAAAAAAAAAAAQIBQYHAwIB/8QANRAAAQMCAgoCAQIFBQEAAAAAAAECBAMRBQYSFRYhMVFVYpGTE0EHFHEiMkJhgSNSscHR8P/EABoBAQACAwEAAAAAAAAAAAAAAAACBQEDBwT/xAAzEQEAAAMFBwMCBAcAAAAAAAAAAQIFERVRU5EDBBQXIaLREjFBcYETYcHwIiMyM6Gx8f/aAAwDAQACEQMRAD8A6uADjKxAAAAAAAAAAAAAAAAAAAAAAAAAAAAAAAAAAAAAAAAAAAAAAAAAAAAAAAAAAAAAAAAAAAAAAAAAAAAAAAAAAAAAAAAAAAAAAAAAAAAAAAAAAAAAAAAAAAAAAAAAAAAAAAAAAAAAC6cxdOZWzbHMnW53uUbY5k63O9ynVOVFQz5O7w8P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wVs2xzJ1ud7lA5UVDPk7vBx0mDBAA7orAAAAAAAAAAAAAB+o1zkcqNVUbvVUTgfh0z8Q5fjScQdKnzsMqUJFB9FcPdWR1Woi82/VrX5nv+W8s08CwuBSwPC2UsMY5VkSW/xvWou5qPcu+1r2+rqVcarsob5DdbOsfn4/79E/RH0+pq+Scn4pjuIwZDcPfVwz9Qz56qqiN0Ecmkm9d+6/An51/HtXLLJU2viEVsNaqtiU1c5atX7RLW+k4rf6MV+PsbbgOZKE2TJq0olJr3VmU3KnyojVs233dbcTJZzzzRzhhyU5+HpHmRqqui1qLrorF4sci/si3T7TgQ2sd+46Hp/t9LbIfXGPvjGHxH2Zh6fT+bAZYwJcxYjq+jNjxpL23opIujai/7UVEWym55j/FuKQMCwzV0T9ZORarpzqLkW19HRRLql0REXgn2ppeVcRhYRjNDEZ8d8lsZfkpUWqiI+on8t1+kRd/+Dbs2fkOpmjKaR3KsKdTlItSnRe5GVqSov/C2ui/v+zfI79xUn4P9HzbDG2HxGEYw/Wz7JfT6Y2+7ntak+jVfSqtVtRjla5q8UVD5RrnX0Wqtkutk4IZvJcWdLzLCp4dDbMqfIivovaiscz+rSvuRtr7zsOcckYJDyxOo4VUgYVUl1mvdVlVbNcjd+gjl4J92Q2b3VNnuu2k2M8LYzf46/MPf6YsSyRmha4ED1lUFjSKlFX06isdbTpPRzXf3RU4oeRZwjbC2CAAAAAAAAAAAAAAAAAAAAAAAAAAAAAAy2VsPh4rjcbD59WrRpynfEyrSbpKx6/yqqfaX3L+5vWavxpUy/lHTh0amJYgspHVq1Kmv+nRRFtZvHja6/wDRo2X8dm5alrMg0aDZTmWp1a1LTViL9tvu387G15j/ACRieKZbwpkefWi4g19VsxY7lp6aJo6C7vpbr/lFKjfJd+jvWzjsY/wW9ftbHC2z49/ezo2S+n0xt92n5fxN+B49CxH41c6LWa9zOCqiLvTxc852Lz50mVXryqyulPV9VqPXRddb2tyIdSo+rUdUqvc97lu5zluqr/c+Sz/CkjP64w62WIW/AADYwAAD1oSa8fS+CtUpaaWdoPVuknJbGVn5ilT8t4fg0hXPZCrVKjHuW6qjkSyf4XS8mFBCbZSTTQmjDrDr+jNrbfxxlypj2P0acnD61fDXI9siqjVRtNFatl0uaLaxMz1kaNk6Cx9ee+VKlVnJHYynotZTbxVy/bt6JZDGZKzPPwbGsOa7EpNLDmyGfNS+Vfj0Fd/FdvDhcnZs/IeJZh/WxK9OM/DatRVoUqlFNKkn9Ko5LLpf+qVW0l3+O/QjLH+XZC2H3j+XvjZZ06Jw9Pp/NpYPp7HMcrXtVrk4oqWU+S4awAAAAAAAAAAAAAAAAAAAAAAAAzeUsMwvGMTbBxTEKsF1ZUbQqNpabVcq20Xb7pfdZTCE/A8Tfg2KR8RpUadWrHdp021P5Udbcqp92XeatvLPNspoSRsjZ0+v3Zh79XX/AMg5HwGLg8CZOxOpCpYfGbFRWUUe6uqXVLJdP4lXS/8AkOKVvj+V/wAOn8d10dO17f3sbFJzvjOIYbPw/F5CzqExUeny8aNRFRUcy3BN1tHhvNaPFTN23jd9nGTbz+qNvTDHC33t90p5oRj0AAWSAAAAAAAAAbp+P8s4HmaXTiysTrx5qO0v060UVtZqb10XX3Lbmnk0sy+XMwSsu15ErD2sSXUorSp1nJdaN1S6tTheyW38zzb5JtZ9jNLsZrJvj99en7glLGEI9W//AJfyzguHTa2LVJ9WlKm76MKlRRUVyIiKulfcnDycpM5i2acSxnCI+H4rU/VLGqK+jIqLeo1FTe1V+04ceRgzVTthtthsIbPbTWxh/r4s+2PUnjCMbYAAPciAAAAAAAAAADOaqjd/kaqjd/kng4jf1Tz5tXYr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E8C/qnnzalyU7Jl0AAVK0AAAAAAAAAAAAAAAAAAAAAAAAAAAAAAAAAAAAAAAAAAAAAAAAAAAAAAAAAAAAAAAAAAAAAAAAAAAAAAAAAAAAAAAAAAAAAAAAAAAAAAAAAAAAAAAAAAAAAAAAAAAAAAAAAAAAAH//2Q=="/>
          <p:cNvSpPr>
            <a:spLocks noChangeAspect="1" noChangeArrowheads="1"/>
          </p:cNvSpPr>
          <p:nvPr/>
        </p:nvSpPr>
        <p:spPr bwMode="auto">
          <a:xfrm>
            <a:off x="0" y="-784225"/>
            <a:ext cx="246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90" name="Picture 22" descr="http://flagspot.net/images/v/ve3.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800" y="5029200"/>
            <a:ext cx="901700" cy="503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94" name="Picture 26" descr="http://www.ketv.com/image/view/-/17944840/medRes/2/-/maxh/460/maxw/620/-/pimyt2z/-/Chile-flag-jp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029200"/>
            <a:ext cx="1071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440113"/>
            <a:ext cx="2419350" cy="585787"/>
          </a:xfrm>
          <a:prstGeom prst="rect">
            <a:avLst/>
          </a:prstGeom>
          <a:noFill/>
        </p:spPr>
        <p:txBody>
          <a:bodyPr>
            <a:spAutoFit/>
          </a:bodyPr>
          <a:lstStyle/>
          <a:p>
            <a:pPr>
              <a:defRPr/>
            </a:pPr>
            <a:r>
              <a:rPr lang="en-US" sz="1600" dirty="0">
                <a:solidFill>
                  <a:schemeClr val="tx1">
                    <a:lumMod val="75000"/>
                  </a:schemeClr>
                </a:solidFill>
                <a:latin typeface="Calibri" panose="020F0502020204030204" pitchFamily="34" charset="0"/>
              </a:rPr>
              <a:t>Good institutions;</a:t>
            </a:r>
          </a:p>
          <a:p>
            <a:pPr>
              <a:defRPr/>
            </a:pPr>
            <a:r>
              <a:rPr lang="en-US" sz="1600" dirty="0">
                <a:solidFill>
                  <a:schemeClr val="tx1">
                    <a:lumMod val="75000"/>
                  </a:schemeClr>
                </a:solidFill>
                <a:latin typeface="Calibri" panose="020F0502020204030204" pitchFamily="34" charset="0"/>
              </a:rPr>
              <a:t>Countercyclical spending</a:t>
            </a:r>
          </a:p>
        </p:txBody>
      </p:sp>
      <p:sp>
        <p:nvSpPr>
          <p:cNvPr id="23" name="TextBox 22"/>
          <p:cNvSpPr txBox="1">
            <a:spLocks noChangeArrowheads="1"/>
          </p:cNvSpPr>
          <p:nvPr/>
        </p:nvSpPr>
        <p:spPr bwMode="auto">
          <a:xfrm>
            <a:off x="3581400" y="27432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C00000"/>
                </a:solidFill>
                <a:latin typeface="Calibri" panose="020F0502020204030204" pitchFamily="34" charset="0"/>
              </a:rPr>
              <a:t>Worsened institutions;</a:t>
            </a:r>
          </a:p>
          <a:p>
            <a:pPr eaLnBrk="1" hangingPunct="1">
              <a:spcBef>
                <a:spcPct val="0"/>
              </a:spcBef>
              <a:buClrTx/>
              <a:buSzTx/>
              <a:buFontTx/>
              <a:buNone/>
            </a:pPr>
            <a:r>
              <a:rPr lang="en-US" altLang="en-US" sz="1600" dirty="0">
                <a:solidFill>
                  <a:srgbClr val="C00000"/>
                </a:solidFill>
                <a:latin typeface="Calibri" panose="020F0502020204030204" pitchFamily="34" charset="0"/>
              </a:rPr>
              <a:t>More-cyclical spending.</a:t>
            </a:r>
          </a:p>
        </p:txBody>
      </p:sp>
      <p:sp>
        <p:nvSpPr>
          <p:cNvPr id="24" name="TextBox 23"/>
          <p:cNvSpPr txBox="1">
            <a:spLocks noChangeArrowheads="1"/>
          </p:cNvSpPr>
          <p:nvPr/>
        </p:nvSpPr>
        <p:spPr bwMode="auto">
          <a:xfrm>
            <a:off x="6705600" y="2729132"/>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8000"/>
                </a:solidFill>
                <a:latin typeface="Calibri" panose="020F0502020204030204" pitchFamily="34" charset="0"/>
              </a:rPr>
              <a:t>Improved institutions;</a:t>
            </a:r>
          </a:p>
          <a:p>
            <a:pPr eaLnBrk="1" hangingPunct="1">
              <a:spcBef>
                <a:spcPct val="0"/>
              </a:spcBef>
              <a:buClrTx/>
              <a:buSzTx/>
              <a:buFontTx/>
              <a:buNone/>
            </a:pPr>
            <a:r>
              <a:rPr lang="en-US" altLang="en-US" sz="1600" dirty="0">
                <a:solidFill>
                  <a:srgbClr val="008000"/>
                </a:solidFill>
                <a:latin typeface="Calibri" panose="020F0502020204030204" pitchFamily="34" charset="0"/>
              </a:rPr>
              <a:t>Less-cyclical spending.</a:t>
            </a:r>
          </a:p>
        </p:txBody>
      </p:sp>
      <p:sp>
        <p:nvSpPr>
          <p:cNvPr id="25" name="Line 5"/>
          <p:cNvSpPr>
            <a:spLocks noChangeShapeType="1"/>
          </p:cNvSpPr>
          <p:nvPr/>
        </p:nvSpPr>
        <p:spPr bwMode="auto">
          <a:xfrm>
            <a:off x="381000" y="4648200"/>
            <a:ext cx="2419350" cy="228600"/>
          </a:xfrm>
          <a:prstGeom prst="line">
            <a:avLst/>
          </a:prstGeom>
          <a:noFill/>
          <a:ln w="76200">
            <a:solidFill>
              <a:srgbClr val="0070C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 name="Line 5"/>
          <p:cNvSpPr>
            <a:spLocks noChangeShapeType="1"/>
          </p:cNvSpPr>
          <p:nvPr/>
        </p:nvSpPr>
        <p:spPr bwMode="auto">
          <a:xfrm flipV="1">
            <a:off x="4607718" y="3379438"/>
            <a:ext cx="1283493" cy="444500"/>
          </a:xfrm>
          <a:prstGeom prst="line">
            <a:avLst/>
          </a:prstGeom>
          <a:noFill/>
          <a:ln w="76200">
            <a:solidFill>
              <a:srgbClr val="FF00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 name="Line 5"/>
          <p:cNvSpPr>
            <a:spLocks noChangeShapeType="1"/>
          </p:cNvSpPr>
          <p:nvPr/>
        </p:nvSpPr>
        <p:spPr bwMode="auto">
          <a:xfrm>
            <a:off x="6908335" y="3733006"/>
            <a:ext cx="1702265" cy="688939"/>
          </a:xfrm>
          <a:prstGeom prst="line">
            <a:avLst/>
          </a:prstGeom>
          <a:noFill/>
          <a:ln w="76200">
            <a:solidFill>
              <a:srgbClr val="00CC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207921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9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39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4" grpId="0"/>
      <p:bldP spid="14" grpId="0" animBg="1"/>
      <p:bldP spid="15" grpId="0" animBg="1"/>
      <p:bldP spid="16" grpId="0" animBg="1"/>
      <p:bldP spid="3" grpId="0"/>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pPr lvl="1" algn="ctr" rtl="0">
              <a:spcBef>
                <a:spcPct val="0"/>
              </a:spcBef>
            </a:pPr>
            <a:r>
              <a:rPr lang="en-US" sz="3200" dirty="0" smtClean="0">
                <a:latin typeface="Calibri" panose="020F0502020204030204" pitchFamily="34" charset="0"/>
              </a:rPr>
              <a:t>(ii) What </a:t>
            </a:r>
            <a:r>
              <a:rPr lang="en-US" sz="3200" i="1" dirty="0">
                <a:latin typeface="Calibri" panose="020F0502020204030204" pitchFamily="34" charset="0"/>
              </a:rPr>
              <a:t>specific</a:t>
            </a:r>
            <a:r>
              <a:rPr lang="en-US" sz="3200" dirty="0">
                <a:latin typeface="Calibri" panose="020F0502020204030204" pitchFamily="34" charset="0"/>
              </a:rPr>
              <a:t> institutions can help</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3" name="Content Placeholder 2"/>
          <p:cNvSpPr>
            <a:spLocks noGrp="1"/>
          </p:cNvSpPr>
          <p:nvPr>
            <p:ph idx="1"/>
          </p:nvPr>
        </p:nvSpPr>
        <p:spPr>
          <a:xfrm>
            <a:off x="228600" y="1447800"/>
            <a:ext cx="8458200" cy="5334000"/>
          </a:xfrm>
        </p:spPr>
        <p:txBody>
          <a:bodyPr>
            <a:normAutofit fontScale="85000" lnSpcReduction="20000"/>
          </a:bodyPr>
          <a:lstStyle/>
          <a:p>
            <a:r>
              <a:rPr lang="en-US" altLang="en-US" sz="3600" dirty="0">
                <a:latin typeface="Calibri" panose="020F0502020204030204" pitchFamily="34" charset="0"/>
              </a:rPr>
              <a:t>Budget rules?</a:t>
            </a:r>
          </a:p>
          <a:p>
            <a:pPr lvl="1"/>
            <a:r>
              <a:rPr lang="en-US" altLang="en-US" dirty="0">
                <a:latin typeface="Calibri" panose="020F0502020204030204" pitchFamily="34" charset="0"/>
              </a:rPr>
              <a:t>Budget deficit ceilings or debt brakes?</a:t>
            </a:r>
          </a:p>
          <a:p>
            <a:pPr lvl="2"/>
            <a:r>
              <a:rPr lang="en-US" altLang="en-US" sz="2900" dirty="0">
                <a:latin typeface="Calibri" panose="020F0502020204030204" pitchFamily="34" charset="0"/>
              </a:rPr>
              <a:t>Have been tried by many countries:  </a:t>
            </a:r>
          </a:p>
          <a:p>
            <a:pPr lvl="3"/>
            <a:r>
              <a:rPr lang="en-US" altLang="en-US" sz="2600" dirty="0">
                <a:latin typeface="Calibri" panose="020F0502020204030204" pitchFamily="34" charset="0"/>
              </a:rPr>
              <a:t>97 IMF </a:t>
            </a:r>
            <a:r>
              <a:rPr lang="en-US" altLang="en-US" sz="2600" dirty="0" smtClean="0">
                <a:latin typeface="Calibri" panose="020F0502020204030204" pitchFamily="34" charset="0"/>
              </a:rPr>
              <a:t>members.</a:t>
            </a:r>
            <a:endParaRPr lang="en-US" altLang="en-US" sz="2600" dirty="0">
              <a:latin typeface="Calibri" panose="020F0502020204030204" pitchFamily="34" charset="0"/>
            </a:endParaRPr>
          </a:p>
          <a:p>
            <a:pPr lvl="3"/>
            <a:r>
              <a:rPr lang="en-US" altLang="en-US" sz="2600" dirty="0">
                <a:latin typeface="Calibri" panose="020F0502020204030204" pitchFamily="34" charset="0"/>
              </a:rPr>
              <a:t>Usually fail.</a:t>
            </a:r>
          </a:p>
          <a:p>
            <a:pPr lvl="1"/>
            <a:r>
              <a:rPr lang="en-US" dirty="0">
                <a:latin typeface="Calibri" panose="020F0502020204030204" pitchFamily="34" charset="0"/>
              </a:rPr>
              <a:t>Rigid Budget Deficit ceilings operate </a:t>
            </a:r>
            <a:r>
              <a:rPr lang="en-US" i="1" dirty="0">
                <a:latin typeface="Calibri" panose="020F0502020204030204" pitchFamily="34" charset="0"/>
              </a:rPr>
              <a:t>pro</a:t>
            </a:r>
            <a:r>
              <a:rPr lang="en-US" dirty="0">
                <a:latin typeface="Calibri" panose="020F0502020204030204" pitchFamily="34" charset="0"/>
              </a:rPr>
              <a:t>-cyclically.</a:t>
            </a:r>
            <a:r>
              <a:rPr lang="en-US" altLang="en-US" dirty="0">
                <a:latin typeface="Calibri" panose="020F0502020204030204" pitchFamily="34" charset="0"/>
              </a:rPr>
              <a:t> </a:t>
            </a:r>
          </a:p>
          <a:p>
            <a:pPr lvl="1"/>
            <a:r>
              <a:rPr lang="en-US" dirty="0">
                <a:latin typeface="Calibri" panose="020F0502020204030204" pitchFamily="34" charset="0"/>
              </a:rPr>
              <a:t>Phrasing the target in cyclically adjusted terms helps </a:t>
            </a:r>
            <a:br>
              <a:rPr lang="en-US" dirty="0">
                <a:latin typeface="Calibri" panose="020F0502020204030204" pitchFamily="34" charset="0"/>
              </a:rPr>
            </a:br>
            <a:r>
              <a:rPr lang="en-US" dirty="0">
                <a:latin typeface="Calibri" panose="020F0502020204030204" pitchFamily="34" charset="0"/>
              </a:rPr>
              <a:t>solve that problem in theory</a:t>
            </a:r>
            <a:r>
              <a:rPr lang="en-US" altLang="en-US" dirty="0">
                <a:latin typeface="Calibri" panose="020F0502020204030204" pitchFamily="34" charset="0"/>
              </a:rPr>
              <a:t>.  But…</a:t>
            </a:r>
            <a:br>
              <a:rPr lang="en-US" altLang="en-US" dirty="0">
                <a:latin typeface="Calibri" panose="020F0502020204030204" pitchFamily="34" charset="0"/>
              </a:rPr>
            </a:b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r>
              <a:rPr lang="en-US" altLang="en-US" sz="3000" dirty="0">
                <a:latin typeface="Calibri" panose="020F0502020204030204" pitchFamily="34" charset="0"/>
              </a:rPr>
              <a:t>Rules don’t address a major problem:</a:t>
            </a:r>
          </a:p>
          <a:p>
            <a:pPr lvl="1"/>
            <a:r>
              <a:rPr lang="en-US" altLang="en-US" dirty="0">
                <a:latin typeface="Calibri" panose="020F0502020204030204" pitchFamily="34" charset="0"/>
              </a:rPr>
              <a:t>Bias in official forecasts</a:t>
            </a:r>
          </a:p>
          <a:p>
            <a:pPr lvl="2"/>
            <a:r>
              <a:rPr lang="en-US" altLang="en-US" dirty="0">
                <a:latin typeface="Calibri" panose="020F0502020204030204" pitchFamily="34" charset="0"/>
              </a:rPr>
              <a:t>of GDP growth rates, tax receipts &amp; budgets.</a:t>
            </a:r>
          </a:p>
          <a:p>
            <a:pPr lvl="1"/>
            <a:r>
              <a:rPr lang="en-US" sz="3100" dirty="0">
                <a:latin typeface="Calibri" panose="020F0502020204030204" pitchFamily="34" charset="0"/>
              </a:rPr>
              <a:t>In practice, overly optimistic forecasts </a:t>
            </a:r>
            <a:br>
              <a:rPr lang="en-US" sz="3100" dirty="0">
                <a:latin typeface="Calibri" panose="020F0502020204030204" pitchFamily="34" charset="0"/>
              </a:rPr>
            </a:br>
            <a:r>
              <a:rPr lang="en-US" sz="3100" dirty="0">
                <a:latin typeface="Calibri" panose="020F0502020204030204" pitchFamily="34" charset="0"/>
              </a:rPr>
              <a:t>by official agencies render rules ineffective</a:t>
            </a:r>
            <a:r>
              <a:rPr lang="en-US" sz="3100" dirty="0" smtClean="0">
                <a:latin typeface="Calibri" panose="020F0502020204030204" pitchFamily="34" charset="0"/>
              </a:rPr>
              <a:t>.</a:t>
            </a:r>
            <a:r>
              <a:rPr lang="en-US" sz="1900" i="1" dirty="0" smtClean="0">
                <a:latin typeface="Calibri" panose="020F0502020204030204" pitchFamily="34" charset="0"/>
              </a:rPr>
              <a:t>.</a:t>
            </a:r>
            <a:endParaRPr lang="en-US" sz="1100" dirty="0">
              <a:latin typeface="Calibri" panose="020F0502020204030204" pitchFamily="34"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72440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8991600" cy="1143000"/>
          </a:xfrm>
        </p:spPr>
        <p:txBody>
          <a:bodyPr>
            <a:normAutofit/>
          </a:bodyPr>
          <a:lstStyle/>
          <a:p>
            <a:r>
              <a:rPr lang="en-US" altLang="en-US" sz="2800" dirty="0">
                <a:effectLst/>
                <a:latin typeface="Calibri" panose="020F0502020204030204" pitchFamily="34" charset="0"/>
              </a:rPr>
              <a:t>Countries with Balanced Budget Rules </a:t>
            </a:r>
            <a:br>
              <a:rPr lang="en-US" altLang="en-US" sz="2800" dirty="0">
                <a:effectLst/>
                <a:latin typeface="Calibri" panose="020F0502020204030204" pitchFamily="34" charset="0"/>
              </a:rPr>
            </a:br>
            <a:r>
              <a:rPr lang="en-US" altLang="en-US" sz="2800" dirty="0">
                <a:effectLst/>
                <a:latin typeface="Calibri" panose="020F0502020204030204" pitchFamily="34" charset="0"/>
              </a:rPr>
              <a:t>frequently violate them.</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64008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528" y="6290604"/>
            <a:ext cx="31242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ubtitle 2"/>
          <p:cNvSpPr txBox="1">
            <a:spLocks/>
          </p:cNvSpPr>
          <p:nvPr/>
        </p:nvSpPr>
        <p:spPr bwMode="auto">
          <a:xfrm>
            <a:off x="2438400" y="6324600"/>
            <a:ext cx="29416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pPr>
            <a:r>
              <a:rPr lang="en-US" altLang="en-US" sz="1400" dirty="0">
                <a:latin typeface="Calibri" panose="020F0502020204030204" pitchFamily="34" charset="0"/>
              </a:rPr>
              <a:t>International Monetary Fund, 2014</a:t>
            </a:r>
          </a:p>
        </p:txBody>
      </p:sp>
      <p:pic>
        <p:nvPicPr>
          <p:cNvPr id="92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935" y="6262468"/>
            <a:ext cx="1140733" cy="5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038" y="1600200"/>
            <a:ext cx="35353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2"/>
          <p:cNvSpPr txBox="1">
            <a:spLocks noChangeArrowheads="1"/>
          </p:cNvSpPr>
          <p:nvPr/>
        </p:nvSpPr>
        <p:spPr bwMode="auto">
          <a:xfrm>
            <a:off x="7086600" y="1676400"/>
            <a:ext cx="1563248" cy="646331"/>
          </a:xfrm>
          <a:prstGeom prst="rect">
            <a:avLst/>
          </a:prstGeom>
          <a:solidFill>
            <a:srgbClr val="0033CC"/>
          </a:solidFill>
          <a:ln w="9525">
            <a:solidFill>
              <a:schemeClr val="tx1"/>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chemeClr val="bg1"/>
                </a:solidFill>
                <a:latin typeface="Calibri" panose="020F0502020204030204" pitchFamily="34" charset="0"/>
              </a:rPr>
              <a:t>BBR: Balanced</a:t>
            </a:r>
            <a:br>
              <a:rPr lang="en-US" altLang="en-US" sz="1800" b="1">
                <a:solidFill>
                  <a:schemeClr val="bg1"/>
                </a:solidFill>
                <a:latin typeface="Calibri" panose="020F0502020204030204" pitchFamily="34" charset="0"/>
              </a:rPr>
            </a:br>
            <a:r>
              <a:rPr lang="en-US" altLang="en-US" sz="1800" b="1">
                <a:solidFill>
                  <a:schemeClr val="bg1"/>
                </a:solidFill>
                <a:latin typeface="Calibri" panose="020F0502020204030204" pitchFamily="34" charset="0"/>
              </a:rPr>
              <a:t>  Budget Rules</a:t>
            </a:r>
          </a:p>
        </p:txBody>
      </p:sp>
      <p:sp>
        <p:nvSpPr>
          <p:cNvPr id="9225" name="TextBox 12"/>
          <p:cNvSpPr txBox="1">
            <a:spLocks noChangeArrowheads="1"/>
          </p:cNvSpPr>
          <p:nvPr/>
        </p:nvSpPr>
        <p:spPr bwMode="auto">
          <a:xfrm>
            <a:off x="7086600" y="2414588"/>
            <a:ext cx="1143000" cy="523220"/>
          </a:xfrm>
          <a:prstGeom prst="rect">
            <a:avLst/>
          </a:prstGeom>
          <a:solidFill>
            <a:srgbClr val="C00000"/>
          </a:solidFill>
          <a:ln w="9525">
            <a:solidFill>
              <a:srgbClr val="00B0F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chemeClr val="bg1"/>
                </a:solidFill>
                <a:latin typeface="Calibri" panose="020F0502020204030204" pitchFamily="34" charset="0"/>
              </a:rPr>
              <a:t>DR: </a:t>
            </a:r>
            <a:br>
              <a:rPr lang="en-US" altLang="en-US" sz="1400" b="1" dirty="0">
                <a:solidFill>
                  <a:schemeClr val="bg1"/>
                </a:solidFill>
                <a:latin typeface="Calibri" panose="020F0502020204030204" pitchFamily="34" charset="0"/>
              </a:rPr>
            </a:br>
            <a:r>
              <a:rPr lang="en-US" altLang="en-US" sz="1400" b="1" dirty="0">
                <a:solidFill>
                  <a:schemeClr val="bg1"/>
                </a:solidFill>
                <a:latin typeface="Calibri" panose="020F0502020204030204" pitchFamily="34" charset="0"/>
              </a:rPr>
              <a:t>Debt Rules</a:t>
            </a:r>
          </a:p>
        </p:txBody>
      </p:sp>
      <p:sp>
        <p:nvSpPr>
          <p:cNvPr id="9226" name="TextBox 13"/>
          <p:cNvSpPr txBox="1">
            <a:spLocks noChangeArrowheads="1"/>
          </p:cNvSpPr>
          <p:nvPr/>
        </p:nvSpPr>
        <p:spPr bwMode="auto">
          <a:xfrm>
            <a:off x="7086601" y="2895600"/>
            <a:ext cx="1142999" cy="738664"/>
          </a:xfrm>
          <a:prstGeom prst="rect">
            <a:avLst/>
          </a:prstGeom>
          <a:solidFill>
            <a:srgbClr val="FFDF79"/>
          </a:solidFill>
          <a:ln w="9525">
            <a:solidFill>
              <a:srgbClr val="00000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rgbClr val="000000"/>
                </a:solidFill>
                <a:latin typeface="Calibri" panose="020F0502020204030204" pitchFamily="34" charset="0"/>
              </a:rPr>
              <a:t>ER: Expenditure                 Rules</a:t>
            </a:r>
          </a:p>
        </p:txBody>
      </p:sp>
      <p:cxnSp>
        <p:nvCxnSpPr>
          <p:cNvPr id="11" name="Straight Arrow Connector 10"/>
          <p:cNvCxnSpPr/>
          <p:nvPr/>
        </p:nvCxnSpPr>
        <p:spPr>
          <a:xfrm>
            <a:off x="1423125" y="4298661"/>
            <a:ext cx="570643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3445" y="4321314"/>
            <a:ext cx="1651414" cy="892552"/>
          </a:xfrm>
          <a:prstGeom prst="rect">
            <a:avLst/>
          </a:prstGeom>
          <a:solidFill>
            <a:schemeClr val="bg1"/>
          </a:solidFill>
          <a:ln w="57150">
            <a:solidFill>
              <a:srgbClr val="006386"/>
            </a:solidFill>
          </a:ln>
        </p:spPr>
        <p:txBody>
          <a:bodyPr wrap="none" rtlCol="0">
            <a:spAutoFit/>
          </a:bodyPr>
          <a:lstStyle/>
          <a:p>
            <a:r>
              <a:rPr lang="en-US" sz="2400" dirty="0">
                <a:solidFill>
                  <a:schemeClr val="tx1">
                    <a:lumMod val="75000"/>
                  </a:schemeClr>
                </a:solidFill>
                <a:latin typeface="Calibri" panose="020F0502020204030204" pitchFamily="34" charset="0"/>
              </a:rPr>
              <a:t>Compliance</a:t>
            </a:r>
          </a:p>
          <a:p>
            <a:pPr algn="ctr"/>
            <a:r>
              <a:rPr lang="en-US" sz="2800" dirty="0">
                <a:solidFill>
                  <a:schemeClr val="tx1">
                    <a:lumMod val="75000"/>
                  </a:schemeClr>
                </a:solidFill>
                <a:latin typeface="Calibri" panose="020F0502020204030204" pitchFamily="34" charset="0"/>
              </a:rPr>
              <a:t>&lt; 50%</a:t>
            </a:r>
          </a:p>
        </p:txBody>
      </p:sp>
      <p:sp>
        <p:nvSpPr>
          <p:cNvPr id="14" name="Rounded Rectangle 13"/>
          <p:cNvSpPr/>
          <p:nvPr/>
        </p:nvSpPr>
        <p:spPr>
          <a:xfrm>
            <a:off x="2332038" y="1676400"/>
            <a:ext cx="868362" cy="157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5" name="Straight Arrow Connector 14"/>
          <p:cNvCxnSpPr/>
          <p:nvPr/>
        </p:nvCxnSpPr>
        <p:spPr>
          <a:xfrm>
            <a:off x="5278584" y="5084616"/>
            <a:ext cx="1866044"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6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304800" y="1676400"/>
            <a:ext cx="8839200" cy="4572000"/>
          </a:xfrm>
        </p:spPr>
        <p:txBody>
          <a:bodyPr>
            <a:normAutofit/>
          </a:bodyPr>
          <a:lstStyle/>
          <a:p>
            <a:pPr eaLnBrk="1" hangingPunct="1"/>
            <a:r>
              <a:rPr lang="en-US" altLang="en-US" sz="3000" dirty="0" smtClean="0">
                <a:effectLst/>
              </a:rPr>
              <a:t>People don’t see the need to “fix the hole </a:t>
            </a:r>
            <a:br>
              <a:rPr lang="en-US" altLang="en-US" sz="3000" dirty="0" smtClean="0">
                <a:effectLst/>
              </a:rPr>
            </a:br>
            <a:r>
              <a:rPr lang="en-US" altLang="en-US" sz="3000" dirty="0" smtClean="0">
                <a:effectLst/>
              </a:rPr>
              <a:t>in the roof when the sun is shining.”</a:t>
            </a:r>
          </a:p>
          <a:p>
            <a:pPr lvl="1" eaLnBrk="1" hangingPunct="1"/>
            <a:r>
              <a:rPr lang="en-US" altLang="en-US" sz="900" dirty="0" smtClean="0">
                <a:effectLst/>
              </a:rPr>
              <a:t/>
            </a:r>
            <a:br>
              <a:rPr lang="en-US" altLang="en-US" sz="900" dirty="0" smtClean="0">
                <a:effectLst/>
              </a:rPr>
            </a:br>
            <a:endParaRPr lang="en-US" altLang="en-US" sz="900" dirty="0" smtClean="0">
              <a:effectLst/>
            </a:endParaRPr>
          </a:p>
          <a:p>
            <a:pPr eaLnBrk="1" hangingPunct="1"/>
            <a:r>
              <a:rPr lang="en-US" altLang="en-US" sz="2900" dirty="0" smtClean="0">
                <a:effectLst/>
              </a:rPr>
              <a:t>My claim: Bias in official forecasts </a:t>
            </a:r>
            <a:br>
              <a:rPr lang="en-US" altLang="en-US" sz="2900" dirty="0" smtClean="0">
                <a:effectLst/>
              </a:rPr>
            </a:br>
            <a:r>
              <a:rPr lang="en-US" altLang="en-US" sz="2600" dirty="0" smtClean="0">
                <a:effectLst/>
              </a:rPr>
              <a:t>rationalize the failure to act.</a:t>
            </a:r>
          </a:p>
          <a:p>
            <a:pPr lvl="1"/>
            <a:r>
              <a:rPr lang="en-US" sz="2400" dirty="0" smtClean="0">
                <a:latin typeface="Calibri" panose="020F0502020204030204" pitchFamily="34" charset="0"/>
              </a:rPr>
              <a:t>Over-optimistic </a:t>
            </a:r>
            <a:r>
              <a:rPr lang="en-US" sz="2400" dirty="0">
                <a:latin typeface="Calibri" panose="020F0502020204030204" pitchFamily="34" charset="0"/>
              </a:rPr>
              <a:t>forecasts </a:t>
            </a:r>
            <a:r>
              <a:rPr lang="en-US" sz="2400" dirty="0" smtClean="0">
                <a:latin typeface="Calibri" panose="020F0502020204030204" pitchFamily="34" charset="0"/>
              </a:rPr>
              <a:t>by </a:t>
            </a:r>
            <a:r>
              <a:rPr lang="en-US" sz="2400" dirty="0">
                <a:latin typeface="Calibri" panose="020F0502020204030204" pitchFamily="34" charset="0"/>
              </a:rPr>
              <a:t>official </a:t>
            </a:r>
            <a:r>
              <a:rPr lang="en-US" sz="2400" dirty="0" smtClean="0">
                <a:latin typeface="Calibri" panose="020F0502020204030204" pitchFamily="34" charset="0"/>
              </a:rPr>
              <a:t>agencies</a:t>
            </a:r>
          </a:p>
          <a:p>
            <a:pPr marL="457200" lvl="1" indent="0">
              <a:buNone/>
            </a:pPr>
            <a:r>
              <a:rPr lang="en-US" sz="2400" dirty="0">
                <a:latin typeface="Calibri" panose="020F0502020204030204" pitchFamily="34" charset="0"/>
              </a:rPr>
              <a:t> </a:t>
            </a:r>
            <a:r>
              <a:rPr lang="en-US" sz="2400" dirty="0" smtClean="0">
                <a:latin typeface="Calibri" panose="020F0502020204030204" pitchFamily="34" charset="0"/>
              </a:rPr>
              <a:t>  of GDP, tax revenue &amp; budget balances.</a:t>
            </a:r>
            <a:r>
              <a:rPr lang="en-US" altLang="en-US" sz="2600" dirty="0" smtClean="0">
                <a:effectLst/>
              </a:rPr>
              <a:t/>
            </a:r>
            <a:br>
              <a:rPr lang="en-US" altLang="en-US" sz="2600" dirty="0" smtClean="0">
                <a:effectLst/>
              </a:rPr>
            </a:br>
            <a:endParaRPr lang="en-US" altLang="en-US" sz="200" dirty="0" smtClean="0">
              <a:effectLst/>
            </a:endParaRPr>
          </a:p>
        </p:txBody>
      </p:sp>
      <p:pic>
        <p:nvPicPr>
          <p:cNvPr id="38918" name="Picture 6" descr="http://acting4camera.com/wp-content/uploads/2012/07/Roof-Ho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312" y="2667000"/>
            <a:ext cx="1447006" cy="9536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8F34F03-0286-4502-B514-BDC91C5EF89A}" type="slidenum">
              <a:rPr lang="en-US" altLang="en-US" smtClean="0"/>
              <a:pPr/>
              <a:t>34</a:t>
            </a:fld>
            <a:endParaRPr lang="en-US" altLang="en-US"/>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667" y="4267200"/>
            <a:ext cx="1538296" cy="153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90600" y="634425"/>
            <a:ext cx="7062574" cy="584775"/>
          </a:xfrm>
          <a:prstGeom prst="rect">
            <a:avLst/>
          </a:prstGeom>
          <a:noFill/>
        </p:spPr>
        <p:txBody>
          <a:bodyPr wrap="none" rtlCol="0">
            <a:spAutoFit/>
          </a:bodyPr>
          <a:lstStyle/>
          <a:p>
            <a:r>
              <a:rPr lang="en-US" sz="3200" dirty="0" smtClean="0"/>
              <a:t>(iii) The optimism bias in official forecasts</a:t>
            </a:r>
            <a:endParaRPr lang="en-US" sz="3200" dirty="0"/>
          </a:p>
        </p:txBody>
      </p:sp>
    </p:spTree>
    <p:extLst>
      <p:ext uri="{BB962C8B-B14F-4D97-AF65-F5344CB8AC3E}">
        <p14:creationId xmlns:p14="http://schemas.microsoft.com/office/powerpoint/2010/main" val="399888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71600"/>
          </a:xfrm>
        </p:spPr>
        <p:txBody>
          <a:bodyPr/>
          <a:lstStyle/>
          <a:p>
            <a:r>
              <a:rPr lang="en-US" sz="2800" dirty="0" smtClean="0">
                <a:effectLst/>
              </a:rPr>
              <a:t>Mistakes in GDP forecasts cause </a:t>
            </a:r>
            <a:br>
              <a:rPr lang="en-US" sz="2800" dirty="0" smtClean="0">
                <a:effectLst/>
              </a:rPr>
            </a:br>
            <a:r>
              <a:rPr lang="en-US" sz="2800" dirty="0" smtClean="0">
                <a:effectLst/>
              </a:rPr>
              <a:t>mistakes in tax revenue forecasts.</a:t>
            </a:r>
            <a:endParaRPr lang="en-US" sz="2800" dirty="0">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effectLst/>
              </a:rPr>
              <a:pPr/>
              <a:t>35</a:t>
            </a:fld>
            <a:endParaRPr lang="en-US" altLang="en-US">
              <a:effectLst/>
            </a:endParaRPr>
          </a:p>
        </p:txBody>
      </p:sp>
      <p:pic>
        <p:nvPicPr>
          <p:cNvPr id="2050" name="Picture 2"/>
          <p:cNvPicPr>
            <a:picLocks noGrp="1" noChangeAspect="1" noChangeArrowheads="1"/>
          </p:cNvPicPr>
          <p:nvPr>
            <p:ph idx="1"/>
          </p:nvPr>
        </p:nvPicPr>
        <p:blipFill>
          <a:blip r:embed="rId2">
            <a:lum bright="-27000" contrast="48000"/>
            <a:extLst>
              <a:ext uri="{28A0092B-C50C-407E-A947-70E740481C1C}">
                <a14:useLocalDpi xmlns:a14="http://schemas.microsoft.com/office/drawing/2010/main" val="0"/>
              </a:ext>
            </a:extLst>
          </a:blip>
          <a:srcRect/>
          <a:stretch>
            <a:fillRect/>
          </a:stretch>
        </p:blipFill>
        <p:spPr bwMode="auto">
          <a:xfrm>
            <a:off x="539552" y="1484784"/>
            <a:ext cx="8100162" cy="44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48880" y="6096000"/>
            <a:ext cx="5166320" cy="584775"/>
          </a:xfrm>
          <a:prstGeom prst="rect">
            <a:avLst/>
          </a:prstGeom>
        </p:spPr>
        <p:txBody>
          <a:bodyPr wrap="square">
            <a:spAutoFit/>
          </a:bodyPr>
          <a:lstStyle/>
          <a:p>
            <a:r>
              <a:rPr lang="en-US" sz="1600" dirty="0" smtClean="0">
                <a:latin typeface="+mn-lt"/>
              </a:rPr>
              <a:t>Andrew Powell, IDB, Nov</a:t>
            </a:r>
            <a:r>
              <a:rPr lang="en-US" sz="1600" dirty="0">
                <a:latin typeface="+mn-lt"/>
              </a:rPr>
              <a:t>. </a:t>
            </a:r>
            <a:r>
              <a:rPr lang="en-US" sz="1600" dirty="0" smtClean="0">
                <a:latin typeface="+mn-lt"/>
              </a:rPr>
              <a:t>2017 </a:t>
            </a:r>
            <a:r>
              <a:rPr lang="en-US" sz="1600" dirty="0">
                <a:latin typeface="+mn-lt"/>
              </a:rPr>
              <a:t>LACEA, Buenos </a:t>
            </a:r>
            <a:r>
              <a:rPr lang="en-US" sz="1600" dirty="0" smtClean="0">
                <a:latin typeface="+mn-lt"/>
              </a:rPr>
              <a:t>Aires.</a:t>
            </a:r>
            <a:br>
              <a:rPr lang="en-US" sz="1600" dirty="0" smtClean="0">
                <a:latin typeface="+mn-lt"/>
              </a:rPr>
            </a:br>
            <a:r>
              <a:rPr lang="en-US" sz="1600" dirty="0" smtClean="0">
                <a:latin typeface="+mn-lt"/>
              </a:rPr>
              <a:t>“Fiscal </a:t>
            </a:r>
            <a:r>
              <a:rPr lang="en-US" sz="1600" dirty="0">
                <a:latin typeface="+mn-lt"/>
              </a:rPr>
              <a:t>Challenges in Latin America and the </a:t>
            </a:r>
            <a:r>
              <a:rPr lang="en-US" sz="1600" dirty="0" smtClean="0">
                <a:latin typeface="+mn-lt"/>
              </a:rPr>
              <a:t>Caribbean.”</a:t>
            </a:r>
            <a:endParaRPr lang="en-US" sz="1600" dirty="0">
              <a:latin typeface="+mn-lt"/>
            </a:endParaRPr>
          </a:p>
        </p:txBody>
      </p:sp>
      <p:sp>
        <p:nvSpPr>
          <p:cNvPr id="6" name="Rectangle 5"/>
          <p:cNvSpPr/>
          <p:nvPr/>
        </p:nvSpPr>
        <p:spPr>
          <a:xfrm>
            <a:off x="6228184" y="4077072"/>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914400" y="3124200"/>
            <a:ext cx="6934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7544" y="1484784"/>
            <a:ext cx="35283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10000"/>
                  </a:schemeClr>
                </a:solidFill>
              </a:rPr>
              <a:t>LAC country forecasts for 2016</a:t>
            </a:r>
            <a:endParaRPr lang="en-US" dirty="0">
              <a:solidFill>
                <a:schemeClr val="accent4">
                  <a:lumMod val="10000"/>
                </a:schemeClr>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432" y="381000"/>
            <a:ext cx="129395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3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36</a:t>
            </a:fld>
            <a:endParaRPr lang="en-US" dirty="0">
              <a:latin typeface="Calibri" panose="020F0502020204030204" pitchFamily="34" charset="0"/>
            </a:endParaRPr>
          </a:p>
        </p:txBody>
      </p:sp>
      <p:sp>
        <p:nvSpPr>
          <p:cNvPr id="38915" name="Rectangle 2"/>
          <p:cNvSpPr>
            <a:spLocks noGrp="1" noChangeArrowheads="1"/>
          </p:cNvSpPr>
          <p:nvPr>
            <p:ph type="title"/>
          </p:nvPr>
        </p:nvSpPr>
        <p:spPr>
          <a:xfrm>
            <a:off x="457200" y="15240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381000" y="1981200"/>
            <a:ext cx="8382000" cy="5181600"/>
          </a:xfrm>
        </p:spPr>
        <p:txBody>
          <a:bodyPr/>
          <a:lstStyle/>
          <a:p>
            <a:pPr>
              <a:lnSpc>
                <a:spcPct val="80000"/>
              </a:lnSpc>
            </a:pPr>
            <a:r>
              <a:rPr lang="en-US" altLang="en-US" sz="2800" dirty="0">
                <a:effectLst/>
                <a:latin typeface="Calibri" panose="020F0502020204030204" pitchFamily="34" charset="0"/>
              </a:rPr>
              <a:t>Statistically significant bias among 33 </a:t>
            </a:r>
            <a:r>
              <a:rPr lang="en-US" altLang="en-US" sz="2800" dirty="0" smtClean="0">
                <a:effectLst/>
                <a:latin typeface="Calibri" panose="020F0502020204030204" pitchFamily="34" charset="0"/>
              </a:rPr>
              <a:t>countries,</a:t>
            </a:r>
            <a:endParaRPr lang="en-US" altLang="en-US" sz="2800" dirty="0">
              <a:effectLst/>
              <a:latin typeface="Calibri" panose="020F0502020204030204" pitchFamily="34" charset="0"/>
            </a:endParaRPr>
          </a:p>
          <a:p>
            <a:pPr lvl="1">
              <a:lnSpc>
                <a:spcPct val="80000"/>
              </a:lnSpc>
            </a:pPr>
            <a:r>
              <a:rPr lang="en-US" altLang="en-US" sz="2400" dirty="0">
                <a:latin typeface="Calibri" panose="020F0502020204030204" pitchFamily="34" charset="0"/>
              </a:rPr>
              <a:t>w</a:t>
            </a:r>
            <a:r>
              <a:rPr lang="en-US" altLang="en-US" sz="2400" dirty="0" smtClean="0">
                <a:effectLst/>
                <a:latin typeface="Calibri" panose="020F0502020204030204" pitchFamily="34" charset="0"/>
              </a:rPr>
              <a:t>orse </a:t>
            </a:r>
            <a:r>
              <a:rPr lang="en-US" altLang="en-US" sz="2400" dirty="0">
                <a:effectLst/>
                <a:latin typeface="Calibri" panose="020F0502020204030204" pitchFamily="34" charset="0"/>
              </a:rPr>
              <a:t>in booms.</a:t>
            </a:r>
          </a:p>
          <a:p>
            <a:pPr lvl="2">
              <a:lnSpc>
                <a:spcPct val="80000"/>
              </a:lnSpc>
            </a:pPr>
            <a:r>
              <a:rPr lang="en-US" altLang="en-US" sz="2000" dirty="0" smtClean="0">
                <a:effectLst/>
                <a:latin typeface="Calibri" panose="020F0502020204030204" pitchFamily="34" charset="0"/>
              </a:rPr>
              <a:t>Frankel </a:t>
            </a:r>
            <a:r>
              <a:rPr lang="en-US" altLang="en-US" sz="2000" dirty="0">
                <a:effectLst/>
                <a:latin typeface="Calibri" panose="020F0502020204030204" pitchFamily="34" charset="0"/>
              </a:rPr>
              <a:t>(</a:t>
            </a:r>
            <a:r>
              <a:rPr lang="en-US" altLang="en-US" sz="2000" dirty="0" smtClean="0">
                <a:effectLst/>
                <a:latin typeface="Calibri" panose="020F0502020204030204" pitchFamily="34" charset="0"/>
              </a:rPr>
              <a:t>2011); </a:t>
            </a:r>
            <a:r>
              <a:rPr lang="en-US" altLang="en-US" sz="2000" dirty="0">
                <a:effectLst/>
                <a:latin typeface="Calibri" panose="020F0502020204030204" pitchFamily="34" charset="0"/>
              </a:rPr>
              <a:t>Frankel &amp; Schreger (2016).</a:t>
            </a:r>
            <a:r>
              <a:rPr lang="en-US" altLang="en-US" sz="1800" dirty="0">
                <a:effectLst/>
                <a:latin typeface="Calibri" panose="020F0502020204030204" pitchFamily="34" charset="0"/>
              </a:rPr>
              <a:t/>
            </a:r>
            <a:br>
              <a:rPr lang="en-US" altLang="en-US" sz="1800" dirty="0">
                <a:effectLst/>
                <a:latin typeface="Calibri" panose="020F0502020204030204" pitchFamily="34" charset="0"/>
              </a:rPr>
            </a:br>
            <a:endParaRPr lang="en-US" altLang="en-US" sz="1800" dirty="0">
              <a:effectLst/>
              <a:latin typeface="Calibri" panose="020F0502020204030204" pitchFamily="34" charset="0"/>
            </a:endParaRPr>
          </a:p>
          <a:p>
            <a:pPr>
              <a:lnSpc>
                <a:spcPct val="80000"/>
              </a:lnSpc>
            </a:pPr>
            <a:r>
              <a:rPr lang="en-US" altLang="en-US" sz="2800" dirty="0" smtClean="0">
                <a:effectLst/>
                <a:latin typeface="Calibri" panose="020F0502020204030204" pitchFamily="34" charset="0"/>
              </a:rPr>
              <a:t>Logically leads </a:t>
            </a:r>
            <a:r>
              <a:rPr lang="en-US" altLang="en-US" sz="2800" dirty="0">
                <a:effectLst/>
                <a:latin typeface="Calibri" panose="020F0502020204030204" pitchFamily="34" charset="0"/>
              </a:rPr>
              <a:t>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t>
            </a:r>
            <a:r>
              <a:rPr lang="en-US" altLang="en-US" sz="2400" dirty="0" smtClean="0">
                <a:effectLst/>
                <a:latin typeface="Calibri" panose="020F0502020204030204" pitchFamily="34" charset="0"/>
              </a:rPr>
              <a:t>need </a:t>
            </a:r>
            <a:r>
              <a:rPr lang="en-US" altLang="en-US" sz="2400" dirty="0">
                <a:effectLst/>
                <a:latin typeface="Calibri" panose="020F0502020204030204" pitchFamily="34" charset="0"/>
              </a:rPr>
              <a:t>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a:t>
            </a:r>
            <a:r>
              <a:rPr lang="en-US" altLang="en-US" sz="2800" dirty="0" smtClean="0">
                <a:effectLst/>
                <a:latin typeface="Calibri" panose="020F0502020204030204" pitchFamily="34" charset="0"/>
              </a:rPr>
              <a:t>help:</a:t>
            </a:r>
            <a:endParaRPr lang="en-US" altLang="en-US" sz="2800" dirty="0">
              <a:effectLst/>
              <a:latin typeface="Calibri" panose="020F0502020204030204" pitchFamily="34" charset="0"/>
            </a:endParaRPr>
          </a:p>
          <a:p>
            <a:pPr lvl="1">
              <a:lnSpc>
                <a:spcPct val="80000"/>
              </a:lnSpc>
            </a:pPr>
            <a:r>
              <a:rPr lang="en-US" altLang="en-US" sz="2400" dirty="0" smtClean="0">
                <a:effectLst/>
                <a:latin typeface="Calibri" panose="020F0502020204030204" pitchFamily="34" charset="0"/>
              </a:rPr>
              <a:t>Forecasts are even more biased in countries that have rules.</a:t>
            </a:r>
          </a:p>
          <a:p>
            <a:pPr lvl="2">
              <a:lnSpc>
                <a:spcPct val="80000"/>
              </a:lnSpc>
            </a:pPr>
            <a:r>
              <a:rPr lang="en-US" altLang="en-US" sz="2000" dirty="0" smtClean="0">
                <a:latin typeface="Calibri" panose="020F0502020204030204" pitchFamily="34" charset="0"/>
              </a:rPr>
              <a:t>Frankel &amp; Schreger (2013).</a:t>
            </a:r>
            <a:endParaRPr lang="en-US" altLang="en-US" sz="1600" dirty="0">
              <a:effectLst/>
              <a:latin typeface="Calibri" panose="020F0502020204030204" pitchFamily="34" charset="0"/>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92136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0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CF37151-8A47-4473-9E64-868B227FD0BE}" type="slidenum">
              <a:rPr lang="en-US" altLang="en-US" sz="1400">
                <a:latin typeface="Calibri" panose="020F0502020204030204" pitchFamily="34" charset="0"/>
              </a:rPr>
              <a:pPr eaLnBrk="1" hangingPunct="1">
                <a:spcBef>
                  <a:spcPct val="0"/>
                </a:spcBef>
                <a:buClrTx/>
                <a:buSzTx/>
                <a:buFontTx/>
                <a:buNone/>
              </a:pPr>
              <a:t>37</a:t>
            </a:fld>
            <a:endParaRPr lang="en-US" altLang="en-US" sz="1400" dirty="0">
              <a:latin typeface="Calibri" panose="020F0502020204030204" pitchFamily="34" charset="0"/>
            </a:endParaRPr>
          </a:p>
        </p:txBody>
      </p:sp>
      <p:graphicFrame>
        <p:nvGraphicFramePr>
          <p:cNvPr id="6" name="Table 5"/>
          <p:cNvGraphicFramePr>
            <a:graphicFrameLocks noGrp="1"/>
          </p:cNvGraphicFramePr>
          <p:nvPr>
            <p:extLst/>
          </p:nvPr>
        </p:nvGraphicFramePr>
        <p:xfrm>
          <a:off x="615752" y="1889125"/>
          <a:ext cx="8077200" cy="3293102"/>
        </p:xfrm>
        <a:graphic>
          <a:graphicData uri="http://schemas.openxmlformats.org/drawingml/2006/table">
            <a:tbl>
              <a:tblPr/>
              <a:tblGrid>
                <a:gridCol w="2019300">
                  <a:extLst>
                    <a:ext uri="{9D8B030D-6E8A-4147-A177-3AD203B41FA5}">
                      <a16:colId xmlns="" xmlns:a16="http://schemas.microsoft.com/office/drawing/2014/main" val="20000"/>
                    </a:ext>
                  </a:extLst>
                </a:gridCol>
                <a:gridCol w="2019300">
                  <a:extLst>
                    <a:ext uri="{9D8B030D-6E8A-4147-A177-3AD203B41FA5}">
                      <a16:colId xmlns="" xmlns:a16="http://schemas.microsoft.com/office/drawing/2014/main" val="20001"/>
                    </a:ext>
                  </a:extLst>
                </a:gridCol>
                <a:gridCol w="2019300">
                  <a:extLst>
                    <a:ext uri="{9D8B030D-6E8A-4147-A177-3AD203B41FA5}">
                      <a16:colId xmlns="" xmlns:a16="http://schemas.microsoft.com/office/drawing/2014/main" val="20002"/>
                    </a:ext>
                  </a:extLst>
                </a:gridCol>
                <a:gridCol w="2019300">
                  <a:extLst>
                    <a:ext uri="{9D8B030D-6E8A-4147-A177-3AD203B41FA5}">
                      <a16:colId xmlns="" xmlns:a16="http://schemas.microsoft.com/office/drawing/2014/main" val="20003"/>
                    </a:ext>
                  </a:extLst>
                </a:gridCol>
              </a:tblGrid>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ahoma" pitchFamily="34" charset="0"/>
                          <a:cs typeface="Arial" pitchFamily="34" charset="0"/>
                        </a:rPr>
                        <a:t>Variables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 year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2 years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3 years ahead</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873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GDP </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0.093***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0.258***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0.289***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(0.019)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(0.040)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(0.063)</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Constant</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0.201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0.649***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1.364***</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(0.197)</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(0.231)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(0.348)</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Observations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398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300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179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R</a:t>
                      </a:r>
                      <a:r>
                        <a:rPr kumimoji="0" lang="en-US" altLang="en-US" sz="20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20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0.033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0.113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0.092</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6"/>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RMSE</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2.25</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2.73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3.10</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14372" name="Rectangle 4"/>
          <p:cNvSpPr>
            <a:spLocks noChangeArrowheads="1"/>
          </p:cNvSpPr>
          <p:nvPr/>
        </p:nvSpPr>
        <p:spPr bwMode="auto">
          <a:xfrm>
            <a:off x="1645840" y="1456262"/>
            <a:ext cx="6022504" cy="388562"/>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400" dirty="0" smtClean="0">
                <a:latin typeface="Calibri" panose="020F0502020204030204" pitchFamily="34" charset="0"/>
              </a:rPr>
              <a:t>Budget </a:t>
            </a:r>
            <a:r>
              <a:rPr lang="en-US" altLang="en-US" sz="2400" dirty="0">
                <a:latin typeface="Calibri" panose="020F0502020204030204" pitchFamily="34" charset="0"/>
              </a:rPr>
              <a:t>balance forecast error as % of </a:t>
            </a:r>
            <a:r>
              <a:rPr lang="en-US" altLang="en-US" sz="2400" dirty="0" smtClean="0">
                <a:latin typeface="Calibri" panose="020F0502020204030204" pitchFamily="34" charset="0"/>
              </a:rPr>
              <a:t>GDP</a:t>
            </a:r>
            <a:endParaRPr lang="en-US" altLang="en-US" sz="1800" dirty="0">
              <a:latin typeface="Calibri" panose="020F0502020204030204" pitchFamily="34" charset="0"/>
            </a:endParaRPr>
          </a:p>
        </p:txBody>
      </p:sp>
      <p:sp>
        <p:nvSpPr>
          <p:cNvPr id="14373" name="Rectangle 4"/>
          <p:cNvSpPr>
            <a:spLocks noChangeArrowheads="1"/>
          </p:cNvSpPr>
          <p:nvPr/>
        </p:nvSpPr>
        <p:spPr bwMode="auto">
          <a:xfrm>
            <a:off x="467544" y="5373216"/>
            <a:ext cx="8352929" cy="557839"/>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900" dirty="0">
                <a:latin typeface="Calibri" panose="020F0502020204030204" pitchFamily="34" charset="0"/>
              </a:rPr>
              <a:t>*** </a:t>
            </a:r>
            <a:r>
              <a:rPr lang="en-US" altLang="en-US" sz="1900" dirty="0" smtClean="0">
                <a:latin typeface="Calibri" panose="020F0502020204030204" pitchFamily="34" charset="0"/>
              </a:rPr>
              <a:t>p&lt;0.01             </a:t>
            </a:r>
            <a:r>
              <a:rPr lang="en-US" altLang="en-US" sz="1600" dirty="0" smtClean="0">
                <a:latin typeface="Calibri" panose="020F0502020204030204" pitchFamily="34" charset="0"/>
              </a:rPr>
              <a:t>(</a:t>
            </a:r>
            <a:r>
              <a:rPr lang="en-US" altLang="en-US" sz="1600" dirty="0">
                <a:latin typeface="Calibri" panose="020F0502020204030204" pitchFamily="34" charset="0"/>
              </a:rPr>
              <a:t>Robust standard errors in </a:t>
            </a:r>
            <a:r>
              <a:rPr lang="en-US" altLang="en-US" sz="1600" dirty="0" smtClean="0">
                <a:latin typeface="Calibri" panose="020F0502020204030204" pitchFamily="34" charset="0"/>
              </a:rPr>
              <a:t>parentheses, clustered </a:t>
            </a:r>
            <a:r>
              <a:rPr lang="en-US" altLang="en-US" sz="1600" dirty="0">
                <a:latin typeface="Calibri" panose="020F0502020204030204" pitchFamily="34" charset="0"/>
              </a:rPr>
              <a:t>by country</a:t>
            </a:r>
            <a:r>
              <a:rPr lang="en-US" altLang="en-US" sz="1600" dirty="0" smtClean="0">
                <a:latin typeface="Calibri" panose="020F0502020204030204" pitchFamily="34" charset="0"/>
              </a:rPr>
              <a:t>.)</a:t>
            </a:r>
            <a:r>
              <a:rPr lang="en-US" altLang="en-US" sz="1900" dirty="0">
                <a:latin typeface="Calibri" panose="020F0502020204030204" pitchFamily="34" charset="0"/>
              </a:rPr>
              <a:t/>
            </a:r>
            <a:br>
              <a:rPr lang="en-US" altLang="en-US" sz="1900" dirty="0">
                <a:latin typeface="Calibri" panose="020F0502020204030204" pitchFamily="34" charset="0"/>
              </a:rPr>
            </a:br>
            <a:r>
              <a:rPr lang="en-US" altLang="en-US" sz="1600" dirty="0" smtClean="0">
                <a:latin typeface="Calibri" panose="020F0502020204030204" pitchFamily="34" charset="0"/>
              </a:rPr>
              <a:t>GDP </a:t>
            </a:r>
            <a:r>
              <a:rPr lang="en-US" altLang="en-US" sz="1600" dirty="0">
                <a:latin typeface="Calibri" panose="020F0502020204030204" pitchFamily="34" charset="0"/>
              </a:rPr>
              <a:t>gap is </a:t>
            </a:r>
            <a:r>
              <a:rPr lang="en-US" altLang="en-US" sz="1600" dirty="0" smtClean="0">
                <a:latin typeface="Calibri" panose="020F0502020204030204" pitchFamily="34" charset="0"/>
              </a:rPr>
              <a:t>lagged: it </a:t>
            </a:r>
            <a:r>
              <a:rPr lang="en-US" altLang="en-US" sz="1600" dirty="0">
                <a:latin typeface="Calibri" panose="020F0502020204030204" pitchFamily="34" charset="0"/>
              </a:rPr>
              <a:t>lines up with the year </a:t>
            </a:r>
            <a:r>
              <a:rPr lang="en-US" altLang="en-US" sz="1600" dirty="0" smtClean="0">
                <a:latin typeface="Calibri" panose="020F0502020204030204" pitchFamily="34" charset="0"/>
              </a:rPr>
              <a:t>in </a:t>
            </a:r>
            <a:r>
              <a:rPr lang="en-US" altLang="en-US" sz="1600" dirty="0">
                <a:latin typeface="Calibri" panose="020F0502020204030204" pitchFamily="34" charset="0"/>
              </a:rPr>
              <a:t>which </a:t>
            </a:r>
            <a:r>
              <a:rPr lang="en-US" altLang="en-US" sz="1600" dirty="0" smtClean="0">
                <a:latin typeface="Calibri" panose="020F0502020204030204" pitchFamily="34" charset="0"/>
              </a:rPr>
              <a:t>forecast </a:t>
            </a:r>
            <a:r>
              <a:rPr lang="en-US" altLang="en-US" sz="1600" dirty="0">
                <a:latin typeface="Calibri" panose="020F0502020204030204" pitchFamily="34" charset="0"/>
              </a:rPr>
              <a:t>was made, not the year being forecast. </a:t>
            </a:r>
          </a:p>
        </p:txBody>
      </p:sp>
      <p:sp>
        <p:nvSpPr>
          <p:cNvPr id="3" name="Rounded Rectangle 2"/>
          <p:cNvSpPr/>
          <p:nvPr/>
        </p:nvSpPr>
        <p:spPr>
          <a:xfrm>
            <a:off x="539552" y="3200400"/>
            <a:ext cx="77724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39552" y="2356340"/>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extBox 3"/>
          <p:cNvSpPr txBox="1"/>
          <p:nvPr/>
        </p:nvSpPr>
        <p:spPr>
          <a:xfrm>
            <a:off x="416560" y="313492"/>
            <a:ext cx="3037948" cy="553998"/>
          </a:xfrm>
          <a:prstGeom prst="rect">
            <a:avLst/>
          </a:prstGeom>
          <a:noFill/>
        </p:spPr>
        <p:txBody>
          <a:bodyPr wrap="none" rtlCol="0">
            <a:spAutoFit/>
          </a:bodyPr>
          <a:lstStyle/>
          <a:p>
            <a:pPr algn="ctr"/>
            <a:r>
              <a:rPr lang="en-US" sz="3000" dirty="0" smtClean="0">
                <a:latin typeface="+mn-lt"/>
              </a:rPr>
              <a:t>The optimism bias</a:t>
            </a:r>
            <a:endParaRPr lang="en-US" sz="3000" dirty="0">
              <a:latin typeface="+mn-lt"/>
            </a:endParaRPr>
          </a:p>
        </p:txBody>
      </p:sp>
      <p:sp>
        <p:nvSpPr>
          <p:cNvPr id="5" name="Rectangle 4"/>
          <p:cNvSpPr/>
          <p:nvPr/>
        </p:nvSpPr>
        <p:spPr>
          <a:xfrm>
            <a:off x="6876255" y="6228020"/>
            <a:ext cx="1368153" cy="369332"/>
          </a:xfrm>
          <a:prstGeom prst="rect">
            <a:avLst/>
          </a:prstGeom>
        </p:spPr>
        <p:txBody>
          <a:bodyPr wrap="square">
            <a:spAutoFit/>
          </a:bodyPr>
          <a:lstStyle/>
          <a:p>
            <a:r>
              <a:rPr lang="en-US" altLang="en-US" sz="1400" dirty="0">
                <a:latin typeface="Calibri" panose="020F0502020204030204" pitchFamily="34" charset="0"/>
              </a:rPr>
              <a:t>Frankel (</a:t>
            </a:r>
            <a:r>
              <a:rPr lang="en-US" altLang="en-US" sz="1400" dirty="0" smtClean="0">
                <a:latin typeface="Calibri" panose="020F0502020204030204" pitchFamily="34" charset="0"/>
              </a:rPr>
              <a:t>2011)   </a:t>
            </a:r>
            <a:r>
              <a:rPr lang="en-US" altLang="en-US" dirty="0" smtClean="0">
                <a:latin typeface="Calibri" panose="020F0502020204030204" pitchFamily="34" charset="0"/>
              </a:rPr>
              <a:t>                                             </a:t>
            </a:r>
            <a:endParaRPr lang="en-US" altLang="en-US" dirty="0">
              <a:latin typeface="Calibri" panose="020F0502020204030204" pitchFamily="34" charset="0"/>
            </a:endParaRPr>
          </a:p>
        </p:txBody>
      </p:sp>
      <p:sp>
        <p:nvSpPr>
          <p:cNvPr id="10" name="TextBox 9"/>
          <p:cNvSpPr txBox="1"/>
          <p:nvPr/>
        </p:nvSpPr>
        <p:spPr>
          <a:xfrm>
            <a:off x="2715617" y="789886"/>
            <a:ext cx="3764941" cy="503635"/>
          </a:xfrm>
          <a:prstGeom prst="rect">
            <a:avLst/>
          </a:prstGeom>
          <a:noFill/>
        </p:spPr>
        <p:txBody>
          <a:bodyPr wrap="none" rtlCol="0">
            <a:spAutoFit/>
          </a:bodyPr>
          <a:lstStyle/>
          <a:p>
            <a:pPr algn="ctr"/>
            <a:r>
              <a:rPr lang="en-US" sz="3000" dirty="0" smtClean="0">
                <a:latin typeface="+mn-lt"/>
              </a:rPr>
              <a:t>and at longer horizons.</a:t>
            </a:r>
            <a:endParaRPr lang="en-US" sz="3000" dirty="0">
              <a:latin typeface="+mn-lt"/>
            </a:endParaRPr>
          </a:p>
        </p:txBody>
      </p:sp>
      <p:sp>
        <p:nvSpPr>
          <p:cNvPr id="11" name="TextBox 10"/>
          <p:cNvSpPr txBox="1"/>
          <p:nvPr/>
        </p:nvSpPr>
        <p:spPr>
          <a:xfrm>
            <a:off x="3312155" y="313492"/>
            <a:ext cx="5107167" cy="553998"/>
          </a:xfrm>
          <a:prstGeom prst="rect">
            <a:avLst/>
          </a:prstGeom>
          <a:noFill/>
        </p:spPr>
        <p:txBody>
          <a:bodyPr wrap="none" rtlCol="0">
            <a:spAutoFit/>
          </a:bodyPr>
          <a:lstStyle/>
          <a:p>
            <a:pPr algn="ctr"/>
            <a:r>
              <a:rPr lang="en-US" sz="3000" dirty="0" smtClean="0">
                <a:latin typeface="+mn-lt"/>
              </a:rPr>
              <a:t>is significantly greater in booms</a:t>
            </a:r>
          </a:p>
        </p:txBody>
      </p:sp>
      <p:sp>
        <p:nvSpPr>
          <p:cNvPr id="13" name="Rounded Rectangle 12"/>
          <p:cNvSpPr/>
          <p:nvPr/>
        </p:nvSpPr>
        <p:spPr>
          <a:xfrm>
            <a:off x="539552" y="2348880"/>
            <a:ext cx="365446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Rounded Rectangle 13"/>
          <p:cNvSpPr/>
          <p:nvPr/>
        </p:nvSpPr>
        <p:spPr>
          <a:xfrm>
            <a:off x="539552" y="3212976"/>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209" y="59867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3000"/>
          </a:xfrm>
        </p:spPr>
        <p:txBody>
          <a:bodyPr>
            <a:normAutofit fontScale="90000"/>
          </a:bodyPr>
          <a:lstStyle/>
          <a:p>
            <a:r>
              <a:rPr lang="en-US" sz="3600" dirty="0" smtClean="0">
                <a:latin typeface="Calibri" panose="020F0502020204030204" pitchFamily="34" charset="0"/>
              </a:rPr>
              <a:t>(iv) An </a:t>
            </a:r>
            <a:r>
              <a:rPr lang="en-US" sz="3600" dirty="0">
                <a:latin typeface="Calibri" panose="020F0502020204030204" pitchFamily="34" charset="0"/>
              </a:rPr>
              <a:t>institution that others might emulate:</a:t>
            </a:r>
            <a:r>
              <a:rPr lang="en-US" sz="1300" dirty="0">
                <a:latin typeface="Calibri" panose="020F0502020204030204" pitchFamily="34" charset="0"/>
              </a:rPr>
              <a:t/>
            </a:r>
            <a:br>
              <a:rPr lang="en-US" sz="1300" dirty="0">
                <a:latin typeface="Calibri" panose="020F0502020204030204" pitchFamily="34" charset="0"/>
              </a:rPr>
            </a:br>
            <a:r>
              <a:rPr lang="en-US" sz="1300" dirty="0">
                <a:latin typeface="Calibri" panose="020F0502020204030204" pitchFamily="34" charset="0"/>
              </a:rPr>
              <a:t> </a:t>
            </a:r>
            <a:br>
              <a:rPr lang="en-US" sz="1300" dirty="0">
                <a:latin typeface="Calibri" panose="020F0502020204030204" pitchFamily="34" charset="0"/>
              </a:rPr>
            </a:br>
            <a:r>
              <a:rPr lang="en-US" sz="3600" dirty="0">
                <a:latin typeface="Calibri" panose="020F0502020204030204" pitchFamily="34" charset="0"/>
              </a:rPr>
              <a:t>The Chile model</a:t>
            </a:r>
          </a:p>
        </p:txBody>
      </p:sp>
      <p:sp>
        <p:nvSpPr>
          <p:cNvPr id="3" name="Content Placeholder 2"/>
          <p:cNvSpPr>
            <a:spLocks noGrp="1"/>
          </p:cNvSpPr>
          <p:nvPr>
            <p:ph idx="1"/>
          </p:nvPr>
        </p:nvSpPr>
        <p:spPr>
          <a:xfrm>
            <a:off x="457200" y="2362200"/>
            <a:ext cx="8229600" cy="3733800"/>
          </a:xfrm>
        </p:spPr>
        <p:txBody>
          <a:bodyPr>
            <a:normAutofit fontScale="92500" lnSpcReduction="10000"/>
          </a:bodyPr>
          <a:lstStyle/>
          <a:p>
            <a:r>
              <a:rPr lang="en-US" dirty="0" smtClean="0">
                <a:latin typeface="Calibri" panose="020F0502020204030204" pitchFamily="34" charset="0"/>
              </a:rPr>
              <a:t>Frankel (2013) concluded </a:t>
            </a:r>
            <a:r>
              <a:rPr lang="en-US" dirty="0">
                <a:latin typeface="Calibri" panose="020F0502020204030204" pitchFamily="34" charset="0"/>
              </a:rPr>
              <a:t>that the key feature was the delegation </a:t>
            </a:r>
            <a:r>
              <a:rPr lang="en-US" dirty="0" smtClean="0">
                <a:latin typeface="Calibri" panose="020F0502020204030204" pitchFamily="34" charset="0"/>
              </a:rPr>
              <a:t>to </a:t>
            </a:r>
            <a:r>
              <a:rPr lang="en-US" dirty="0">
                <a:latin typeface="Calibri" panose="020F0502020204030204" pitchFamily="34" charset="0"/>
              </a:rPr>
              <a:t>independent committees of the responsibility </a:t>
            </a:r>
            <a:r>
              <a:rPr lang="en-US" dirty="0" smtClean="0">
                <a:latin typeface="Calibri" panose="020F0502020204030204" pitchFamily="34" charset="0"/>
              </a:rPr>
              <a:t>to </a:t>
            </a:r>
            <a:r>
              <a:rPr lang="en-US" dirty="0">
                <a:latin typeface="Calibri" panose="020F0502020204030204" pitchFamily="34" charset="0"/>
              </a:rPr>
              <a:t>estimate long-run trends in the copper price &amp; GDP, </a:t>
            </a:r>
          </a:p>
          <a:p>
            <a:pPr lvl="2"/>
            <a:r>
              <a:rPr lang="en-US" sz="3000" dirty="0">
                <a:latin typeface="Calibri" panose="020F0502020204030204" pitchFamily="34" charset="0"/>
              </a:rPr>
              <a:t>thus avoiding the systematic over-optimism that </a:t>
            </a:r>
            <a:r>
              <a:rPr lang="en-US" sz="3000" dirty="0" smtClean="0">
                <a:latin typeface="Calibri" panose="020F0502020204030204" pitchFamily="34" charset="0"/>
              </a:rPr>
              <a:t>plagues </a:t>
            </a:r>
            <a:r>
              <a:rPr lang="en-US" sz="3000" dirty="0">
                <a:latin typeface="Calibri" panose="020F0502020204030204" pitchFamily="34" charset="0"/>
              </a:rPr>
              <a:t>official forecasts in 32 other countries</a:t>
            </a:r>
            <a:r>
              <a:rPr lang="en-US" sz="3000" dirty="0" smtClean="0">
                <a:latin typeface="Calibri" panose="020F0502020204030204" pitchFamily="34" charset="0"/>
              </a:rPr>
              <a:t>.</a:t>
            </a:r>
            <a:r>
              <a:rPr lang="en-US" sz="3200" dirty="0" smtClean="0">
                <a:latin typeface="Calibri" panose="020F0502020204030204" pitchFamily="34" charset="0"/>
              </a:rPr>
              <a:t/>
            </a:r>
            <a:br>
              <a:rPr lang="en-US" sz="3200" dirty="0" smtClean="0">
                <a:latin typeface="Calibri" panose="020F0502020204030204" pitchFamily="34" charset="0"/>
              </a:rPr>
            </a:br>
            <a:endParaRPr lang="en-US" sz="3200" dirty="0" smtClean="0">
              <a:latin typeface="Calibri" panose="020F0502020204030204" pitchFamily="34" charset="0"/>
            </a:endParaRPr>
          </a:p>
        </p:txBody>
      </p:sp>
      <p:pic>
        <p:nvPicPr>
          <p:cNvPr id="5" name="Picture 4" descr="chile-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19200"/>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39</a:t>
            </a:fld>
            <a:endParaRPr lang="en-US">
              <a:latin typeface="Calibri" panose="020F0502020204030204" pitchFamily="34" charset="0"/>
            </a:endParaRPr>
          </a:p>
        </p:txBody>
      </p:sp>
      <p:sp>
        <p:nvSpPr>
          <p:cNvPr id="38915" name="Rectangle 2"/>
          <p:cNvSpPr>
            <a:spLocks noGrp="1" noChangeArrowheads="1"/>
          </p:cNvSpPr>
          <p:nvPr>
            <p:ph type="title"/>
          </p:nvPr>
        </p:nvSpPr>
        <p:spPr>
          <a:xfrm>
            <a:off x="457200" y="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228600" y="1447800"/>
            <a:ext cx="9144000" cy="5181600"/>
          </a:xfrm>
        </p:spPr>
        <p:txBody>
          <a:bodyPr/>
          <a:lstStyle/>
          <a:p>
            <a:pPr>
              <a:lnSpc>
                <a:spcPct val="80000"/>
              </a:lnSpc>
            </a:pPr>
            <a:r>
              <a:rPr lang="en-US" altLang="en-US" sz="2800" dirty="0">
                <a:effectLst/>
                <a:latin typeface="Calibri" panose="020F0502020204030204" pitchFamily="34" charset="0"/>
              </a:rPr>
              <a:t>Statistically significant bias among 33 countries</a:t>
            </a:r>
          </a:p>
          <a:p>
            <a:pPr lvl="1">
              <a:lnSpc>
                <a:spcPct val="80000"/>
              </a:lnSpc>
            </a:pPr>
            <a:r>
              <a:rPr lang="en-US" altLang="en-US" sz="2400" dirty="0">
                <a:effectLst/>
                <a:latin typeface="Calibri" panose="020F0502020204030204" pitchFamily="34" charset="0"/>
              </a:rPr>
              <a:t>Worse in booms.</a:t>
            </a:r>
          </a:p>
          <a:p>
            <a:pPr lvl="1">
              <a:lnSpc>
                <a:spcPct val="80000"/>
              </a:lnSpc>
            </a:pPr>
            <a:r>
              <a:rPr lang="en-US" altLang="en-US" sz="2200" dirty="0" smtClean="0">
                <a:effectLst/>
                <a:latin typeface="Calibri" panose="020F0502020204030204" pitchFamily="34" charset="0"/>
              </a:rPr>
              <a:t>Frankel </a:t>
            </a:r>
            <a:r>
              <a:rPr lang="en-US" altLang="en-US" sz="2200" dirty="0">
                <a:effectLst/>
                <a:latin typeface="Calibri" panose="020F0502020204030204" pitchFamily="34" charset="0"/>
              </a:rPr>
              <a:t>(2011, 2013); Frankel &amp; Schreger (2016).</a:t>
            </a:r>
            <a:br>
              <a:rPr lang="en-US" altLang="en-US" sz="2200" dirty="0">
                <a:effectLst/>
                <a:latin typeface="Calibri" panose="020F0502020204030204" pitchFamily="34" charset="0"/>
              </a:rPr>
            </a:br>
            <a:endParaRPr lang="en-US" altLang="en-US" sz="22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Leads 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apparent need 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help.</a:t>
            </a:r>
          </a:p>
          <a:p>
            <a:pPr lvl="1">
              <a:lnSpc>
                <a:spcPct val="80000"/>
              </a:lnSpc>
            </a:pPr>
            <a:r>
              <a:rPr lang="en-US" altLang="en-US" sz="2400" dirty="0" smtClean="0">
                <a:effectLst/>
                <a:latin typeface="Calibri" panose="020F0502020204030204" pitchFamily="34" charset="0"/>
              </a:rPr>
              <a:t>Forecasts are even more biased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in countries that have rules.</a:t>
            </a:r>
            <a:r>
              <a:rPr lang="en-US" altLang="en-US" sz="2000" dirty="0">
                <a:effectLst/>
                <a:latin typeface="Calibri" panose="020F0502020204030204" pitchFamily="34" charset="0"/>
              </a:rPr>
              <a:t/>
            </a:r>
            <a:br>
              <a:rPr lang="en-US" altLang="en-US" sz="20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Solution?</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7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US" dirty="0" smtClean="0"/>
              <a:t>Policy Pro-cyclicality</a:t>
            </a:r>
            <a:endParaRPr lang="en-US" dirty="0"/>
          </a:p>
        </p:txBody>
      </p:sp>
      <p:sp>
        <p:nvSpPr>
          <p:cNvPr id="3" name="Content Placeholder 2"/>
          <p:cNvSpPr>
            <a:spLocks noGrp="1"/>
          </p:cNvSpPr>
          <p:nvPr>
            <p:ph idx="1"/>
          </p:nvPr>
        </p:nvSpPr>
        <p:spPr>
          <a:xfrm>
            <a:off x="0" y="990600"/>
            <a:ext cx="9067800" cy="5867400"/>
          </a:xfrm>
        </p:spPr>
        <p:txBody>
          <a:bodyPr>
            <a:normAutofit fontScale="77500" lnSpcReduction="20000"/>
          </a:bodyPr>
          <a:lstStyle/>
          <a:p>
            <a:pPr marL="57150" indent="0">
              <a:buNone/>
            </a:pPr>
            <a:r>
              <a:rPr lang="en-US" dirty="0" smtClean="0"/>
              <a:t>I) International </a:t>
            </a:r>
            <a:r>
              <a:rPr lang="en-US" dirty="0"/>
              <a:t>perspective :</a:t>
            </a:r>
            <a:endParaRPr lang="en-US" dirty="0" smtClean="0"/>
          </a:p>
          <a:p>
            <a:pPr marL="914400" lvl="1" indent="-457200">
              <a:buFont typeface="+mj-lt"/>
              <a:buAutoNum type="arabicPeriod"/>
            </a:pPr>
            <a:r>
              <a:rPr lang="en-US" dirty="0" smtClean="0"/>
              <a:t>Which countries are fiscally counter-cyclical?</a:t>
            </a:r>
          </a:p>
          <a:p>
            <a:pPr marL="914400" lvl="1" indent="-457200">
              <a:buFont typeface="+mj-lt"/>
              <a:buAutoNum type="arabicPeriod"/>
            </a:pPr>
            <a:r>
              <a:rPr lang="en-US" dirty="0" smtClean="0"/>
              <a:t>Those with “good institutions.”</a:t>
            </a:r>
          </a:p>
          <a:p>
            <a:pPr marL="914400" lvl="1" indent="-457200">
              <a:buFont typeface="+mj-lt"/>
              <a:buAutoNum type="arabicPeriod"/>
            </a:pPr>
            <a:r>
              <a:rPr lang="en-US" dirty="0" smtClean="0"/>
              <a:t>What </a:t>
            </a:r>
            <a:r>
              <a:rPr lang="en-US" i="1" dirty="0"/>
              <a:t>specific</a:t>
            </a:r>
            <a:r>
              <a:rPr lang="en-US" dirty="0"/>
              <a:t> </a:t>
            </a:r>
            <a:r>
              <a:rPr lang="en-US" dirty="0" smtClean="0"/>
              <a:t>institutions?  </a:t>
            </a:r>
            <a:endParaRPr lang="en-US" dirty="0"/>
          </a:p>
          <a:p>
            <a:pPr marL="457200" lvl="1" indent="0">
              <a:buNone/>
            </a:pPr>
            <a:r>
              <a:rPr lang="en-US" dirty="0"/>
              <a:t> </a:t>
            </a:r>
            <a:r>
              <a:rPr lang="en-US" dirty="0" smtClean="0"/>
              <a:t>       Not rules. The problem is official forecasts.</a:t>
            </a:r>
            <a:r>
              <a:rPr lang="en-US" sz="1500" dirty="0" smtClean="0"/>
              <a:t/>
            </a:r>
            <a:br>
              <a:rPr lang="en-US" sz="1500" dirty="0" smtClean="0"/>
            </a:br>
            <a:endParaRPr lang="en-US" sz="1500" dirty="0" smtClean="0"/>
          </a:p>
          <a:p>
            <a:pPr marL="57150" indent="0">
              <a:buNone/>
            </a:pPr>
            <a:r>
              <a:rPr lang="en-US" dirty="0" smtClean="0"/>
              <a:t>II) Claim:  US Republicans act pro-cyclically,</a:t>
            </a:r>
          </a:p>
          <a:p>
            <a:pPr marL="914400" lvl="1" indent="-457200">
              <a:buFont typeface="+mj-lt"/>
              <a:buAutoNum type="arabicPeriod"/>
            </a:pPr>
            <a:r>
              <a:rPr lang="en-US" dirty="0"/>
              <a:t>w</a:t>
            </a:r>
            <a:r>
              <a:rPr lang="en-US" dirty="0" smtClean="0"/>
              <a:t>ith respect to fiscal policy,</a:t>
            </a:r>
          </a:p>
          <a:p>
            <a:pPr marL="914400" lvl="1" indent="-457200">
              <a:buFont typeface="+mj-lt"/>
              <a:buAutoNum type="arabicPeriod"/>
            </a:pPr>
            <a:r>
              <a:rPr lang="en-US" dirty="0" smtClean="0"/>
              <a:t>but also monetary policy</a:t>
            </a:r>
          </a:p>
          <a:p>
            <a:pPr marL="914400" lvl="1" indent="-457200">
              <a:buFont typeface="+mj-lt"/>
              <a:buAutoNum type="arabicPeriod"/>
            </a:pPr>
            <a:r>
              <a:rPr lang="en-US" dirty="0" smtClean="0"/>
              <a:t>and financial regulation.</a:t>
            </a:r>
            <a:r>
              <a:rPr lang="en-US" sz="1800" dirty="0" smtClean="0"/>
              <a:t/>
            </a:r>
            <a:br>
              <a:rPr lang="en-US" sz="1800" dirty="0" smtClean="0"/>
            </a:br>
            <a:endParaRPr lang="en-US" sz="1800" dirty="0" smtClean="0"/>
          </a:p>
          <a:p>
            <a:pPr marL="57150" indent="0">
              <a:buNone/>
            </a:pPr>
            <a:r>
              <a:rPr lang="en-US" dirty="0" smtClean="0"/>
              <a:t>III) Question:  Do I need to re-think this, </a:t>
            </a:r>
            <a:r>
              <a:rPr lang="en-US" sz="2800" dirty="0" smtClean="0"/>
              <a:t>now that some Democrats </a:t>
            </a:r>
            <a:r>
              <a:rPr lang="en-US" sz="2800" dirty="0"/>
              <a:t> </a:t>
            </a:r>
            <a:r>
              <a:rPr lang="en-US" sz="2800" dirty="0" smtClean="0"/>
              <a:t>   </a:t>
            </a:r>
            <a:br>
              <a:rPr lang="en-US" sz="2800" dirty="0" smtClean="0"/>
            </a:br>
            <a:r>
              <a:rPr lang="en-US" sz="2800" dirty="0" smtClean="0"/>
              <a:t>       support fiscal &amp; monetary expansion when unemployment ≈ 3 ½ %?</a:t>
            </a:r>
            <a:r>
              <a:rPr lang="en-US" sz="1000" dirty="0" smtClean="0"/>
              <a:t/>
            </a:r>
            <a:br>
              <a:rPr lang="en-US" sz="1000" dirty="0" smtClean="0"/>
            </a:br>
            <a:endParaRPr lang="en-US" sz="1000" dirty="0" smtClean="0"/>
          </a:p>
          <a:p>
            <a:pPr marL="57150" indent="0">
              <a:buNone/>
            </a:pPr>
            <a:r>
              <a:rPr lang="en-US" sz="2900" dirty="0" smtClean="0"/>
              <a:t>IV) Appendix:   Elaboration on financial regulation </a:t>
            </a:r>
            <a:r>
              <a:rPr lang="en-US" sz="1100" dirty="0" smtClean="0"/>
              <a:t/>
            </a:r>
            <a:br>
              <a:rPr lang="en-US" sz="1100" dirty="0" smtClean="0"/>
            </a:br>
            <a:endParaRPr lang="en-US" sz="1100" dirty="0" smtClean="0"/>
          </a:p>
          <a:p>
            <a:pPr marL="57150" indent="0">
              <a:buNone/>
            </a:pPr>
            <a:r>
              <a:rPr lang="en-US" sz="2900" dirty="0" smtClean="0"/>
              <a:t>V)  Appendix: What specific institutions prevent fiscal pro-cyclicality?</a:t>
            </a:r>
          </a:p>
          <a:p>
            <a:pPr marL="1314450" lvl="2" indent="-457200">
              <a:buFont typeface="+mj-lt"/>
              <a:buAutoNum type="arabicPeriod"/>
            </a:pPr>
            <a:r>
              <a:rPr lang="en-US" sz="2100" dirty="0" smtClean="0"/>
              <a:t>Not fiscal rules.</a:t>
            </a:r>
          </a:p>
          <a:p>
            <a:pPr marL="1314450" lvl="2" indent="-457200">
              <a:buFont typeface="+mj-lt"/>
              <a:buAutoNum type="arabicPeriod"/>
            </a:pPr>
            <a:r>
              <a:rPr lang="en-US" sz="2100" dirty="0" smtClean="0"/>
              <a:t>The problem is optimism bias in official forecasts.</a:t>
            </a:r>
          </a:p>
          <a:p>
            <a:pPr marL="1314450" lvl="2" indent="-457200">
              <a:buFont typeface="+mj-lt"/>
              <a:buAutoNum type="arabicPeriod"/>
            </a:pPr>
            <a:r>
              <a:rPr lang="en-US" sz="2100" dirty="0" smtClean="0"/>
              <a:t>Chile’s fiscal institutions:  Insulate official forecasts against political pressure.</a:t>
            </a:r>
          </a:p>
        </p:txBody>
      </p:sp>
      <p:sp>
        <p:nvSpPr>
          <p:cNvPr id="4" name="Slide Number Placeholder 3"/>
          <p:cNvSpPr>
            <a:spLocks noGrp="1"/>
          </p:cNvSpPr>
          <p:nvPr>
            <p:ph type="sldNum" sz="quarter" idx="12"/>
          </p:nvPr>
        </p:nvSpPr>
        <p:spPr/>
        <p:txBody>
          <a:bodyPr/>
          <a:lstStyle/>
          <a:p>
            <a:fld id="{E073C9E6-60FF-40AF-A4BE-BF093E6C86C3}" type="slidenum">
              <a:rPr lang="en-US" smtClean="0"/>
              <a:t>4</a:t>
            </a:fld>
            <a:endParaRPr lang="en-US" dirty="0"/>
          </a:p>
        </p:txBody>
      </p:sp>
    </p:spTree>
    <p:extLst>
      <p:ext uri="{BB962C8B-B14F-4D97-AF65-F5344CB8AC3E}">
        <p14:creationId xmlns:p14="http://schemas.microsoft.com/office/powerpoint/2010/main" val="8346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294967295"/>
          </p:nvPr>
        </p:nvSpPr>
        <p:spPr>
          <a:xfrm>
            <a:off x="6553200" y="6356350"/>
            <a:ext cx="2133600" cy="365125"/>
          </a:xfrm>
          <a:prstGeom prst="rect">
            <a:avLst/>
          </a:prstGeom>
        </p:spPr>
        <p:txBody>
          <a:bodyPr/>
          <a:lstStyle/>
          <a:p>
            <a:pPr>
              <a:defRPr/>
            </a:pPr>
            <a:fld id="{68197BA4-D728-4CE9-9C9B-80016D70C52D}" type="slidenum">
              <a:rPr lang="en-US">
                <a:latin typeface="Calibri" panose="020F0502020204030204" pitchFamily="34" charset="0"/>
              </a:rPr>
              <a:pPr>
                <a:defRPr/>
              </a:pPr>
              <a:t>40</a:t>
            </a:fld>
            <a:endParaRPr lang="en-US">
              <a:latin typeface="Calibri" panose="020F0502020204030204" pitchFamily="34" charset="0"/>
            </a:endParaRPr>
          </a:p>
        </p:txBody>
      </p:sp>
      <p:sp>
        <p:nvSpPr>
          <p:cNvPr id="105475" name="Rectangle 3"/>
          <p:cNvSpPr>
            <a:spLocks noGrp="1" noChangeArrowheads="1"/>
          </p:cNvSpPr>
          <p:nvPr>
            <p:ph type="body" idx="4294967295"/>
          </p:nvPr>
        </p:nvSpPr>
        <p:spPr>
          <a:xfrm>
            <a:off x="152400" y="1143000"/>
            <a:ext cx="8991600" cy="5638800"/>
          </a:xfrm>
        </p:spPr>
        <p:txBody>
          <a:bodyPr/>
          <a:lstStyle/>
          <a:p>
            <a:pPr eaLnBrk="1" hangingPunct="1">
              <a:buFont typeface="Wingdings" pitchFamily="2" charset="2"/>
              <a:buNone/>
              <a:defRPr/>
            </a:pPr>
            <a:r>
              <a:rPr lang="en-US" sz="1200" dirty="0">
                <a:latin typeface="Calibri" panose="020F0502020204030204" pitchFamily="34" charset="0"/>
              </a:rPr>
              <a:t>  </a:t>
            </a:r>
          </a:p>
          <a:p>
            <a:pPr eaLnBrk="1" hangingPunct="1">
              <a:defRPr/>
            </a:pPr>
            <a:r>
              <a:rPr lang="en-US" sz="2800" dirty="0">
                <a:latin typeface="Calibri" panose="020F0502020204030204" pitchFamily="34" charset="0"/>
              </a:rPr>
              <a:t>1</a:t>
            </a:r>
            <a:r>
              <a:rPr lang="en-US" sz="2800" baseline="30000" dirty="0">
                <a:latin typeface="Calibri" panose="020F0502020204030204" pitchFamily="34" charset="0"/>
              </a:rPr>
              <a:t>st </a:t>
            </a:r>
            <a:r>
              <a:rPr lang="en-US" sz="2800" dirty="0">
                <a:latin typeface="Calibri" panose="020F0502020204030204" pitchFamily="34" charset="0"/>
              </a:rPr>
              <a:t>rule – Governments </a:t>
            </a:r>
            <a:br>
              <a:rPr lang="en-US" sz="2800" dirty="0">
                <a:latin typeface="Calibri" panose="020F0502020204030204" pitchFamily="34" charset="0"/>
              </a:rPr>
            </a:br>
            <a:r>
              <a:rPr lang="en-US" sz="2800" dirty="0">
                <a:latin typeface="Calibri" panose="020F0502020204030204" pitchFamily="34" charset="0"/>
              </a:rPr>
              <a:t>must set a budget target,</a:t>
            </a:r>
            <a:r>
              <a:rPr lang="en-US" dirty="0">
                <a:latin typeface="Calibri" panose="020F0502020204030204" pitchFamily="34" charset="0"/>
              </a:rPr>
              <a:t> </a:t>
            </a:r>
            <a:br>
              <a:rPr lang="en-US" dirty="0">
                <a:latin typeface="Calibri" panose="020F0502020204030204" pitchFamily="34" charset="0"/>
              </a:rPr>
            </a:br>
            <a:r>
              <a:rPr lang="en-US" sz="1200" dirty="0">
                <a:latin typeface="Calibri" panose="020F0502020204030204" pitchFamily="34" charset="0"/>
              </a:rPr>
              <a:t>  </a:t>
            </a:r>
          </a:p>
          <a:p>
            <a:pPr eaLnBrk="1" hangingPunct="1">
              <a:defRPr/>
            </a:pPr>
            <a:r>
              <a:rPr lang="en-US" sz="2800" dirty="0">
                <a:latin typeface="Calibri" panose="020F0502020204030204" pitchFamily="34" charset="0"/>
              </a:rPr>
              <a:t>2</a:t>
            </a:r>
            <a:r>
              <a:rPr lang="en-US" sz="2800" baseline="30000" dirty="0">
                <a:latin typeface="Calibri" panose="020F0502020204030204" pitchFamily="34" charset="0"/>
              </a:rPr>
              <a:t>nd</a:t>
            </a:r>
            <a:r>
              <a:rPr lang="en-US" sz="2800" dirty="0">
                <a:latin typeface="Calibri" panose="020F0502020204030204" pitchFamily="34" charset="0"/>
              </a:rPr>
              <a:t> rule – The target is structural: </a:t>
            </a:r>
            <a:br>
              <a:rPr lang="en-US" sz="2800" dirty="0">
                <a:latin typeface="Calibri" panose="020F0502020204030204" pitchFamily="34" charset="0"/>
              </a:rPr>
            </a:br>
            <a:r>
              <a:rPr lang="en-US" sz="2600" dirty="0">
                <a:latin typeface="Calibri" panose="020F0502020204030204" pitchFamily="34" charset="0"/>
              </a:rPr>
              <a:t>Deficits allowed only to the extent that</a:t>
            </a:r>
          </a:p>
          <a:p>
            <a:pPr lvl="1" eaLnBrk="1" hangingPunct="1">
              <a:defRPr/>
            </a:pPr>
            <a:r>
              <a:rPr lang="en-US" sz="2400" dirty="0">
                <a:latin typeface="Calibri" panose="020F0502020204030204" pitchFamily="34" charset="0"/>
              </a:rPr>
              <a:t>(1) output falls short of trend, in a recession, </a:t>
            </a:r>
            <a:r>
              <a:rPr lang="en-US" sz="2000" dirty="0">
                <a:latin typeface="Calibri" panose="020F0502020204030204" pitchFamily="34" charset="0"/>
              </a:rPr>
              <a:t>or</a:t>
            </a:r>
          </a:p>
          <a:p>
            <a:pPr lvl="1" eaLnBrk="1" hangingPunct="1">
              <a:defRPr/>
            </a:pPr>
            <a:r>
              <a:rPr lang="en-US" sz="2400" dirty="0">
                <a:latin typeface="Calibri" panose="020F0502020204030204" pitchFamily="34" charset="0"/>
              </a:rPr>
              <a:t>(2) the price of copper is below its trend.</a:t>
            </a:r>
            <a:r>
              <a:rPr lang="en-US" sz="2000" dirty="0">
                <a:latin typeface="Calibri" panose="020F0502020204030204" pitchFamily="34" charset="0"/>
              </a:rPr>
              <a:t/>
            </a:r>
            <a:br>
              <a:rPr lang="en-US" sz="2000" dirty="0">
                <a:latin typeface="Calibri" panose="020F0502020204030204" pitchFamily="34" charset="0"/>
              </a:rPr>
            </a:br>
            <a:endParaRPr lang="en-US" sz="2000" dirty="0">
              <a:latin typeface="Calibri" panose="020F0502020204030204" pitchFamily="34" charset="0"/>
            </a:endParaRPr>
          </a:p>
          <a:p>
            <a:pPr eaLnBrk="1" hangingPunct="1">
              <a:defRPr/>
            </a:pPr>
            <a:r>
              <a:rPr lang="en-US" sz="2800" dirty="0">
                <a:latin typeface="Calibri" panose="020F0502020204030204" pitchFamily="34" charset="0"/>
              </a:rPr>
              <a:t>3</a:t>
            </a:r>
            <a:r>
              <a:rPr lang="en-US" sz="2800" baseline="30000" dirty="0">
                <a:latin typeface="Calibri" panose="020F0502020204030204" pitchFamily="34" charset="0"/>
              </a:rPr>
              <a:t>rd</a:t>
            </a:r>
            <a:r>
              <a:rPr lang="en-US" sz="2800" dirty="0">
                <a:latin typeface="Calibri" panose="020F0502020204030204" pitchFamily="34" charset="0"/>
              </a:rPr>
              <a:t> rule –</a:t>
            </a:r>
            <a:r>
              <a:rPr lang="en-US" sz="2400" dirty="0">
                <a:latin typeface="Calibri" panose="020F0502020204030204" pitchFamily="34" charset="0"/>
              </a:rPr>
              <a:t> The trends are projected by 2 panels </a:t>
            </a:r>
            <a:br>
              <a:rPr lang="en-US" sz="2400" dirty="0">
                <a:latin typeface="Calibri" panose="020F0502020204030204" pitchFamily="34" charset="0"/>
              </a:rPr>
            </a:br>
            <a:r>
              <a:rPr lang="en-US" sz="2400" dirty="0">
                <a:latin typeface="Calibri" panose="020F0502020204030204" pitchFamily="34" charset="0"/>
              </a:rPr>
              <a:t>of independent</a:t>
            </a:r>
            <a:r>
              <a:rPr lang="en-US" sz="1000" dirty="0">
                <a:latin typeface="Calibri" panose="020F0502020204030204" pitchFamily="34" charset="0"/>
              </a:rPr>
              <a:t> </a:t>
            </a:r>
            <a:r>
              <a:rPr lang="en-US" sz="2400" dirty="0">
                <a:latin typeface="Calibri" panose="020F0502020204030204" pitchFamily="34" charset="0"/>
              </a:rPr>
              <a:t>experts, outside </a:t>
            </a:r>
            <a:r>
              <a:rPr lang="en-US" sz="2100" dirty="0">
                <a:latin typeface="Calibri" panose="020F0502020204030204" pitchFamily="34" charset="0"/>
              </a:rPr>
              <a:t>the</a:t>
            </a:r>
            <a:r>
              <a:rPr lang="en-US" sz="2400" dirty="0">
                <a:latin typeface="Calibri" panose="020F0502020204030204" pitchFamily="34" charset="0"/>
              </a:rPr>
              <a:t> political</a:t>
            </a:r>
            <a:r>
              <a:rPr lang="en-US" sz="1600" dirty="0">
                <a:latin typeface="Calibri" panose="020F0502020204030204" pitchFamily="34" charset="0"/>
              </a:rPr>
              <a:t> </a:t>
            </a:r>
            <a:r>
              <a:rPr lang="en-US" sz="2400" dirty="0">
                <a:latin typeface="Calibri" panose="020F0502020204030204" pitchFamily="34" charset="0"/>
              </a:rPr>
              <a:t>process.</a:t>
            </a:r>
          </a:p>
          <a:p>
            <a:pPr lvl="1" eaLnBrk="1" hangingPunct="1">
              <a:defRPr/>
            </a:pPr>
            <a:r>
              <a:rPr lang="en-US" sz="2400" dirty="0">
                <a:latin typeface="Calibri" panose="020F0502020204030204" pitchFamily="34" charset="0"/>
              </a:rPr>
              <a:t>Result: Chile avoided the pattern of 32 other governments, </a:t>
            </a:r>
          </a:p>
          <a:p>
            <a:pPr lvl="2" eaLnBrk="1" hangingPunct="1">
              <a:defRPr/>
            </a:pPr>
            <a:r>
              <a:rPr lang="en-US" sz="2200" dirty="0">
                <a:latin typeface="Calibri" panose="020F0502020204030204" pitchFamily="34" charset="0"/>
              </a:rPr>
              <a:t>where forecasts in booms were biased toward optimism.</a:t>
            </a:r>
            <a:endParaRPr lang="ru-RU" sz="2000" dirty="0">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225"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895600"/>
            <a:ext cx="1100138" cy="8874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28600" y="152400"/>
            <a:ext cx="8720138" cy="1066800"/>
          </a:xfrm>
          <a:prstGeom prst="rect">
            <a:avLst/>
          </a:prstGeom>
          <a:noFill/>
          <a:ln w="9525">
            <a:noFill/>
            <a:miter lim="800000"/>
            <a:headEnd/>
            <a:tailEnd/>
          </a:ln>
        </p:spPr>
        <p:txBody>
          <a:bodyPr anchor="ctr"/>
          <a:lstStyle/>
          <a:p>
            <a:pPr algn="ctr">
              <a:defRPr/>
            </a:pPr>
            <a:r>
              <a:rPr lang="en-US" sz="3200" dirty="0">
                <a:latin typeface="Calibri" panose="020F0502020204030204" pitchFamily="34" charset="0"/>
              </a:rPr>
              <a:t>The example of Chile’s fiscal institutions</a:t>
            </a:r>
            <a:endParaRPr lang="ru-RU" sz="3200" dirty="0">
              <a:latin typeface="Calibri" panose="020F0502020204030204" pitchFamily="34" charset="0"/>
            </a:endParaRPr>
          </a:p>
        </p:txBody>
      </p:sp>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538"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6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88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547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9843D8CF-2A97-4A64-95A9-52C962060B48}" type="slidenum">
              <a:rPr lang="en-US">
                <a:latin typeface="Calibri" panose="020F0502020204030204" pitchFamily="34" charset="0"/>
              </a:rPr>
              <a:pPr>
                <a:defRPr/>
              </a:pPr>
              <a:t>41</a:t>
            </a:fld>
            <a:endParaRPr lang="en-US">
              <a:latin typeface="Calibri" panose="020F0502020204030204" pitchFamily="34" charset="0"/>
            </a:endParaRPr>
          </a:p>
        </p:txBody>
      </p:sp>
      <p:sp>
        <p:nvSpPr>
          <p:cNvPr id="40963" name="Rectangle 2"/>
          <p:cNvSpPr>
            <a:spLocks noGrp="1" noChangeArrowheads="1"/>
          </p:cNvSpPr>
          <p:nvPr>
            <p:ph type="title" idx="4294967295"/>
          </p:nvPr>
        </p:nvSpPr>
        <p:spPr>
          <a:xfrm>
            <a:off x="1828800" y="762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304800" y="16764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a:effectLst/>
                <a:latin typeface="Calibri" panose="020F0502020204030204" pitchFamily="34" charset="0"/>
              </a:rPr>
              <a:t>In 2000 Chile instituted its structural budget rule.</a:t>
            </a:r>
            <a:br>
              <a:rPr lang="en-US" altLang="en-US" sz="3000" dirty="0">
                <a:effectLst/>
                <a:latin typeface="Calibri" panose="020F0502020204030204" pitchFamily="34" charset="0"/>
              </a:rPr>
            </a:br>
            <a:r>
              <a:rPr lang="en-US" altLang="en-US" sz="800" dirty="0">
                <a:effectLst/>
                <a:latin typeface="Calibri" panose="020F0502020204030204" pitchFamily="34" charset="0"/>
              </a:rPr>
              <a:t> </a:t>
            </a:r>
          </a:p>
          <a:p>
            <a:r>
              <a:rPr lang="en-US" altLang="en-US" sz="3000" dirty="0">
                <a:effectLst/>
                <a:latin typeface="Calibri" panose="020F0502020204030204" pitchFamily="34" charset="0"/>
              </a:rPr>
              <a:t>The institution was formalized into law in 2006.</a:t>
            </a:r>
            <a:br>
              <a:rPr lang="en-US" altLang="en-US" sz="3000" dirty="0">
                <a:effectLst/>
                <a:latin typeface="Calibri" panose="020F0502020204030204" pitchFamily="34" charset="0"/>
              </a:rPr>
            </a:br>
            <a:endParaRPr lang="en-US" altLang="en-US" sz="900" dirty="0">
              <a:effectLst/>
              <a:latin typeface="Calibri" panose="020F0502020204030204" pitchFamily="34" charset="0"/>
            </a:endParaRPr>
          </a:p>
          <a:p>
            <a:r>
              <a:rPr lang="en-US" altLang="en-US" sz="3000" dirty="0">
                <a:effectLst/>
                <a:latin typeface="Calibri" panose="020F0502020204030204" pitchFamily="34" charset="0"/>
              </a:rPr>
              <a:t>The structural budget surplus must be…</a:t>
            </a:r>
          </a:p>
          <a:p>
            <a:pPr lvl="1"/>
            <a:r>
              <a:rPr lang="en-US" altLang="en-US" sz="2600" dirty="0">
                <a:effectLst/>
                <a:latin typeface="Calibri" panose="020F0502020204030204" pitchFamily="34" charset="0"/>
              </a:rPr>
              <a:t>0 as of 2008 </a:t>
            </a:r>
            <a:r>
              <a:rPr lang="en-US" altLang="en-US" sz="2200" dirty="0">
                <a:effectLst/>
                <a:latin typeface="Calibri" panose="020F0502020204030204" pitchFamily="34" charset="0"/>
              </a:rPr>
              <a:t>(was higher before, lower after),</a:t>
            </a:r>
          </a:p>
          <a:p>
            <a:pPr lvl="1"/>
            <a:r>
              <a:rPr lang="en-US" altLang="en-US" sz="2400" dirty="0">
                <a:effectLst/>
                <a:latin typeface="Calibri" panose="020F0502020204030204" pitchFamily="34" charset="0"/>
              </a:rPr>
              <a:t>where “structural” is defined by output &amp; copper price </a:t>
            </a:r>
            <a:br>
              <a:rPr lang="en-US" altLang="en-US" sz="2400" dirty="0">
                <a:effectLst/>
                <a:latin typeface="Calibri" panose="020F0502020204030204" pitchFamily="34" charset="0"/>
              </a:rPr>
            </a:br>
            <a:r>
              <a:rPr lang="en-US" altLang="en-US" sz="2400" dirty="0">
                <a:effectLst/>
                <a:latin typeface="Calibri" panose="020F0502020204030204" pitchFamily="34" charset="0"/>
              </a:rPr>
              <a:t>equal to their long-run trend values.</a:t>
            </a:r>
            <a:br>
              <a:rPr lang="en-US" altLang="en-US" sz="2400" dirty="0">
                <a:effectLst/>
                <a:latin typeface="Calibri" panose="020F0502020204030204" pitchFamily="34" charset="0"/>
              </a:rPr>
            </a:br>
            <a:endParaRPr lang="en-US" altLang="en-US" sz="700" dirty="0">
              <a:effectLst/>
              <a:latin typeface="Calibri" panose="020F0502020204030204" pitchFamily="34" charset="0"/>
            </a:endParaRPr>
          </a:p>
          <a:p>
            <a:r>
              <a:rPr lang="en-US" altLang="en-US" sz="2800" dirty="0">
                <a:effectLst/>
                <a:latin typeface="Calibri" panose="020F0502020204030204" pitchFamily="34" charset="0"/>
              </a:rPr>
              <a:t>I.e., in a boom the government can only spend increased revenues that are deemed permanent;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any temporary copper bonanzas must be saved.</a:t>
            </a:r>
          </a:p>
        </p:txBody>
      </p:sp>
      <p:pic>
        <p:nvPicPr>
          <p:cNvPr id="40965"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28600"/>
            <a:ext cx="1473729"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5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7F606037-5880-4E31-8053-02F1F9D3F399}" type="slidenum">
              <a:rPr lang="en-US">
                <a:latin typeface="Calibri" panose="020F0502020204030204" pitchFamily="34" charset="0"/>
              </a:rPr>
              <a:pPr>
                <a:defRPr/>
              </a:pPr>
              <a:t>42</a:t>
            </a:fld>
            <a:endParaRPr lang="en-US">
              <a:latin typeface="Calibri" panose="020F0502020204030204" pitchFamily="34" charset="0"/>
            </a:endParaRPr>
          </a:p>
        </p:txBody>
      </p:sp>
      <p:sp>
        <p:nvSpPr>
          <p:cNvPr id="315394" name="Rectangle 2"/>
          <p:cNvSpPr>
            <a:spLocks noGrp="1" noChangeArrowheads="1"/>
          </p:cNvSpPr>
          <p:nvPr>
            <p:ph type="body" idx="4294967295"/>
          </p:nvPr>
        </p:nvSpPr>
        <p:spPr>
          <a:xfrm>
            <a:off x="152400" y="12192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latin typeface="Calibri" panose="020F0502020204030204" pitchFamily="34" charset="0"/>
              </a:rPr>
              <a:t>Chile’s fiscal position strengthened immediately: </a:t>
            </a:r>
          </a:p>
          <a:p>
            <a:pPr lvl="1">
              <a:lnSpc>
                <a:spcPct val="90000"/>
              </a:lnSpc>
            </a:pPr>
            <a:r>
              <a:rPr lang="en-US" altLang="en-US" sz="2400" dirty="0">
                <a:effectLst/>
                <a:latin typeface="Calibri" panose="020F0502020204030204" pitchFamily="34" charset="0"/>
              </a:rPr>
              <a:t>Public saving rose from 3 % of GDP in 2000 to 8 % in 2005</a:t>
            </a:r>
          </a:p>
          <a:p>
            <a:pPr lvl="1">
              <a:lnSpc>
                <a:spcPct val="90000"/>
              </a:lnSpc>
            </a:pPr>
            <a:r>
              <a:rPr lang="en-US" altLang="en-US" sz="2400" dirty="0">
                <a:effectLst/>
                <a:latin typeface="Calibri" panose="020F0502020204030204" pitchFamily="34" charset="0"/>
              </a:rPr>
              <a:t>allowing national saving to rise from 21 % to 24 %.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Government debt fell sharply as a share of GDP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and the sovereign spread gradually declined.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2006, Chile achieved a sovereign debt rating of A, </a:t>
            </a:r>
          </a:p>
          <a:p>
            <a:pPr lvl="2">
              <a:lnSpc>
                <a:spcPct val="90000"/>
              </a:lnSpc>
            </a:pPr>
            <a:r>
              <a:rPr lang="en-US" altLang="en-US" sz="1900" dirty="0">
                <a:effectLst/>
                <a:latin typeface="Calibri" panose="020F0502020204030204" pitchFamily="34" charset="0"/>
              </a:rPr>
              <a:t>several notches ahead of Latin American peers.</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2007 it had become a net creditor.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2010,  Chile’s sovereign rating had climbed to A+, </a:t>
            </a:r>
          </a:p>
          <a:p>
            <a:pPr lvl="2">
              <a:lnSpc>
                <a:spcPct val="90000"/>
              </a:lnSpc>
            </a:pPr>
            <a:r>
              <a:rPr lang="en-US" altLang="en-US" sz="1900" dirty="0">
                <a:effectLst/>
                <a:latin typeface="Calibri" panose="020F0502020204030204" pitchFamily="34" charset="0"/>
              </a:rPr>
              <a:t>ahead of some advanced countries.</a:t>
            </a:r>
            <a:br>
              <a:rPr lang="en-US" altLang="en-US" sz="1900" dirty="0">
                <a:effectLst/>
                <a:latin typeface="Calibri" panose="020F0502020204030204" pitchFamily="34" charset="0"/>
              </a:rPr>
            </a:br>
            <a:r>
              <a:rPr lang="en-US" altLang="en-US" sz="800" dirty="0">
                <a:effectLst/>
                <a:latin typeface="Calibri" panose="020F0502020204030204" pitchFamily="34" charset="0"/>
              </a:rPr>
              <a:t> </a:t>
            </a:r>
          </a:p>
          <a:p>
            <a:pPr>
              <a:lnSpc>
                <a:spcPct val="90000"/>
              </a:lnSpc>
            </a:pPr>
            <a:r>
              <a:rPr lang="en-US" altLang="en-US" sz="2800" dirty="0">
                <a:effectLst/>
                <a:latin typeface="Calibri" panose="020F0502020204030204" pitchFamily="34" charset="0"/>
              </a:rPr>
              <a:t>=&gt; It was able to respond to the 2008-09 recession</a:t>
            </a:r>
            <a:r>
              <a:rPr lang="en-US" altLang="en-US" sz="2400" dirty="0">
                <a:effectLst/>
                <a:latin typeface="Calibri" panose="020F0502020204030204" pitchFamily="34" charset="0"/>
              </a:rPr>
              <a:t>.</a:t>
            </a:r>
          </a:p>
        </p:txBody>
      </p:sp>
      <p:pic>
        <p:nvPicPr>
          <p:cNvPr id="41988"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4"/>
          <p:cNvSpPr txBox="1">
            <a:spLocks noChangeArrowheads="1"/>
          </p:cNvSpPr>
          <p:nvPr/>
        </p:nvSpPr>
        <p:spPr bwMode="auto">
          <a:xfrm>
            <a:off x="3351213" y="329625"/>
            <a:ext cx="2063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3200" dirty="0">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23166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7038"/>
            <a:ext cx="8229600" cy="715962"/>
          </a:xfrm>
        </p:spPr>
        <p:txBody>
          <a:bodyPr>
            <a:normAutofit/>
          </a:bodyPr>
          <a:lstStyle/>
          <a:p>
            <a:r>
              <a:rPr lang="en-US" sz="3200" dirty="0" smtClean="0"/>
              <a:t>Background writings by the author</a:t>
            </a:r>
            <a:endParaRPr lang="en-US" sz="3200" dirty="0"/>
          </a:p>
        </p:txBody>
      </p:sp>
      <p:sp>
        <p:nvSpPr>
          <p:cNvPr id="4" name="Content Placeholder 3"/>
          <p:cNvSpPr>
            <a:spLocks noGrp="1"/>
          </p:cNvSpPr>
          <p:nvPr>
            <p:ph idx="1"/>
          </p:nvPr>
        </p:nvSpPr>
        <p:spPr>
          <a:xfrm>
            <a:off x="152400" y="1219200"/>
            <a:ext cx="8610600" cy="4678363"/>
          </a:xfrm>
        </p:spPr>
        <p:txBody>
          <a:bodyPr>
            <a:noAutofit/>
          </a:bodyPr>
          <a:lstStyle/>
          <a:p>
            <a:r>
              <a:rPr lang="en-US" sz="1800" dirty="0" smtClean="0"/>
              <a:t>FISCAL POLICY</a:t>
            </a:r>
          </a:p>
          <a:p>
            <a:pPr lvl="1"/>
            <a:r>
              <a:rPr lang="en-US" sz="1800" dirty="0" smtClean="0"/>
              <a:t>”Snake-Oil Tax Cuts,” 2008, HKS RWP No. 08-056.</a:t>
            </a:r>
          </a:p>
          <a:p>
            <a:pPr lvl="1"/>
            <a:r>
              <a:rPr lang="en-US" sz="1800" dirty="0" smtClean="0"/>
              <a:t>“Over-optimism </a:t>
            </a:r>
            <a:r>
              <a:rPr lang="en-US" sz="1800" dirty="0"/>
              <a:t>in forecasts by official budget agencies and its implications,” </a:t>
            </a:r>
            <a:r>
              <a:rPr lang="en-US" sz="1800" i="1" dirty="0"/>
              <a:t>Oxford </a:t>
            </a:r>
            <a:r>
              <a:rPr lang="en-US" sz="1800" i="1" dirty="0" smtClean="0"/>
              <a:t>Rev. Ec. </a:t>
            </a:r>
            <a:r>
              <a:rPr lang="en-US" sz="1800" i="1" dirty="0"/>
              <a:t>Policy</a:t>
            </a:r>
            <a:r>
              <a:rPr lang="en-US" sz="1800" dirty="0"/>
              <a:t>, 2011, 27 (4), 536–562. </a:t>
            </a:r>
            <a:endParaRPr lang="en-US" sz="1800" dirty="0" smtClean="0"/>
          </a:p>
          <a:p>
            <a:pPr lvl="1"/>
            <a:r>
              <a:rPr lang="en-US" sz="1800" dirty="0" smtClean="0"/>
              <a:t>“A </a:t>
            </a:r>
            <a:r>
              <a:rPr lang="en-US" sz="1800" dirty="0"/>
              <a:t>Solution to Fiscal Procyclicality:  The Structural Budget Institutions Pioneered by Chile,” </a:t>
            </a:r>
            <a:r>
              <a:rPr lang="en-US" sz="1800" dirty="0" smtClean="0"/>
              <a:t>2013, in </a:t>
            </a:r>
            <a:r>
              <a:rPr lang="en-US" sz="1800" i="1" dirty="0" smtClean="0"/>
              <a:t>Fiscal Policy and Macroeconomic Performance,</a:t>
            </a:r>
            <a:r>
              <a:rPr lang="en-US" sz="1800" i="1" dirty="0"/>
              <a:t> </a:t>
            </a:r>
            <a:r>
              <a:rPr lang="pt-BR" sz="1800" dirty="0"/>
              <a:t>Luis Felipe Céspedes </a:t>
            </a:r>
            <a:r>
              <a:rPr lang="pt-BR" sz="1800" dirty="0" smtClean="0"/>
              <a:t>and </a:t>
            </a:r>
            <a:r>
              <a:rPr lang="pt-BR" sz="1800" dirty="0"/>
              <a:t>Jordi Galí </a:t>
            </a:r>
            <a:r>
              <a:rPr lang="en-US" sz="1800" dirty="0" smtClean="0"/>
              <a:t>eds.(Banco de Chile).</a:t>
            </a:r>
          </a:p>
          <a:p>
            <a:pPr lvl="1"/>
            <a:r>
              <a:rPr lang="en-US" sz="1800" dirty="0"/>
              <a:t> </a:t>
            </a:r>
            <a:r>
              <a:rPr lang="en-US" altLang="en-US" sz="1800" dirty="0">
                <a:latin typeface="Calibri" panose="020F0502020204030204" pitchFamily="34" charset="0"/>
              </a:rPr>
              <a:t>”On Graduation from Fiscal Procyclicality,” with Carlos Végh &amp; Guillermo Vuletin; </a:t>
            </a:r>
            <a:r>
              <a:rPr lang="en-US" altLang="en-US" sz="1800" i="1" dirty="0" err="1">
                <a:latin typeface="Calibri" panose="020F0502020204030204" pitchFamily="34" charset="0"/>
              </a:rPr>
              <a:t>J.Dev.Ec</a:t>
            </a:r>
            <a:r>
              <a:rPr lang="en-US" altLang="en-US" sz="1800" i="1" dirty="0">
                <a:latin typeface="Calibri" panose="020F0502020204030204" pitchFamily="34" charset="0"/>
              </a:rPr>
              <a:t>., </a:t>
            </a:r>
            <a:r>
              <a:rPr lang="en-US" altLang="en-US" sz="1800" dirty="0">
                <a:latin typeface="Calibri" panose="020F0502020204030204" pitchFamily="34" charset="0"/>
              </a:rPr>
              <a:t>2013. </a:t>
            </a:r>
            <a:endParaRPr lang="en-US" sz="1800" dirty="0" smtClean="0"/>
          </a:p>
          <a:p>
            <a:pPr lvl="1"/>
            <a:r>
              <a:rPr lang="en-US" sz="1800" dirty="0" smtClean="0"/>
              <a:t>“</a:t>
            </a:r>
            <a:r>
              <a:rPr lang="en-US" sz="1800" dirty="0"/>
              <a:t>Over-optimistic official forecasts and fiscal rules in the eurozone</a:t>
            </a:r>
            <a:r>
              <a:rPr lang="en-US" sz="1800" dirty="0" smtClean="0"/>
              <a:t>,” with </a:t>
            </a:r>
            <a:r>
              <a:rPr lang="en-US" sz="1800" dirty="0"/>
              <a:t>Jesse Schreger,</a:t>
            </a:r>
            <a:r>
              <a:rPr lang="en-US" sz="1800" dirty="0" smtClean="0"/>
              <a:t> </a:t>
            </a:r>
            <a:r>
              <a:rPr lang="en-US" sz="1800" i="1" dirty="0" smtClean="0"/>
              <a:t>Rev. of </a:t>
            </a:r>
            <a:r>
              <a:rPr lang="en-US" sz="1800" i="1" dirty="0"/>
              <a:t>World </a:t>
            </a:r>
            <a:r>
              <a:rPr lang="en-US" sz="1800" i="1" dirty="0" smtClean="0"/>
              <a:t>Ec.</a:t>
            </a:r>
            <a:r>
              <a:rPr lang="en-US" sz="1800" dirty="0" smtClean="0"/>
              <a:t>, </a:t>
            </a:r>
            <a:r>
              <a:rPr lang="en-US" sz="1800" dirty="0"/>
              <a:t>2013, 149 (2), 247–272</a:t>
            </a:r>
            <a:r>
              <a:rPr lang="en-US" sz="1800" dirty="0" smtClean="0"/>
              <a:t>.  </a:t>
            </a:r>
            <a:endParaRPr lang="en-US" altLang="en-US" sz="1800" dirty="0" smtClean="0">
              <a:latin typeface="Calibri" panose="020F0502020204030204" pitchFamily="34" charset="0"/>
            </a:endParaRPr>
          </a:p>
          <a:p>
            <a:pPr lvl="1"/>
            <a:r>
              <a:rPr lang="en-US" sz="1800" dirty="0"/>
              <a:t>"Bias in Official Fiscal Forecasts: Can Private Forecasts Help?" </a:t>
            </a:r>
            <a:r>
              <a:rPr lang="en-US" sz="1800" dirty="0" smtClean="0"/>
              <a:t>with Jesse</a:t>
            </a:r>
            <a:r>
              <a:rPr lang="en-US" sz="1800" dirty="0"/>
              <a:t> Schreger.  </a:t>
            </a:r>
            <a:r>
              <a:rPr lang="en-US" sz="1800" dirty="0" smtClean="0"/>
              <a:t/>
            </a:r>
            <a:br>
              <a:rPr lang="en-US" sz="1800" dirty="0" smtClean="0"/>
            </a:br>
            <a:r>
              <a:rPr lang="en-US" sz="1800" dirty="0" smtClean="0"/>
              <a:t>NBER </a:t>
            </a:r>
            <a:r>
              <a:rPr lang="en-US" sz="1800" dirty="0"/>
              <a:t>WP </a:t>
            </a:r>
            <a:r>
              <a:rPr lang="en-US" sz="1800" dirty="0" smtClean="0"/>
              <a:t>22349, 2016.</a:t>
            </a:r>
            <a:endParaRPr lang="en-US" altLang="en-US" sz="800" dirty="0" smtClean="0">
              <a:solidFill>
                <a:srgbClr val="003300"/>
              </a:solidFill>
              <a:latin typeface="Calibri" panose="020F0502020204030204" pitchFamily="34" charset="0"/>
            </a:endParaRPr>
          </a:p>
          <a:p>
            <a:pPr lvl="1"/>
            <a:endParaRPr lang="en-US" sz="800" dirty="0" smtClean="0"/>
          </a:p>
          <a:p>
            <a:r>
              <a:rPr lang="en-US" sz="1800" dirty="0" smtClean="0"/>
              <a:t>MONETARY POLICY</a:t>
            </a:r>
          </a:p>
          <a:p>
            <a:pPr lvl="1"/>
            <a:r>
              <a:rPr lang="en-US" sz="1800" dirty="0" smtClean="0"/>
              <a:t>“The </a:t>
            </a:r>
            <a:r>
              <a:rPr lang="en-US" sz="1800" dirty="0"/>
              <a:t>Pot Again Calls the Kettle Red: Republicans, Democrats, the Fed and </a:t>
            </a:r>
            <a:r>
              <a:rPr lang="en-US" sz="1800" dirty="0" smtClean="0"/>
              <a:t>QE2,” Nov. 15, 2010.</a:t>
            </a:r>
          </a:p>
          <a:p>
            <a:pPr lvl="1"/>
            <a:r>
              <a:rPr lang="en-US" sz="1800" dirty="0"/>
              <a:t>“Should the Fed Be Constrained?” </a:t>
            </a:r>
            <a:r>
              <a:rPr lang="en-US" sz="1800" i="1" dirty="0"/>
              <a:t>Cato Journal</a:t>
            </a:r>
            <a:r>
              <a:rPr lang="en-US" sz="1800" dirty="0"/>
              <a:t>, 39, no.2, Summer, 2019</a:t>
            </a:r>
            <a:r>
              <a:rPr lang="en-US" sz="1800" dirty="0" smtClean="0"/>
              <a:t>.</a:t>
            </a:r>
            <a:endParaRPr lang="en-US" sz="1800" dirty="0"/>
          </a:p>
        </p:txBody>
      </p:sp>
      <p:sp>
        <p:nvSpPr>
          <p:cNvPr id="2" name="Slide Number Placeholder 1"/>
          <p:cNvSpPr>
            <a:spLocks noGrp="1"/>
          </p:cNvSpPr>
          <p:nvPr>
            <p:ph type="sldNum" sz="quarter" idx="12"/>
          </p:nvPr>
        </p:nvSpPr>
        <p:spPr/>
        <p:txBody>
          <a:bodyPr/>
          <a:lstStyle/>
          <a:p>
            <a:fld id="{E073C9E6-60FF-40AF-A4BE-BF093E6C86C3}" type="slidenum">
              <a:rPr lang="en-US" smtClean="0"/>
              <a:t>43</a:t>
            </a:fld>
            <a:endParaRPr lang="en-US"/>
          </a:p>
        </p:txBody>
      </p:sp>
    </p:spTree>
    <p:extLst>
      <p:ext uri="{BB962C8B-B14F-4D97-AF65-F5344CB8AC3E}">
        <p14:creationId xmlns:p14="http://schemas.microsoft.com/office/powerpoint/2010/main" val="221547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pPr marL="57150" indent="0"/>
            <a:r>
              <a:rPr lang="en-US" sz="3600" dirty="0"/>
              <a:t>I) </a:t>
            </a:r>
            <a:r>
              <a:rPr lang="en-US" sz="3600" dirty="0" smtClean="0"/>
              <a:t>An international </a:t>
            </a:r>
            <a:r>
              <a:rPr lang="en-US" sz="3600" dirty="0"/>
              <a:t>perspective:</a:t>
            </a:r>
          </a:p>
        </p:txBody>
      </p:sp>
      <p:sp>
        <p:nvSpPr>
          <p:cNvPr id="3" name="Content Placeholder 2"/>
          <p:cNvSpPr>
            <a:spLocks noGrp="1"/>
          </p:cNvSpPr>
          <p:nvPr>
            <p:ph idx="1"/>
          </p:nvPr>
        </p:nvSpPr>
        <p:spPr>
          <a:xfrm>
            <a:off x="152400" y="1524000"/>
            <a:ext cx="8763000" cy="5287963"/>
          </a:xfrm>
        </p:spPr>
        <p:txBody>
          <a:bodyPr>
            <a:normAutofit fontScale="77500" lnSpcReduction="20000"/>
          </a:bodyPr>
          <a:lstStyle/>
          <a:p>
            <a:pPr marL="0" indent="0">
              <a:buNone/>
            </a:pPr>
            <a:r>
              <a:rPr lang="en-US" sz="1000" dirty="0" smtClean="0"/>
              <a:t>  </a:t>
            </a:r>
            <a:r>
              <a:rPr lang="en-US" dirty="0"/>
              <a:t/>
            </a:r>
            <a:br>
              <a:rPr lang="en-US" dirty="0"/>
            </a:br>
            <a:r>
              <a:rPr lang="en-US" sz="4100" dirty="0" smtClean="0"/>
              <a:t>1. Which </a:t>
            </a:r>
            <a:r>
              <a:rPr lang="en-US" sz="4100" dirty="0"/>
              <a:t>countries are fiscally counter-cyclical</a:t>
            </a:r>
            <a:r>
              <a:rPr lang="en-US" sz="4100" dirty="0" smtClean="0"/>
              <a:t>?</a:t>
            </a:r>
            <a:r>
              <a:rPr lang="en-US" sz="1000" dirty="0" smtClean="0"/>
              <a:t/>
            </a:r>
            <a:br>
              <a:rPr lang="en-US" sz="1000" dirty="0" smtClean="0"/>
            </a:br>
            <a:endParaRPr lang="en-US" sz="1000" dirty="0" smtClean="0"/>
          </a:p>
          <a:p>
            <a:r>
              <a:rPr lang="en-US" dirty="0" smtClean="0"/>
              <a:t>In the past, commodity-exporting developing countries </a:t>
            </a:r>
            <a:br>
              <a:rPr lang="en-US" dirty="0" smtClean="0"/>
            </a:br>
            <a:r>
              <a:rPr lang="en-US" dirty="0" smtClean="0"/>
              <a:t>were the most pro-cyclical</a:t>
            </a:r>
          </a:p>
          <a:p>
            <a:pPr lvl="1"/>
            <a:r>
              <a:rPr lang="en-US" dirty="0" smtClean="0"/>
              <a:t>Literature:</a:t>
            </a:r>
          </a:p>
          <a:p>
            <a:pPr lvl="2"/>
            <a:r>
              <a:rPr lang="en-US" altLang="en-US" sz="2300" dirty="0">
                <a:latin typeface="Calibri" panose="020F0502020204030204" pitchFamily="34" charset="0"/>
              </a:rPr>
              <a:t>Cuddington (1989), Gavin &amp; Perotti (1997), Tornell &amp; Lane (1999), Kaminsky, Reinhart &amp; Vegh (2004), Talvi &amp; Végh (2005), Mendoza &amp; Oviedo (2006), Alesina, Campante &amp; Tabellini</a:t>
            </a:r>
            <a:r>
              <a:rPr lang="en-US" altLang="en-US" sz="2300" b="1" dirty="0">
                <a:latin typeface="Calibri" panose="020F0502020204030204" pitchFamily="34" charset="0"/>
              </a:rPr>
              <a:t> </a:t>
            </a:r>
            <a:r>
              <a:rPr lang="en-US" altLang="en-US" sz="2300" dirty="0">
                <a:latin typeface="Calibri" panose="020F0502020204030204" pitchFamily="34" charset="0"/>
              </a:rPr>
              <a:t>(2008), Ilzetski &amp; Vegh (2008), Medas &amp; Zakharova (2009), Medina (2010), </a:t>
            </a:r>
            <a:r>
              <a:rPr lang="en-US" sz="2300" dirty="0">
                <a:latin typeface="Calibri" panose="020F0502020204030204" pitchFamily="34" charset="0"/>
              </a:rPr>
              <a:t>Arezki, Hamilton &amp; Kazimov (2011), </a:t>
            </a:r>
            <a:r>
              <a:rPr lang="en-US" altLang="en-US" sz="2300" dirty="0">
                <a:latin typeface="Calibri" panose="020F0502020204030204" pitchFamily="34" charset="0"/>
              </a:rPr>
              <a:t>Erbil (2011</a:t>
            </a:r>
            <a:r>
              <a:rPr lang="en-US" altLang="en-US" sz="2300" dirty="0" smtClean="0">
                <a:latin typeface="Calibri" panose="020F0502020204030204" pitchFamily="34" charset="0"/>
              </a:rPr>
              <a:t>), </a:t>
            </a:r>
            <a:r>
              <a:rPr lang="en-US" sz="2300" dirty="0" smtClean="0">
                <a:latin typeface="Calibri" panose="020F0502020204030204" pitchFamily="34" charset="0"/>
              </a:rPr>
              <a:t>Avellan </a:t>
            </a:r>
            <a:r>
              <a:rPr lang="en-US" sz="2300" dirty="0">
                <a:latin typeface="Calibri" panose="020F0502020204030204" pitchFamily="34" charset="0"/>
              </a:rPr>
              <a:t>&amp; Vuletin (</a:t>
            </a:r>
            <a:r>
              <a:rPr lang="en-US" sz="2300" dirty="0" smtClean="0">
                <a:latin typeface="Calibri" panose="020F0502020204030204" pitchFamily="34" charset="0"/>
              </a:rPr>
              <a:t>2015), Vegh </a:t>
            </a:r>
            <a:r>
              <a:rPr lang="en-US" sz="2300" dirty="0">
                <a:latin typeface="Calibri" panose="020F0502020204030204" pitchFamily="34" charset="0"/>
              </a:rPr>
              <a:t>&amp; Vuletin (2015). </a:t>
            </a:r>
            <a:endParaRPr lang="en-US" sz="2300" dirty="0" smtClean="0"/>
          </a:p>
          <a:p>
            <a:pPr lvl="1"/>
            <a:r>
              <a:rPr lang="en-US" dirty="0" smtClean="0"/>
              <a:t>But many achieved counter-cyclicality after 2000.</a:t>
            </a:r>
          </a:p>
          <a:p>
            <a:pPr lvl="2"/>
            <a:r>
              <a:rPr lang="en-US" altLang="en-US" sz="2300" dirty="0">
                <a:latin typeface="Calibri" panose="020F0502020204030204" pitchFamily="34" charset="0"/>
              </a:rPr>
              <a:t>J.Frankel, Carlos Végh &amp; Guillermo </a:t>
            </a:r>
            <a:r>
              <a:rPr lang="en-US" altLang="en-US" sz="2300" dirty="0" smtClean="0">
                <a:latin typeface="Calibri" panose="020F0502020204030204" pitchFamily="34" charset="0"/>
              </a:rPr>
              <a:t>Vuletin (2013)</a:t>
            </a:r>
          </a:p>
          <a:p>
            <a:pPr lvl="2"/>
            <a:r>
              <a:rPr lang="en-US" sz="2300" dirty="0" smtClean="0">
                <a:latin typeface="Calibri" panose="020F0502020204030204" pitchFamily="34" charset="0"/>
              </a:rPr>
              <a:t>Luis </a:t>
            </a:r>
            <a:r>
              <a:rPr lang="en-US" sz="2300" dirty="0">
                <a:latin typeface="Calibri" panose="020F0502020204030204" pitchFamily="34" charset="0"/>
              </a:rPr>
              <a:t>Felipe Céspedes &amp; Andrés </a:t>
            </a:r>
            <a:r>
              <a:rPr lang="en-US" sz="2300" dirty="0" smtClean="0">
                <a:latin typeface="Calibri" panose="020F0502020204030204" pitchFamily="34" charset="0"/>
              </a:rPr>
              <a:t>Velasco (2014).</a:t>
            </a:r>
            <a:r>
              <a:rPr lang="en-US" sz="1800" dirty="0" smtClean="0">
                <a:latin typeface="Calibri" panose="020F0502020204030204" pitchFamily="34" charset="0"/>
              </a:rPr>
              <a:t/>
            </a:r>
            <a:br>
              <a:rPr lang="en-US" sz="1800" dirty="0" smtClean="0">
                <a:latin typeface="Calibri" panose="020F0502020204030204" pitchFamily="34" charset="0"/>
              </a:rPr>
            </a:br>
            <a:r>
              <a:rPr lang="en-US" sz="2000" dirty="0" smtClean="0">
                <a:latin typeface="Calibri" panose="020F0502020204030204" pitchFamily="34" charset="0"/>
              </a:rPr>
              <a:t/>
            </a:r>
            <a:br>
              <a:rPr lang="en-US" sz="2000" dirty="0" smtClean="0">
                <a:latin typeface="Calibri" panose="020F0502020204030204" pitchFamily="34" charset="0"/>
              </a:rPr>
            </a:br>
            <a:r>
              <a:rPr lang="en-US" sz="100" dirty="0" smtClean="0"/>
              <a:t/>
            </a:r>
            <a:br>
              <a:rPr lang="en-US" sz="100" dirty="0" smtClean="0"/>
            </a:br>
            <a:endParaRPr lang="en-US" sz="100" dirty="0" smtClean="0"/>
          </a:p>
          <a:p>
            <a:r>
              <a:rPr lang="en-US" dirty="0" smtClean="0"/>
              <a:t>Meanwhile, some euro countries went from counter-cyclical </a:t>
            </a:r>
            <a:br>
              <a:rPr lang="en-US" dirty="0" smtClean="0"/>
            </a:br>
            <a:r>
              <a:rPr lang="en-US" dirty="0" smtClean="0"/>
              <a:t>to pro-cyclical.</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5</a:t>
            </a:fld>
            <a:endParaRPr lang="en-US" dirty="0"/>
          </a:p>
        </p:txBody>
      </p:sp>
    </p:spTree>
    <p:extLst>
      <p:ext uri="{BB962C8B-B14F-4D97-AF65-F5344CB8AC3E}">
        <p14:creationId xmlns:p14="http://schemas.microsoft.com/office/powerpoint/2010/main" val="20915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F42398D2-1BF7-495A-9F15-E9CB4F8AC1CA}" type="slidenum">
              <a:rPr lang="en-US" altLang="en-US" sz="1400">
                <a:solidFill>
                  <a:srgbClr val="FFFFFF"/>
                </a:solidFill>
                <a:latin typeface="Calibri" panose="020F0502020204030204" pitchFamily="34" charset="0"/>
              </a:rPr>
              <a:pPr algn="r" eaLnBrk="1" hangingPunct="1">
                <a:spcBef>
                  <a:spcPct val="0"/>
                </a:spcBef>
                <a:buFontTx/>
                <a:buNone/>
              </a:pPr>
              <a:t>6</a:t>
            </a:fld>
            <a:endParaRPr lang="en-US" altLang="en-US" sz="1400" dirty="0">
              <a:solidFill>
                <a:srgbClr val="FFFFFF"/>
              </a:solidFill>
              <a:latin typeface="Calibri" panose="020F0502020204030204" pitchFamily="34" charset="0"/>
            </a:endParaRPr>
          </a:p>
        </p:txBody>
      </p:sp>
      <p:sp>
        <p:nvSpPr>
          <p:cNvPr id="67587" name="Rectangle 2"/>
          <p:cNvSpPr>
            <a:spLocks noGrp="1" noChangeArrowheads="1"/>
          </p:cNvSpPr>
          <p:nvPr>
            <p:ph idx="4294967295"/>
          </p:nvPr>
        </p:nvSpPr>
        <p:spPr/>
        <p:txBody>
          <a:bodyPr/>
          <a:lstStyle/>
          <a:p>
            <a:pPr>
              <a:buFont typeface="Wingdings" pitchFamily="2" charset="2"/>
              <a:buNone/>
            </a:pPr>
            <a:endParaRPr lang="en-US" altLang="en-US" dirty="0" smtClean="0">
              <a:latin typeface="Calibri" panose="020F0502020204030204" pitchFamily="34" charset="0"/>
            </a:endParaRPr>
          </a:p>
        </p:txBody>
      </p:sp>
      <p:sp>
        <p:nvSpPr>
          <p:cNvPr id="11268" name="Rectangle 6"/>
          <p:cNvSpPr>
            <a:spLocks noChangeArrowheads="1"/>
          </p:cNvSpPr>
          <p:nvPr/>
        </p:nvSpPr>
        <p:spPr bwMode="auto">
          <a:xfrm>
            <a:off x="304800" y="152400"/>
            <a:ext cx="8839200" cy="914400"/>
          </a:xfrm>
          <a:prstGeom prst="rect">
            <a:avLst/>
          </a:prstGeom>
          <a:noFill/>
          <a:ln w="9525">
            <a:noFill/>
            <a:miter lim="800000"/>
            <a:headEnd/>
            <a:tailEnd/>
          </a:ln>
        </p:spPr>
        <p:txBody>
          <a:bodyPr anchor="ctr" anchorCtr="1"/>
          <a:lstStyle/>
          <a:p>
            <a:pPr algn="ctr" eaLnBrk="0" hangingPunct="0">
              <a:defRPr/>
            </a:pPr>
            <a:r>
              <a:rPr lang="en-US" sz="3200" dirty="0">
                <a:solidFill>
                  <a:schemeClr val="tx2"/>
                </a:solidFill>
                <a:latin typeface="Calibri" panose="020F0502020204030204" pitchFamily="34" charset="0"/>
              </a:rPr>
              <a:t>Correlations between Gov.t Spending &amp; GDP</a:t>
            </a:r>
          </a:p>
          <a:p>
            <a:pPr algn="ctr" eaLnBrk="0" hangingPunct="0">
              <a:defRPr/>
            </a:pPr>
            <a:r>
              <a:rPr lang="en-US" sz="3200" dirty="0">
                <a:solidFill>
                  <a:schemeClr val="tx2"/>
                </a:solidFill>
                <a:latin typeface="Calibri" panose="020F0502020204030204" pitchFamily="34" charset="0"/>
              </a:rPr>
              <a:t>1960-1999</a:t>
            </a:r>
          </a:p>
        </p:txBody>
      </p:sp>
      <p:pic>
        <p:nvPicPr>
          <p:cNvPr id="67589"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 y="11049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232362"/>
          </a:xfrm>
          <a:prstGeom prst="rect">
            <a:avLst/>
          </a:prstGeom>
          <a:solidFill>
            <a:srgbClr val="FFFF00"/>
          </a:solidFill>
          <a:ln w="9525">
            <a:solidFill>
              <a:srgbClr val="020113"/>
            </a:solidFill>
            <a:miter lim="800000"/>
            <a:headEnd/>
            <a:tailEnd/>
          </a:ln>
        </p:spPr>
        <p:txBody>
          <a:bodyPr vert="eaVert"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smtClean="0">
                <a:solidFill>
                  <a:srgbClr val="004274"/>
                </a:solidFill>
                <a:latin typeface="Calibri" panose="020F0502020204030204" pitchFamily="34" charset="0"/>
              </a:rPr>
              <a:t>Pro-cyclical</a:t>
            </a:r>
            <a:endParaRPr lang="en-US" altLang="en-US" sz="1800" b="1" dirty="0">
              <a:solidFill>
                <a:srgbClr val="004274"/>
              </a:solidFill>
              <a:latin typeface="Calibri" panose="020F0502020204030204" pitchFamily="34" charset="0"/>
            </a:endParaRPr>
          </a:p>
        </p:txBody>
      </p:sp>
      <p:sp>
        <p:nvSpPr>
          <p:cNvPr id="12" name="Text Box 7"/>
          <p:cNvSpPr txBox="1">
            <a:spLocks noChangeArrowheads="1"/>
          </p:cNvSpPr>
          <p:nvPr/>
        </p:nvSpPr>
        <p:spPr bwMode="auto">
          <a:xfrm rot="16200000" flipV="1">
            <a:off x="5969795" y="630297"/>
            <a:ext cx="1563687"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50000" dirty="0">
                <a:solidFill>
                  <a:schemeClr val="bg1">
                    <a:lumMod val="75000"/>
                  </a:schemeClr>
                </a:solidFill>
                <a:latin typeface="+mn-lt"/>
              </a:rPr>
              <a:t>}</a:t>
            </a:r>
          </a:p>
        </p:txBody>
      </p:sp>
      <p:sp>
        <p:nvSpPr>
          <p:cNvPr id="14" name="Rectangle 5"/>
          <p:cNvSpPr txBox="1">
            <a:spLocks noChangeArrowheads="1"/>
          </p:cNvSpPr>
          <p:nvPr/>
        </p:nvSpPr>
        <p:spPr bwMode="auto">
          <a:xfrm>
            <a:off x="3733800" y="5715000"/>
            <a:ext cx="5257800" cy="990600"/>
          </a:xfrm>
          <a:prstGeom prst="rect">
            <a:avLst/>
          </a:prstGeom>
          <a:solidFill>
            <a:srgbClr val="FFFF00"/>
          </a:solidFill>
          <a:ln w="38100">
            <a:solidFill>
              <a:schemeClr val="accent6">
                <a:lumMod val="50000"/>
              </a:schemeClr>
            </a:solidFill>
            <a:miter lim="800000"/>
            <a:headEnd/>
            <a:tailEnd/>
          </a:ln>
        </p:spPr>
        <p:txBody>
          <a:bodyPr anchor="ctr" anchorCtr="1"/>
          <a:lstStyle/>
          <a:p>
            <a:pPr algn="r" eaLnBrk="0" hangingPunct="0">
              <a:defRPr/>
            </a:pPr>
            <a:r>
              <a:rPr lang="en-US" sz="2800" b="1" i="1" dirty="0">
                <a:solidFill>
                  <a:srgbClr val="0070C0"/>
                </a:solidFill>
                <a:latin typeface="Calibri" panose="020F0502020204030204" pitchFamily="34" charset="0"/>
              </a:rPr>
              <a:t>G</a:t>
            </a:r>
            <a:r>
              <a:rPr lang="en-US" sz="2800" b="1" dirty="0">
                <a:solidFill>
                  <a:srgbClr val="0070C0"/>
                </a:solidFill>
                <a:latin typeface="Calibri" panose="020F0502020204030204" pitchFamily="34" charset="0"/>
              </a:rPr>
              <a:t> always used to be pro-cyclical </a:t>
            </a:r>
            <a:br>
              <a:rPr lang="en-US" sz="2800" b="1" dirty="0">
                <a:solidFill>
                  <a:srgbClr val="0070C0"/>
                </a:solidFill>
                <a:latin typeface="Calibri" panose="020F0502020204030204" pitchFamily="34" charset="0"/>
              </a:rPr>
            </a:br>
            <a:r>
              <a:rPr lang="en-US" sz="2800" b="1" dirty="0">
                <a:solidFill>
                  <a:srgbClr val="0070C0"/>
                </a:solidFill>
                <a:latin typeface="Calibri" panose="020F0502020204030204" pitchFamily="34" charset="0"/>
              </a:rPr>
              <a:t>for </a:t>
            </a:r>
            <a:r>
              <a:rPr lang="en-US" sz="2800" b="1" dirty="0" smtClean="0">
                <a:solidFill>
                  <a:srgbClr val="0070C0"/>
                </a:solidFill>
                <a:latin typeface="Calibri" panose="020F0502020204030204" pitchFamily="34" charset="0"/>
              </a:rPr>
              <a:t>developing </a:t>
            </a:r>
            <a:r>
              <a:rPr lang="en-US" sz="2800" b="1" dirty="0">
                <a:solidFill>
                  <a:srgbClr val="0070C0"/>
                </a:solidFill>
                <a:latin typeface="Calibri" panose="020F0502020204030204" pitchFamily="34" charset="0"/>
              </a:rPr>
              <a:t>countries.</a:t>
            </a:r>
          </a:p>
        </p:txBody>
      </p:sp>
      <p:sp>
        <p:nvSpPr>
          <p:cNvPr id="15" name="Text Box 9"/>
          <p:cNvSpPr txBox="1">
            <a:spLocks noChangeArrowheads="1"/>
          </p:cNvSpPr>
          <p:nvPr/>
        </p:nvSpPr>
        <p:spPr bwMode="auto">
          <a:xfrm>
            <a:off x="73967" y="4963929"/>
            <a:ext cx="461665" cy="1502142"/>
          </a:xfrm>
          <a:prstGeom prst="rect">
            <a:avLst/>
          </a:prstGeom>
          <a:solidFill>
            <a:srgbClr val="004274"/>
          </a:solidFill>
          <a:ln w="9525">
            <a:solidFill>
              <a:srgbClr val="020113"/>
            </a:solidFill>
            <a:miter lim="800000"/>
            <a:headEnd/>
            <a:tailEnd/>
          </a:ln>
        </p:spPr>
        <p:txBody>
          <a:bodyPr vert="eaVert"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a:solidFill>
                  <a:srgbClr val="FFFF00"/>
                </a:solidFill>
                <a:latin typeface="Calibri" panose="020F0502020204030204" pitchFamily="34" charset="0"/>
              </a:rPr>
              <a:t>countercyclical</a:t>
            </a:r>
          </a:p>
        </p:txBody>
      </p:sp>
      <p:sp>
        <p:nvSpPr>
          <p:cNvPr id="67594" name="Text Box 4"/>
          <p:cNvSpPr txBox="1">
            <a:spLocks noChangeArrowheads="1"/>
          </p:cNvSpPr>
          <p:nvPr/>
        </p:nvSpPr>
        <p:spPr bwMode="auto">
          <a:xfrm>
            <a:off x="964096" y="1371600"/>
            <a:ext cx="44461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000" dirty="0" smtClean="0">
                <a:solidFill>
                  <a:srgbClr val="020113"/>
                </a:solidFill>
                <a:latin typeface="Calibri" panose="020F0502020204030204" pitchFamily="34" charset="0"/>
              </a:rPr>
              <a:t>Adapted from </a:t>
            </a:r>
            <a:r>
              <a:rPr lang="en-US" altLang="en-US" sz="2000" dirty="0">
                <a:solidFill>
                  <a:srgbClr val="020113"/>
                </a:solidFill>
                <a:latin typeface="Calibri" panose="020F0502020204030204" pitchFamily="34" charset="0"/>
              </a:rPr>
              <a:t>Kaminsky, Reinhart &amp; </a:t>
            </a:r>
            <a:r>
              <a:rPr lang="en-US" altLang="en-US" sz="2000" dirty="0" smtClean="0">
                <a:solidFill>
                  <a:srgbClr val="020113"/>
                </a:solidFill>
                <a:latin typeface="Calibri" panose="020F0502020204030204" pitchFamily="34" charset="0"/>
              </a:rPr>
              <a:t>V</a:t>
            </a:r>
            <a:r>
              <a:rPr lang="en-US" altLang="en-US" sz="2000" dirty="0" smtClean="0">
                <a:latin typeface="Calibri" panose="020F0502020204030204" pitchFamily="34" charset="0"/>
              </a:rPr>
              <a:t>é</a:t>
            </a:r>
            <a:r>
              <a:rPr lang="en-US" altLang="en-US" sz="2000" dirty="0" smtClean="0">
                <a:solidFill>
                  <a:srgbClr val="020113"/>
                </a:solidFill>
                <a:latin typeface="Calibri" panose="020F0502020204030204" pitchFamily="34" charset="0"/>
              </a:rPr>
              <a:t>gh </a:t>
            </a:r>
            <a:br>
              <a:rPr lang="en-US" altLang="en-US" sz="2000" dirty="0" smtClean="0">
                <a:solidFill>
                  <a:srgbClr val="020113"/>
                </a:solidFill>
                <a:latin typeface="Calibri" panose="020F0502020204030204" pitchFamily="34" charset="0"/>
              </a:rPr>
            </a:br>
            <a:r>
              <a:rPr lang="en-US" altLang="en-US" sz="2000" dirty="0" smtClean="0">
                <a:solidFill>
                  <a:srgbClr val="020113"/>
                </a:solidFill>
                <a:latin typeface="Calibri" panose="020F0502020204030204" pitchFamily="34" charset="0"/>
              </a:rPr>
              <a:t>(2004) “When it Rains, It Pours”</a:t>
            </a:r>
            <a:endParaRPr lang="en-US" altLang="en-US" sz="2000" dirty="0">
              <a:solidFill>
                <a:srgbClr val="020113"/>
              </a:solidFill>
              <a:latin typeface="Calibri" panose="020F0502020204030204" pitchFamily="34" charset="0"/>
            </a:endParaRP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100" y="6477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8820150" y="990600"/>
            <a:ext cx="9525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93" y="6435436"/>
            <a:ext cx="519545" cy="3463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H="1" flipV="1">
            <a:off x="1017361" y="6360207"/>
            <a:ext cx="365125"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25333" y="2762250"/>
            <a:ext cx="9525" cy="361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0445" y="2413462"/>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1801155" y="4996661"/>
            <a:ext cx="79059" cy="775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8801" y="5795673"/>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5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41565" y="1049330"/>
            <a:ext cx="9021016" cy="5590672"/>
          </a:xfrm>
          <a:prstGeom prst="rect">
            <a:avLst/>
          </a:prstGeom>
        </p:spPr>
      </p:pic>
      <p:sp>
        <p:nvSpPr>
          <p:cNvPr id="5" name="Rectangle 4"/>
          <p:cNvSpPr txBox="1">
            <a:spLocks noChangeArrowheads="1"/>
          </p:cNvSpPr>
          <p:nvPr/>
        </p:nvSpPr>
        <p:spPr>
          <a:xfrm>
            <a:off x="0" y="152400"/>
            <a:ext cx="9144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2000-2018</a:t>
            </a:r>
          </a:p>
        </p:txBody>
      </p:sp>
      <p:sp>
        <p:nvSpPr>
          <p:cNvPr id="4" name="Rectangle 3"/>
          <p:cNvSpPr/>
          <p:nvPr/>
        </p:nvSpPr>
        <p:spPr>
          <a:xfrm>
            <a:off x="685800" y="1281593"/>
            <a:ext cx="5689939" cy="584775"/>
          </a:xfrm>
          <a:prstGeom prst="rect">
            <a:avLst/>
          </a:prstGeom>
        </p:spPr>
        <p:txBody>
          <a:bodyPr wrap="square">
            <a:spAutoFit/>
          </a:bodyPr>
          <a:lstStyle/>
          <a:p>
            <a:pPr>
              <a:spcBef>
                <a:spcPct val="0"/>
              </a:spcBef>
            </a:pPr>
            <a:r>
              <a:rPr lang="en-US" altLang="en-US" sz="2000" dirty="0" smtClean="0">
                <a:solidFill>
                  <a:srgbClr val="020113"/>
                </a:solidFill>
                <a:latin typeface="Calibri" panose="020F0502020204030204" pitchFamily="34" charset="0"/>
              </a:rPr>
              <a:t>Updated from Frankel</a:t>
            </a:r>
            <a:r>
              <a:rPr lang="en-US" altLang="en-US" sz="2000" dirty="0">
                <a:solidFill>
                  <a:srgbClr val="020113"/>
                </a:solidFill>
                <a:latin typeface="Calibri" panose="020F0502020204030204" pitchFamily="34" charset="0"/>
              </a:rPr>
              <a:t>, Végh </a:t>
            </a:r>
            <a:r>
              <a:rPr lang="en-US" altLang="en-US" sz="2000" dirty="0" smtClean="0">
                <a:solidFill>
                  <a:srgbClr val="020113"/>
                </a:solidFill>
                <a:latin typeface="Calibri" panose="020F0502020204030204" pitchFamily="34" charset="0"/>
              </a:rPr>
              <a:t>&amp; Vuletin (</a:t>
            </a:r>
            <a:r>
              <a:rPr lang="en-US" altLang="en-US" sz="2000" i="1" dirty="0">
                <a:solidFill>
                  <a:srgbClr val="020113"/>
                </a:solidFill>
                <a:latin typeface="Calibri" panose="020F0502020204030204" pitchFamily="34" charset="0"/>
              </a:rPr>
              <a:t>JDE</a:t>
            </a:r>
            <a:r>
              <a:rPr lang="en-US" altLang="en-US" sz="2000" dirty="0">
                <a:solidFill>
                  <a:srgbClr val="020113"/>
                </a:solidFill>
                <a:latin typeface="Calibri" panose="020F0502020204030204" pitchFamily="34" charset="0"/>
              </a:rPr>
              <a:t>, 2013</a:t>
            </a:r>
            <a:r>
              <a:rPr lang="en-US" altLang="en-US" sz="2000" dirty="0" smtClean="0">
                <a:solidFill>
                  <a:srgbClr val="020113"/>
                </a:solidFill>
                <a:latin typeface="Calibri" panose="020F0502020204030204" pitchFamily="34" charset="0"/>
              </a:rPr>
              <a:t>)</a:t>
            </a:r>
            <a:br>
              <a:rPr lang="en-US" altLang="en-US" sz="2000" dirty="0" smtClean="0">
                <a:solidFill>
                  <a:srgbClr val="020113"/>
                </a:solidFill>
                <a:latin typeface="Calibri" panose="020F0502020204030204" pitchFamily="34" charset="0"/>
              </a:rPr>
            </a:br>
            <a:r>
              <a:rPr lang="en-US" sz="1200" dirty="0">
                <a:latin typeface="Calibri" panose="020F0502020204030204" pitchFamily="34" charset="0"/>
              </a:rPr>
              <a:t>Thanks to Jose Andree Camarena  &amp; Guillermo Vuletin,  World Bank,  October </a:t>
            </a:r>
            <a:r>
              <a:rPr lang="en-US" sz="1200" dirty="0" smtClean="0">
                <a:latin typeface="Calibri" panose="020F0502020204030204" pitchFamily="34" charset="0"/>
              </a:rPr>
              <a:t>2019</a:t>
            </a:r>
            <a:endParaRPr lang="en-US" sz="1200" dirty="0">
              <a:latin typeface="Calibri" panose="020F0502020204030204" pitchFamily="34" charset="0"/>
            </a:endParaRPr>
          </a:p>
        </p:txBody>
      </p:sp>
      <p:sp>
        <p:nvSpPr>
          <p:cNvPr id="6" name="AutoShape 10"/>
          <p:cNvSpPr>
            <a:spLocks noChangeArrowheads="1"/>
          </p:cNvSpPr>
          <p:nvPr/>
        </p:nvSpPr>
        <p:spPr bwMode="auto">
          <a:xfrm rot="4247480">
            <a:off x="3525995" y="464412"/>
            <a:ext cx="888275"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dirty="0" smtClean="0">
              <a:latin typeface="Calibri" pitchFamily="34" charset="0"/>
            </a:endParaRPr>
          </a:p>
        </p:txBody>
      </p:sp>
      <p:cxnSp>
        <p:nvCxnSpPr>
          <p:cNvPr id="7" name="Straight Arrow Connector 6"/>
          <p:cNvCxnSpPr/>
          <p:nvPr/>
        </p:nvCxnSpPr>
        <p:spPr>
          <a:xfrm flipV="1">
            <a:off x="789137" y="5963704"/>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704730" y="1087694"/>
            <a:ext cx="0" cy="5123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1031810"/>
            <a:ext cx="388195" cy="26359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File:Flag of Chil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10" y="6327290"/>
            <a:ext cx="432652" cy="28825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8881297" y="701320"/>
            <a:ext cx="0" cy="490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descr="Flag of Venezuel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808" y="655810"/>
            <a:ext cx="399911" cy="266606"/>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17" name="Rectangle 7"/>
          <p:cNvSpPr>
            <a:spLocks noChangeArrowheads="1"/>
          </p:cNvSpPr>
          <p:nvPr/>
        </p:nvSpPr>
        <p:spPr bwMode="auto">
          <a:xfrm>
            <a:off x="3352800" y="4671164"/>
            <a:ext cx="5417395" cy="1653436"/>
          </a:xfrm>
          <a:prstGeom prst="rect">
            <a:avLst/>
          </a:prstGeom>
          <a:solidFill>
            <a:srgbClr val="164774"/>
          </a:solidFill>
          <a:ln w="57150">
            <a:solidFill>
              <a:schemeClr val="bg2">
                <a:lumMod val="25000"/>
              </a:schemeClr>
            </a:solidFill>
          </a:ln>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400" b="1" dirty="0" smtClean="0">
                <a:solidFill>
                  <a:srgbClr val="FFFF00"/>
                </a:solidFill>
                <a:latin typeface="Calibri" panose="020F0502020204030204" pitchFamily="34" charset="0"/>
              </a:rPr>
              <a:t>After 2000, </a:t>
            </a:r>
            <a:r>
              <a:rPr lang="en-US" altLang="en-US" sz="2400" b="1" dirty="0">
                <a:solidFill>
                  <a:srgbClr val="FFFF00"/>
                </a:solidFill>
                <a:latin typeface="Calibri" panose="020F0502020204030204" pitchFamily="34" charset="0"/>
              </a:rPr>
              <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about </a:t>
            </a:r>
            <a:r>
              <a:rPr lang="en-US" altLang="en-US" sz="2400" b="1" dirty="0" smtClean="0">
                <a:solidFill>
                  <a:srgbClr val="FFFF00"/>
                </a:solidFill>
                <a:latin typeface="Calibri" panose="020F0502020204030204" pitchFamily="34" charset="0"/>
              </a:rPr>
              <a:t>1/4 </a:t>
            </a:r>
            <a:r>
              <a:rPr lang="en-US" altLang="en-US" sz="2400" b="1" dirty="0">
                <a:solidFill>
                  <a:srgbClr val="FFFF00"/>
                </a:solidFill>
                <a:latin typeface="Calibri" panose="020F0502020204030204" pitchFamily="34" charset="0"/>
              </a:rPr>
              <a:t>developing countries </a:t>
            </a:r>
            <a:endParaRPr lang="en-US" altLang="en-US" sz="2400" b="1" dirty="0" smtClean="0">
              <a:solidFill>
                <a:srgbClr val="FFFF00"/>
              </a:solidFill>
              <a:latin typeface="Calibri" panose="020F0502020204030204" pitchFamily="34" charset="0"/>
            </a:endParaRPr>
          </a:p>
          <a:p>
            <a:pPr algn="r">
              <a:spcBef>
                <a:spcPct val="0"/>
              </a:spcBef>
              <a:buFontTx/>
              <a:buNone/>
            </a:pPr>
            <a:r>
              <a:rPr lang="en-US" altLang="en-US" sz="2400" b="1" dirty="0" smtClean="0">
                <a:solidFill>
                  <a:srgbClr val="FFFF00"/>
                </a:solidFill>
                <a:latin typeface="Calibri" panose="020F0502020204030204" pitchFamily="34" charset="0"/>
              </a:rPr>
              <a:t>switched </a:t>
            </a:r>
            <a:r>
              <a:rPr lang="en-US" altLang="en-US" sz="2400" b="1" dirty="0">
                <a:solidFill>
                  <a:srgbClr val="FFFF00"/>
                </a:solidFill>
                <a:latin typeface="Calibri" panose="020F0502020204030204" pitchFamily="34" charset="0"/>
              </a:rPr>
              <a:t>to </a:t>
            </a:r>
            <a:r>
              <a:rPr lang="en-US" altLang="en-US" sz="2400" b="1" i="1" dirty="0">
                <a:solidFill>
                  <a:srgbClr val="FFFF00"/>
                </a:solidFill>
                <a:latin typeface="Calibri" panose="020F0502020204030204" pitchFamily="34" charset="0"/>
              </a:rPr>
              <a:t>countercyclical</a:t>
            </a:r>
            <a:r>
              <a:rPr lang="en-US" altLang="en-US" sz="2400" b="1" dirty="0">
                <a:solidFill>
                  <a:srgbClr val="FFFF00"/>
                </a:solidFill>
                <a:latin typeface="Calibri" panose="020F0502020204030204" pitchFamily="34" charset="0"/>
              </a:rPr>
              <a:t> fiscal policy:</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Negative correlation of G &amp; GDP.</a:t>
            </a:r>
          </a:p>
        </p:txBody>
      </p:sp>
      <p:sp>
        <p:nvSpPr>
          <p:cNvPr id="2" name="Rectangle 1"/>
          <p:cNvSpPr/>
          <p:nvPr/>
        </p:nvSpPr>
        <p:spPr>
          <a:xfrm>
            <a:off x="304800" y="6687172"/>
            <a:ext cx="8915400" cy="215444"/>
          </a:xfrm>
          <a:prstGeom prst="rect">
            <a:avLst/>
          </a:prstGeom>
        </p:spPr>
        <p:txBody>
          <a:bodyPr wrap="square">
            <a:spAutoFit/>
          </a:bodyPr>
          <a:lstStyle/>
          <a:p>
            <a:r>
              <a:rPr lang="en-US" sz="800" dirty="0" smtClean="0">
                <a:solidFill>
                  <a:srgbClr val="000000"/>
                </a:solidFill>
                <a:latin typeface="Calibri" panose="020F0502020204030204" pitchFamily="34" charset="0"/>
              </a:rPr>
              <a:t>Cyclical </a:t>
            </a:r>
            <a:r>
              <a:rPr lang="en-US" sz="800" dirty="0">
                <a:solidFill>
                  <a:srgbClr val="000000"/>
                </a:solidFill>
                <a:latin typeface="Calibri" panose="020F0502020204030204" pitchFamily="34" charset="0"/>
              </a:rPr>
              <a:t>components </a:t>
            </a:r>
            <a:r>
              <a:rPr lang="en-US" sz="800" dirty="0" smtClean="0">
                <a:solidFill>
                  <a:srgbClr val="000000"/>
                </a:solidFill>
                <a:latin typeface="Calibri" panose="020F0502020204030204" pitchFamily="34" charset="0"/>
              </a:rPr>
              <a:t>of </a:t>
            </a:r>
            <a:r>
              <a:rPr lang="en-US" sz="800" dirty="0">
                <a:solidFill>
                  <a:srgbClr val="000000"/>
                </a:solidFill>
                <a:latin typeface="Calibri" panose="020F0502020204030204" pitchFamily="34" charset="0"/>
              </a:rPr>
              <a:t>real GDP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real Government Spending are calculated by Hodrick-Prescott </a:t>
            </a:r>
            <a:r>
              <a:rPr lang="en-US" sz="800" dirty="0" smtClean="0">
                <a:solidFill>
                  <a:srgbClr val="000000"/>
                </a:solidFill>
                <a:latin typeface="Calibri" panose="020F0502020204030204" pitchFamily="34" charset="0"/>
              </a:rPr>
              <a:t>filter, using </a:t>
            </a:r>
            <a:r>
              <a:rPr lang="en-US" sz="800" dirty="0">
                <a:solidFill>
                  <a:srgbClr val="000000"/>
                </a:solidFill>
                <a:latin typeface="Calibri" panose="020F0502020204030204" pitchFamily="34" charset="0"/>
              </a:rPr>
              <a:t>6.25 as smoothing parameter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extracting the cyclical components from the series of the level</a:t>
            </a:r>
            <a:r>
              <a:rPr lang="en-US" sz="800" dirty="0" smtClean="0">
                <a:solidFill>
                  <a:srgbClr val="000000"/>
                </a:solidFill>
                <a:latin typeface="Calibri" panose="020F0502020204030204" pitchFamily="34" charset="0"/>
              </a:rPr>
              <a:t>.</a:t>
            </a:r>
            <a:endParaRPr lang="en-US" sz="800" dirty="0"/>
          </a:p>
        </p:txBody>
      </p:sp>
    </p:spTree>
    <p:extLst>
      <p:ext uri="{BB962C8B-B14F-4D97-AF65-F5344CB8AC3E}">
        <p14:creationId xmlns:p14="http://schemas.microsoft.com/office/powerpoint/2010/main" val="2788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52400"/>
            <a:ext cx="9144000" cy="9144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2. Who </a:t>
            </a:r>
            <a:r>
              <a:rPr lang="en-US" altLang="en-US" sz="3200" dirty="0">
                <a:effectLst/>
                <a:latin typeface="Calibri" panose="020F0502020204030204" pitchFamily="34" charset="0"/>
              </a:rPr>
              <a:t>achieves counter-cyclical fiscal policy?</a:t>
            </a:r>
          </a:p>
        </p:txBody>
      </p:sp>
      <p:pic>
        <p:nvPicPr>
          <p:cNvPr id="6144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28600" y="1752600"/>
            <a:ext cx="8610600" cy="4929188"/>
          </a:xfrm>
          <a:noFill/>
          <a:extLst>
            <a:ext uri="{909E8E84-426E-40DD-AFC4-6F175D3DCCD1}">
              <a14:hiddenFill xmlns:a14="http://schemas.microsoft.com/office/drawing/2010/main">
                <a:solidFill>
                  <a:srgbClr val="FFFFFF"/>
                </a:solidFill>
              </a14:hiddenFill>
            </a:ext>
          </a:extLst>
        </p:spPr>
      </p:pic>
      <p:sp>
        <p:nvSpPr>
          <p:cNvPr id="128005" name="Line 5"/>
          <p:cNvSpPr>
            <a:spLocks noChangeShapeType="1"/>
          </p:cNvSpPr>
          <p:nvPr/>
        </p:nvSpPr>
        <p:spPr bwMode="auto">
          <a:xfrm>
            <a:off x="2362200" y="2819400"/>
            <a:ext cx="5715000" cy="1447800"/>
          </a:xfrm>
          <a:prstGeom prst="line">
            <a:avLst/>
          </a:prstGeom>
          <a:noFill/>
          <a:ln w="762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28006" name="Rectangle 6"/>
          <p:cNvSpPr>
            <a:spLocks noChangeArrowheads="1"/>
          </p:cNvSpPr>
          <p:nvPr/>
        </p:nvSpPr>
        <p:spPr bwMode="auto">
          <a:xfrm>
            <a:off x="1219200" y="990600"/>
            <a:ext cx="6858000" cy="457200"/>
          </a:xfrm>
          <a:prstGeom prst="rect">
            <a:avLst/>
          </a:prstGeom>
          <a:solidFill>
            <a:schemeClr val="bg1"/>
          </a:solidFill>
          <a:ln>
            <a:noFill/>
          </a:ln>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000" b="1" dirty="0">
                <a:solidFill>
                  <a:srgbClr val="00B050"/>
                </a:solidFill>
                <a:latin typeface="Calibri" panose="020F0502020204030204" pitchFamily="34" charset="0"/>
              </a:rPr>
              <a:t>Countries with “good institutions”</a:t>
            </a:r>
          </a:p>
        </p:txBody>
      </p:sp>
      <p:sp>
        <p:nvSpPr>
          <p:cNvPr id="61446" name="Text Box 7"/>
          <p:cNvSpPr txBox="1">
            <a:spLocks noChangeArrowheads="1"/>
          </p:cNvSpPr>
          <p:nvPr/>
        </p:nvSpPr>
        <p:spPr bwMode="auto">
          <a:xfrm>
            <a:off x="1295400" y="5257800"/>
            <a:ext cx="5715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3300"/>
                </a:solidFill>
                <a:latin typeface="Calibri" panose="020F0502020204030204" pitchFamily="34" charset="0"/>
              </a:rPr>
              <a:t>”On Graduation from Fiscal Procyclicality</a:t>
            </a:r>
            <a:r>
              <a:rPr lang="en-US" altLang="en-US" sz="1600" dirty="0" smtClean="0">
                <a:solidFill>
                  <a:srgbClr val="003300"/>
                </a:solidFill>
                <a:latin typeface="Calibri" panose="020F0502020204030204" pitchFamily="34" charset="0"/>
              </a:rPr>
              <a:t>,” </a:t>
            </a:r>
            <a:r>
              <a:rPr lang="en-US" altLang="en-US" sz="1600" dirty="0">
                <a:solidFill>
                  <a:srgbClr val="003300"/>
                </a:solidFill>
                <a:latin typeface="Calibri" panose="020F0502020204030204" pitchFamily="34" charset="0"/>
              </a:rPr>
              <a:t/>
            </a:r>
            <a:br>
              <a:rPr lang="en-US" altLang="en-US" sz="1600" dirty="0">
                <a:solidFill>
                  <a:srgbClr val="003300"/>
                </a:solidFill>
                <a:latin typeface="Calibri" panose="020F0502020204030204" pitchFamily="34" charset="0"/>
              </a:rPr>
            </a:br>
            <a:r>
              <a:rPr lang="en-US" altLang="en-US" sz="1400" dirty="0">
                <a:solidFill>
                  <a:srgbClr val="003300"/>
                </a:solidFill>
                <a:latin typeface="Calibri" panose="020F0502020204030204" pitchFamily="34" charset="0"/>
              </a:rPr>
              <a:t>Frankel with </a:t>
            </a:r>
            <a:r>
              <a:rPr lang="en-US" altLang="en-US" sz="1400" dirty="0" smtClean="0">
                <a:solidFill>
                  <a:srgbClr val="003300"/>
                </a:solidFill>
                <a:latin typeface="Calibri" panose="020F0502020204030204" pitchFamily="34" charset="0"/>
              </a:rPr>
              <a:t>Végh </a:t>
            </a:r>
            <a:r>
              <a:rPr lang="en-US" altLang="en-US" sz="1400" dirty="0">
                <a:solidFill>
                  <a:srgbClr val="003300"/>
                </a:solidFill>
                <a:latin typeface="Calibri" panose="020F0502020204030204" pitchFamily="34" charset="0"/>
              </a:rPr>
              <a:t>&amp; </a:t>
            </a:r>
            <a:r>
              <a:rPr lang="en-US" altLang="en-US" sz="1400" dirty="0" smtClean="0">
                <a:solidFill>
                  <a:srgbClr val="003300"/>
                </a:solidFill>
                <a:latin typeface="Calibri" panose="020F0502020204030204" pitchFamily="34" charset="0"/>
              </a:rPr>
              <a:t>Vuletin</a:t>
            </a:r>
            <a:r>
              <a:rPr lang="en-US" altLang="en-US" sz="1400" dirty="0">
                <a:solidFill>
                  <a:srgbClr val="003300"/>
                </a:solidFill>
                <a:latin typeface="Calibri" panose="020F0502020204030204" pitchFamily="34" charset="0"/>
              </a:rPr>
              <a:t>; </a:t>
            </a:r>
            <a:r>
              <a:rPr lang="en-US" altLang="en-US" sz="1400" i="1" dirty="0">
                <a:solidFill>
                  <a:srgbClr val="003300"/>
                </a:solidFill>
                <a:latin typeface="Calibri" panose="020F0502020204030204" pitchFamily="34" charset="0"/>
              </a:rPr>
              <a:t>J.Dev.Ec</a:t>
            </a:r>
            <a:r>
              <a:rPr lang="en-US" altLang="en-US" sz="1400" i="1" dirty="0" smtClean="0">
                <a:solidFill>
                  <a:srgbClr val="003300"/>
                </a:solidFill>
                <a:latin typeface="Calibri" panose="020F0502020204030204" pitchFamily="34" charset="0"/>
              </a:rPr>
              <a:t>., </a:t>
            </a:r>
            <a:r>
              <a:rPr lang="en-US" altLang="en-US" sz="1400" dirty="0" smtClean="0">
                <a:solidFill>
                  <a:srgbClr val="003300"/>
                </a:solidFill>
                <a:latin typeface="Calibri" panose="020F0502020204030204" pitchFamily="34" charset="0"/>
              </a:rPr>
              <a:t>2013</a:t>
            </a:r>
            <a:endParaRPr lang="en-US" altLang="en-US" sz="14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77028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600" dirty="0" smtClean="0"/>
              <a:t>3. What </a:t>
            </a:r>
            <a:r>
              <a:rPr lang="en-US" sz="3600" i="1" dirty="0" smtClean="0"/>
              <a:t>specific</a:t>
            </a:r>
            <a:r>
              <a:rPr lang="en-US" sz="3600" dirty="0" smtClean="0"/>
              <a:t> institutions help achieve fiscal counter-cyclicality?</a:t>
            </a:r>
            <a:r>
              <a:rPr lang="en-US" dirty="0" smtClean="0"/>
              <a:t>	</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9</a:t>
            </a:fld>
            <a:endParaRPr lang="en-US" dirty="0"/>
          </a:p>
        </p:txBody>
      </p:sp>
      <p:sp>
        <p:nvSpPr>
          <p:cNvPr id="6" name="Content Placeholder 5"/>
          <p:cNvSpPr>
            <a:spLocks noGrp="1"/>
          </p:cNvSpPr>
          <p:nvPr>
            <p:ph idx="1"/>
          </p:nvPr>
        </p:nvSpPr>
        <p:spPr>
          <a:xfrm>
            <a:off x="76200" y="1600200"/>
            <a:ext cx="8686800" cy="4876800"/>
          </a:xfrm>
        </p:spPr>
        <p:txBody>
          <a:bodyPr>
            <a:normAutofit fontScale="77500" lnSpcReduction="20000"/>
          </a:bodyPr>
          <a:lstStyle/>
          <a:p>
            <a:r>
              <a:rPr lang="en-US" dirty="0" smtClean="0"/>
              <a:t>Not budget rules.  Most are violated.</a:t>
            </a:r>
          </a:p>
          <a:p>
            <a:r>
              <a:rPr lang="en-US" dirty="0" smtClean="0"/>
              <a:t>They only worsen a fundamental problem:</a:t>
            </a:r>
          </a:p>
          <a:p>
            <a:r>
              <a:rPr lang="en-US" dirty="0"/>
              <a:t>O</a:t>
            </a:r>
            <a:r>
              <a:rPr lang="en-US" dirty="0" smtClean="0"/>
              <a:t>ptimism bias in official forecasts.  Three cases:</a:t>
            </a:r>
          </a:p>
          <a:p>
            <a:pPr lvl="1"/>
            <a:r>
              <a:rPr lang="en-US" dirty="0" smtClean="0"/>
              <a:t>Developing countries </a:t>
            </a:r>
          </a:p>
          <a:p>
            <a:pPr lvl="2"/>
            <a:r>
              <a:rPr lang="en-US" dirty="0"/>
              <a:t>f</a:t>
            </a:r>
            <a:r>
              <a:rPr lang="en-US" dirty="0" smtClean="0"/>
              <a:t>orecast that booms will last indefinitely, obviating any need for discipline.</a:t>
            </a:r>
          </a:p>
          <a:p>
            <a:pPr lvl="2"/>
            <a:r>
              <a:rPr lang="en-US" dirty="0" smtClean="0"/>
              <a:t>Frankel (2011) and Frankel &amp; Schreger (2016).</a:t>
            </a:r>
          </a:p>
          <a:p>
            <a:pPr lvl="1"/>
            <a:r>
              <a:rPr lang="en-US" dirty="0" smtClean="0"/>
              <a:t>Eurozone members</a:t>
            </a:r>
          </a:p>
          <a:p>
            <a:pPr lvl="2"/>
            <a:r>
              <a:rPr lang="en-US" dirty="0" smtClean="0"/>
              <a:t>forecast that growth next year will bring budget deficits below 3% GDP.</a:t>
            </a:r>
          </a:p>
          <a:p>
            <a:pPr lvl="2"/>
            <a:r>
              <a:rPr lang="en-US" dirty="0" smtClean="0"/>
              <a:t>Frankel &amp; Schreger (2013).</a:t>
            </a:r>
          </a:p>
          <a:p>
            <a:pPr lvl="1"/>
            <a:r>
              <a:rPr lang="en-US" dirty="0" smtClean="0"/>
              <a:t>Republican politicians</a:t>
            </a:r>
          </a:p>
          <a:p>
            <a:pPr lvl="2"/>
            <a:r>
              <a:rPr lang="en-US" dirty="0"/>
              <a:t>f</a:t>
            </a:r>
            <a:r>
              <a:rPr lang="en-US" dirty="0" smtClean="0"/>
              <a:t>orecast that tax cuts and deregulation will unleash miracle growth.</a:t>
            </a:r>
          </a:p>
          <a:p>
            <a:pPr lvl="2"/>
            <a:r>
              <a:rPr lang="en-US" dirty="0" smtClean="0"/>
              <a:t>Frankel (2008).</a:t>
            </a:r>
          </a:p>
          <a:p>
            <a:r>
              <a:rPr lang="en-US" dirty="0" smtClean="0"/>
              <a:t>For a clue how to address the problem of optimism bias, </a:t>
            </a:r>
            <a:br>
              <a:rPr lang="en-US" dirty="0" smtClean="0"/>
            </a:br>
            <a:r>
              <a:rPr lang="en-US" dirty="0" smtClean="0"/>
              <a:t>see Chile’s fiscal institutions (Appendix).  </a:t>
            </a:r>
          </a:p>
          <a:p>
            <a:pPr lvl="2"/>
            <a:r>
              <a:rPr lang="en-US" dirty="0" smtClean="0"/>
              <a:t>Frankel (2013).</a:t>
            </a:r>
          </a:p>
          <a:p>
            <a:endParaRPr lang="en-US" dirty="0"/>
          </a:p>
        </p:txBody>
      </p:sp>
    </p:spTree>
    <p:extLst>
      <p:ext uri="{BB962C8B-B14F-4D97-AF65-F5344CB8AC3E}">
        <p14:creationId xmlns:p14="http://schemas.microsoft.com/office/powerpoint/2010/main" val="25243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1781</Words>
  <Application>Microsoft Office PowerPoint</Application>
  <PresentationFormat>On-screen Show (4:3)</PresentationFormat>
  <Paragraphs>377</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Jeffrey Frankel Harpel Professor of Capital Formation and Growth,  Harvard Kennedy School  </vt:lpstr>
      <vt:lpstr>Policy pro-cyclicality: Introduction</vt:lpstr>
      <vt:lpstr>Countries that expand fiscally during a boom,  feel they need austerity when the downturn comes.</vt:lpstr>
      <vt:lpstr>Policy Pro-cyclicality</vt:lpstr>
      <vt:lpstr>I) An international perspective:</vt:lpstr>
      <vt:lpstr>PowerPoint Presentation</vt:lpstr>
      <vt:lpstr>PowerPoint Presentation</vt:lpstr>
      <vt:lpstr>2. Who achieves counter-cyclical fiscal policy?</vt:lpstr>
      <vt:lpstr>3. What specific institutions help achieve fiscal counter-cyclicality? </vt:lpstr>
      <vt:lpstr>II) Claim: USG policy is currently pro-cyclical.</vt:lpstr>
      <vt:lpstr>(1) Pro-cyclical fiscal policy</vt:lpstr>
      <vt:lpstr>PowerPoint Presentation</vt:lpstr>
      <vt:lpstr>US fiscal policy was counter-cyclical under Clinton and Obama, not under the others.</vt:lpstr>
      <vt:lpstr>The top 9 pro-cyclical US fiscal policy efforts, 1980-2019</vt:lpstr>
      <vt:lpstr>The top 9 pro-cyclical US policy efforts, 1980-2019 -- continued</vt:lpstr>
      <vt:lpstr>(2) Pro-cyclical financial regulation </vt:lpstr>
      <vt:lpstr>(3) Pro-cyclical monetary policy</vt:lpstr>
      <vt:lpstr>Pro-cyclical monetary policy</vt:lpstr>
      <vt:lpstr>PowerPoint Presentation</vt:lpstr>
      <vt:lpstr>The historical pattern: Republicans push for easy money, even in booms</vt:lpstr>
      <vt:lpstr>PowerPoint Presentation</vt:lpstr>
      <vt:lpstr>Appendix 1a: The US should tighten financial regulation at the cyclical peak, not loosen it.</vt:lpstr>
      <vt:lpstr>Appendix on financial regulation, continued</vt:lpstr>
      <vt:lpstr>Emerging Market countries apply counter-cyclical macro-prudential tools, unlike the US.</vt:lpstr>
      <vt:lpstr>Asia-Pacific &amp; other EM countries take macro-prudential actions more often than advanced countries do -- Kuttner &amp; Shim (2016) </vt:lpstr>
      <vt:lpstr>EM Economies apply macroprudential policies,  unlike Advanced Economies</vt:lpstr>
      <vt:lpstr>PowerPoint Presentation</vt:lpstr>
      <vt:lpstr>Korea &amp; China tighten both reserve requirements &amp; housing credit in booms</vt:lpstr>
      <vt:lpstr>Countries with low MacroPrudential Indices suffered a big increase in mortgage defaults after 2008 financial crisis.</vt:lpstr>
      <vt:lpstr>Appendix 2: Institutions  to achieve fiscal counter-cyclicality</vt:lpstr>
      <vt:lpstr>(i) The quality of institutions varies,  not just across countries, but also across time.</vt:lpstr>
      <vt:lpstr>(ii) What specific institutions can help?</vt:lpstr>
      <vt:lpstr>Countries with Balanced Budget Rules  frequently violate them.</vt:lpstr>
      <vt:lpstr>PowerPoint Presentation</vt:lpstr>
      <vt:lpstr>Mistakes in GDP forecasts cause  mistakes in tax revenue forecasts.</vt:lpstr>
      <vt:lpstr>Over-optimism in official forecasts</vt:lpstr>
      <vt:lpstr>PowerPoint Presentation</vt:lpstr>
      <vt:lpstr>(iv) An institution that others might emulate:   The Chile model</vt:lpstr>
      <vt:lpstr>Over-optimism in official forecasts</vt:lpstr>
      <vt:lpstr>PowerPoint Presentation</vt:lpstr>
      <vt:lpstr>Chilean fiscal institutions</vt:lpstr>
      <vt:lpstr>PowerPoint Presentation</vt:lpstr>
      <vt:lpstr>Background writings by the author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Dell</cp:lastModifiedBy>
  <cp:revision>309</cp:revision>
  <cp:lastPrinted>2018-08-08T21:47:39Z</cp:lastPrinted>
  <dcterms:created xsi:type="dcterms:W3CDTF">2018-07-31T18:39:02Z</dcterms:created>
  <dcterms:modified xsi:type="dcterms:W3CDTF">2019-12-15T17:06:10Z</dcterms:modified>
</cp:coreProperties>
</file>