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48" r:id="rId3"/>
    <p:sldId id="327" r:id="rId4"/>
    <p:sldId id="267" r:id="rId5"/>
    <p:sldId id="268" r:id="rId6"/>
    <p:sldId id="257" r:id="rId7"/>
    <p:sldId id="334" r:id="rId8"/>
    <p:sldId id="261" r:id="rId9"/>
    <p:sldId id="262" r:id="rId10"/>
    <p:sldId id="368" r:id="rId11"/>
    <p:sldId id="259" r:id="rId12"/>
    <p:sldId id="270" r:id="rId13"/>
    <p:sldId id="332" r:id="rId14"/>
    <p:sldId id="349" r:id="rId15"/>
    <p:sldId id="293" r:id="rId16"/>
    <p:sldId id="295" r:id="rId17"/>
    <p:sldId id="346" r:id="rId18"/>
    <p:sldId id="297" r:id="rId19"/>
    <p:sldId id="351" r:id="rId20"/>
    <p:sldId id="320" r:id="rId21"/>
    <p:sldId id="300" r:id="rId22"/>
    <p:sldId id="319" r:id="rId23"/>
    <p:sldId id="312" r:id="rId24"/>
    <p:sldId id="321" r:id="rId25"/>
    <p:sldId id="322" r:id="rId26"/>
    <p:sldId id="323" r:id="rId27"/>
    <p:sldId id="324" r:id="rId28"/>
    <p:sldId id="325" r:id="rId29"/>
    <p:sldId id="326" r:id="rId30"/>
    <p:sldId id="318" r:id="rId31"/>
    <p:sldId id="352" r:id="rId32"/>
    <p:sldId id="314" r:id="rId33"/>
    <p:sldId id="315" r:id="rId34"/>
    <p:sldId id="316" r:id="rId35"/>
    <p:sldId id="367" r:id="rId36"/>
    <p:sldId id="354" r:id="rId37"/>
    <p:sldId id="313" r:id="rId38"/>
    <p:sldId id="311" r:id="rId39"/>
    <p:sldId id="361" r:id="rId40"/>
    <p:sldId id="357" r:id="rId41"/>
    <p:sldId id="362" r:id="rId42"/>
    <p:sldId id="363" r:id="rId43"/>
    <p:sldId id="355" r:id="rId44"/>
    <p:sldId id="360" r:id="rId45"/>
    <p:sldId id="356" r:id="rId46"/>
    <p:sldId id="359" r:id="rId47"/>
    <p:sldId id="364" r:id="rId48"/>
    <p:sldId id="337" r:id="rId49"/>
    <p:sldId id="369" r:id="rId50"/>
    <p:sldId id="347" r:id="rId51"/>
    <p:sldId id="365" r:id="rId52"/>
    <p:sldId id="339" r:id="rId53"/>
    <p:sldId id="340" r:id="rId54"/>
    <p:sldId id="341" r:id="rId55"/>
    <p:sldId id="342" r:id="rId56"/>
    <p:sldId id="343" r:id="rId57"/>
    <p:sldId id="344" r:id="rId58"/>
    <p:sldId id="338" r:id="rId59"/>
    <p:sldId id="366" r:id="rId60"/>
    <p:sldId id="353" r:id="rId61"/>
    <p:sldId id="308" r:id="rId62"/>
    <p:sldId id="345" r:id="rId63"/>
    <p:sldId id="33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512373"/>
    <a:srgbClr val="1E705C"/>
    <a:srgbClr val="392268"/>
    <a:srgbClr val="E87618"/>
    <a:srgbClr val="7D1955"/>
    <a:srgbClr val="38A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7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A2\WHD\DATA\RS\Presentations\2015\Organization%20American%20States%20-%20January\Chart%20Data\BondIssuance_Leverag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455107541087572E-2"/>
          <c:y val="0.16463200955466398"/>
          <c:w val="0.8996821034954523"/>
          <c:h val="0.73934206541490011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'Foreign Total Issuance '!$Q$7</c:f>
              <c:strCache>
                <c:ptCount val="1"/>
                <c:pt idx="0">
                  <c:v>Peru</c:v>
                </c:pt>
              </c:strCache>
            </c:strRef>
          </c:tx>
          <c:spPr>
            <a:solidFill>
              <a:srgbClr val="00682F"/>
            </a:solidFill>
          </c:spPr>
          <c:invertIfNegative val="0"/>
          <c:cat>
            <c:numRef>
              <c:f>'Foreign Total Issuance '!$L$8:$L$18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'Foreign Total Issuance '!$Q$8:$Q$19</c:f>
              <c:numCache>
                <c:formatCode>0.00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0.22495530000000041</c:v>
                </c:pt>
                <c:pt idx="3">
                  <c:v>1.4099099999999889</c:v>
                </c:pt>
                <c:pt idx="4">
                  <c:v>0.164879</c:v>
                </c:pt>
                <c:pt idx="5">
                  <c:v>0</c:v>
                </c:pt>
                <c:pt idx="6">
                  <c:v>0</c:v>
                </c:pt>
                <c:pt idx="7">
                  <c:v>0.36253420000000008</c:v>
                </c:pt>
                <c:pt idx="8">
                  <c:v>0.66347430000000063</c:v>
                </c:pt>
                <c:pt idx="9">
                  <c:v>1.8045949999999935</c:v>
                </c:pt>
                <c:pt idx="10">
                  <c:v>3.8878000000000004</c:v>
                </c:pt>
                <c:pt idx="11">
                  <c:v>3.4423470000000003</c:v>
                </c:pt>
              </c:numCache>
            </c:numRef>
          </c:val>
        </c:ser>
        <c:ser>
          <c:idx val="2"/>
          <c:order val="1"/>
          <c:tx>
            <c:strRef>
              <c:f>'Foreign Total Issuance '!$O$7</c:f>
              <c:strCache>
                <c:ptCount val="1"/>
                <c:pt idx="0">
                  <c:v>Colombia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'Foreign Total Issuance '!$L$8:$L$18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'Foreign Total Issuance '!$O$8:$O$19</c:f>
              <c:numCache>
                <c:formatCode>0.00</c:formatCode>
                <c:ptCount val="12"/>
                <c:pt idx="0">
                  <c:v>0.5</c:v>
                </c:pt>
                <c:pt idx="1">
                  <c:v>0.17</c:v>
                </c:pt>
                <c:pt idx="2">
                  <c:v>0</c:v>
                </c:pt>
                <c:pt idx="3">
                  <c:v>0.17</c:v>
                </c:pt>
                <c:pt idx="4">
                  <c:v>0.61000000000000065</c:v>
                </c:pt>
                <c:pt idx="5">
                  <c:v>3.969518000000001E-2</c:v>
                </c:pt>
                <c:pt idx="6">
                  <c:v>2</c:v>
                </c:pt>
                <c:pt idx="7">
                  <c:v>0</c:v>
                </c:pt>
                <c:pt idx="8">
                  <c:v>1.685408</c:v>
                </c:pt>
                <c:pt idx="9">
                  <c:v>1.5</c:v>
                </c:pt>
                <c:pt idx="10">
                  <c:v>2.6389999999999998</c:v>
                </c:pt>
                <c:pt idx="11">
                  <c:v>4.2026949999999985</c:v>
                </c:pt>
              </c:numCache>
            </c:numRef>
          </c:val>
        </c:ser>
        <c:ser>
          <c:idx val="1"/>
          <c:order val="2"/>
          <c:tx>
            <c:strRef>
              <c:f>'Foreign Total Issuance '!$N$7</c:f>
              <c:strCache>
                <c:ptCount val="1"/>
                <c:pt idx="0">
                  <c:v>Chile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numRef>
              <c:f>'Foreign Total Issuance '!$L$8:$L$18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'Foreign Total Issuance '!$N$8:$N$19</c:f>
              <c:numCache>
                <c:formatCode>0.00</c:formatCode>
                <c:ptCount val="12"/>
                <c:pt idx="0">
                  <c:v>2.2000000000000002</c:v>
                </c:pt>
                <c:pt idx="1">
                  <c:v>1.05</c:v>
                </c:pt>
                <c:pt idx="2">
                  <c:v>0.9</c:v>
                </c:pt>
                <c:pt idx="3">
                  <c:v>0.9</c:v>
                </c:pt>
                <c:pt idx="4">
                  <c:v>0.25</c:v>
                </c:pt>
                <c:pt idx="5">
                  <c:v>9.9771950000000026E-2</c:v>
                </c:pt>
                <c:pt idx="6">
                  <c:v>1.9513669999999999</c:v>
                </c:pt>
                <c:pt idx="7">
                  <c:v>3.586767</c:v>
                </c:pt>
                <c:pt idx="8">
                  <c:v>3.9638010000000001</c:v>
                </c:pt>
                <c:pt idx="9">
                  <c:v>5.0999999999999996</c:v>
                </c:pt>
                <c:pt idx="10">
                  <c:v>6.6601399999999709</c:v>
                </c:pt>
                <c:pt idx="11">
                  <c:v>9.1762430000000013</c:v>
                </c:pt>
              </c:numCache>
            </c:numRef>
          </c:val>
        </c:ser>
        <c:ser>
          <c:idx val="0"/>
          <c:order val="3"/>
          <c:tx>
            <c:strRef>
              <c:f>'Foreign Total Issuance '!$M$7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'Foreign Total Issuance '!$L$8:$L$19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'Foreign Total Issuance '!$S$8:$S$19</c:f>
              <c:numCache>
                <c:formatCode>0.00</c:formatCode>
                <c:ptCount val="12"/>
                <c:pt idx="0">
                  <c:v>6.9020820000000001</c:v>
                </c:pt>
                <c:pt idx="1">
                  <c:v>4.2790710000000134</c:v>
                </c:pt>
                <c:pt idx="2">
                  <c:v>3.9729599999999823</c:v>
                </c:pt>
                <c:pt idx="3">
                  <c:v>10.843580000000006</c:v>
                </c:pt>
                <c:pt idx="4">
                  <c:v>5.4577290000000014</c:v>
                </c:pt>
                <c:pt idx="5">
                  <c:v>2.7690000000000001</c:v>
                </c:pt>
                <c:pt idx="6">
                  <c:v>15.75</c:v>
                </c:pt>
                <c:pt idx="7">
                  <c:v>20.028119999999863</c:v>
                </c:pt>
                <c:pt idx="8">
                  <c:v>21.943609999999822</c:v>
                </c:pt>
                <c:pt idx="9">
                  <c:v>28.322310000000002</c:v>
                </c:pt>
                <c:pt idx="10">
                  <c:v>23.419580000000003</c:v>
                </c:pt>
                <c:pt idx="11">
                  <c:v>24.76417</c:v>
                </c:pt>
              </c:numCache>
            </c:numRef>
          </c:val>
        </c:ser>
        <c:ser>
          <c:idx val="3"/>
          <c:order val="4"/>
          <c:tx>
            <c:strRef>
              <c:f>'Foreign Total Issuance '!$P$7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'Foreign Total Issuance '!$L$8:$L$18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'Foreign Total Issuance '!$P$8:$P$19</c:f>
              <c:numCache>
                <c:formatCode>0.00</c:formatCode>
                <c:ptCount val="12"/>
                <c:pt idx="0">
                  <c:v>1.7</c:v>
                </c:pt>
                <c:pt idx="1">
                  <c:v>2.9499999999999997</c:v>
                </c:pt>
                <c:pt idx="2">
                  <c:v>5.5298139999999965</c:v>
                </c:pt>
                <c:pt idx="3">
                  <c:v>2.3490089999999824</c:v>
                </c:pt>
                <c:pt idx="4">
                  <c:v>4.5053729999999996</c:v>
                </c:pt>
                <c:pt idx="5">
                  <c:v>0.85000319999999996</c:v>
                </c:pt>
                <c:pt idx="6">
                  <c:v>12.73673</c:v>
                </c:pt>
                <c:pt idx="7">
                  <c:v>17.536259999999999</c:v>
                </c:pt>
                <c:pt idx="8">
                  <c:v>15.503130000000002</c:v>
                </c:pt>
                <c:pt idx="9">
                  <c:v>21.13964</c:v>
                </c:pt>
                <c:pt idx="10">
                  <c:v>30.621839999999999</c:v>
                </c:pt>
                <c:pt idx="11">
                  <c:v>22.73057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2363648"/>
        <c:axId val="32365184"/>
      </c:barChart>
      <c:lineChart>
        <c:grouping val="standard"/>
        <c:varyColors val="0"/>
        <c:ser>
          <c:idx val="5"/>
          <c:order val="5"/>
          <c:tx>
            <c:strRef>
              <c:f>'Foreign Total Issuance '!$R$7</c:f>
              <c:strCache>
                <c:ptCount val="1"/>
                <c:pt idx="0">
                  <c:v>Total</c:v>
                </c:pt>
              </c:strCache>
            </c:strRef>
          </c:tx>
          <c:spPr>
            <a:ln w="3175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val>
            <c:numRef>
              <c:f>'Foreign Total Issuance '!$T$8:$T$19</c:f>
              <c:numCache>
                <c:formatCode>0.00</c:formatCode>
                <c:ptCount val="12"/>
                <c:pt idx="0">
                  <c:v>11.302082000000071</c:v>
                </c:pt>
                <c:pt idx="1">
                  <c:v>8.4490709999999982</c:v>
                </c:pt>
                <c:pt idx="2">
                  <c:v>10.627729299999999</c:v>
                </c:pt>
                <c:pt idx="3">
                  <c:v>15.672499000000061</c:v>
                </c:pt>
                <c:pt idx="4">
                  <c:v>10.987981</c:v>
                </c:pt>
                <c:pt idx="5">
                  <c:v>3.7584703299999997</c:v>
                </c:pt>
                <c:pt idx="6">
                  <c:v>32.438097000000006</c:v>
                </c:pt>
                <c:pt idx="7">
                  <c:v>41.513681199999994</c:v>
                </c:pt>
                <c:pt idx="8">
                  <c:v>43.759423300000002</c:v>
                </c:pt>
                <c:pt idx="9">
                  <c:v>57.866545000000002</c:v>
                </c:pt>
                <c:pt idx="10">
                  <c:v>67.228360000000009</c:v>
                </c:pt>
                <c:pt idx="11">
                  <c:v>64.316025000000025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63648"/>
        <c:axId val="32365184"/>
      </c:lineChart>
      <c:catAx>
        <c:axId val="3236364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solidFill>
              <a:srgbClr val="B3B3B3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2365184"/>
        <c:crosses val="autoZero"/>
        <c:auto val="1"/>
        <c:lblAlgn val="ctr"/>
        <c:lblOffset val="100"/>
        <c:noMultiLvlLbl val="0"/>
      </c:catAx>
      <c:valAx>
        <c:axId val="32365184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spPr>
          <a:ln>
            <a:solidFill>
              <a:srgbClr val="B3B3B3"/>
            </a:solidFill>
          </a:ln>
        </c:spPr>
        <c:crossAx val="32363648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legend>
      <c:legendPos val="b"/>
      <c:layout>
        <c:manualLayout>
          <c:xMode val="edge"/>
          <c:yMode val="edge"/>
          <c:x val="0"/>
          <c:y val="2.8437998383717285E-3"/>
          <c:w val="1"/>
          <c:h val="0.12522159525699614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Segoe UI" pitchFamily="34" charset="0"/>
          <a:ea typeface="Segoe UI" pitchFamily="34" charset="0"/>
          <a:cs typeface="Segoe UI" pitchFamily="34" charset="0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E8EE0-D5BE-4934-B45C-D7D04C713D9F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658D2-E5ED-4185-9BE1-EB0777F3F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4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658D2-E5ED-4185-9BE1-EB0777F3FD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89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the new issuance</a:t>
            </a:r>
            <a:r>
              <a:rPr lang="en-US" baseline="0" dirty="0" smtClean="0"/>
              <a:t> is by non-exporters, though they may have financial hedges or be multinational companies. Nonetheless, vulnerability to depreciation has increased.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701BE-16B9-45C3-A6E8-EC6B0B74A40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E92C-18E5-4002-AE95-0881D906447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5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2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8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3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6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8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8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8595-C8FF-481B-A4B9-88D946460CD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10D0-012C-4515-9D03-85C462D83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2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foxnews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hyperlink" Target="http://www.google.com/imgres?imgurl=http://tvchaska.com/football-world-cup-2010/chile-flag.jpg&amp;imgrefurl=http://tvchaska.com/football-world-cup-2010/&amp;usg=__Wb8DEhjYoTzqiX0O3io29wuqSsM=&amp;h=400&amp;w=286&amp;sz=26&amp;hl=en&amp;start=5&amp;zoom=1&amp;um=1&amp;itbs=1&amp;tbnid=QkEVccY9M6ejqM:&amp;tbnh=124&amp;tbnw=89&amp;prev=/images?q=chile+flag&amp;um=1&amp;hl=en&amp;sa=N&amp;rlz=1T4GGLL_enUS309US342&amp;tbs=isch:1" TargetMode="Externa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1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ldbank.org/content/dam/Worldbank/GEP/GEP2015a/pdfs/GEP2015a_chapter4_report_trade.pdf" TargetMode="External"/><Relationship Id="rId3" Type="http://schemas.openxmlformats.org/officeDocument/2006/relationships/hyperlink" Target="http://www.aeaweb.org/atypon.php?return_to=/doi/pdfplus/10.1257/mac.5.3.118" TargetMode="External"/><Relationship Id="rId7" Type="http://schemas.openxmlformats.org/officeDocument/2006/relationships/hyperlink" Target="http://www.voxeu.org/article/global-trade-disorder-new-gta-data" TargetMode="External"/><Relationship Id="rId2" Type="http://schemas.openxmlformats.org/officeDocument/2006/relationships/hyperlink" Target="http://www.voxeu.org/article/recent-slowdown-global-tra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worldbank.org/ID0E15NB50" TargetMode="External"/><Relationship Id="rId5" Type="http://schemas.openxmlformats.org/officeDocument/2006/relationships/hyperlink" Target="http://www.voxeu.org/article/understanding-great-trade-collapse-2009" TargetMode="External"/><Relationship Id="rId4" Type="http://schemas.openxmlformats.org/officeDocument/2006/relationships/hyperlink" Target="http://www.nber.org/papers/w17712" TargetMode="External"/><Relationship Id="rId9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458200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Global Economy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Jeffrey Frankel</a:t>
            </a:r>
            <a:br>
              <a:rPr lang="en-US" dirty="0" smtClean="0"/>
            </a:br>
            <a:r>
              <a:rPr lang="en-US" sz="3100" dirty="0" smtClean="0"/>
              <a:t>Harpel Professor of Capital Formation and Growth, </a:t>
            </a:r>
            <a:r>
              <a:rPr lang="en-US" sz="3600" dirty="0" smtClean="0"/>
              <a:t>Harvard University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6002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Conference celebrating </a:t>
            </a:r>
            <a:b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40</a:t>
            </a:r>
            <a:r>
              <a:rPr lang="en-US" sz="35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</a:t>
            </a:r>
            <a:r>
              <a:rPr lang="en-US" sz="35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anniversary of </a:t>
            </a:r>
            <a:r>
              <a:rPr lang="en-US" sz="35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Prometeia</a:t>
            </a: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19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Bologna, 26 November, 2015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://www.prometeia.it/flex/TemplatesUSR/assets/img/Logo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83" y="3924300"/>
            <a:ext cx="16478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1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881"/>
            <a:ext cx="85344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Trade still lags GDP, in particular, in EM economies.</a:t>
            </a:r>
            <a:endParaRPr lang="en-US" sz="31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69342"/>
            <a:ext cx="800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13" y="1173881"/>
            <a:ext cx="3266343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13" y="6517914"/>
            <a:ext cx="1212665" cy="19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43" y="6522654"/>
            <a:ext cx="1877257" cy="2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2" y="1136318"/>
            <a:ext cx="4720881" cy="6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881099"/>
            <a:ext cx="6934200" cy="40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has trade slowed so much?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49763"/>
          </a:xfrm>
        </p:spPr>
        <p:txBody>
          <a:bodyPr/>
          <a:lstStyle/>
          <a:p>
            <a:r>
              <a:rPr lang="en-US" sz="3000" dirty="0" smtClean="0"/>
              <a:t>Three explanations that were originally suggested in 2009 now seem wrong:</a:t>
            </a:r>
          </a:p>
          <a:p>
            <a:pPr lvl="1"/>
            <a:r>
              <a:rPr lang="en-US" dirty="0" smtClean="0"/>
              <a:t>Protectionism?</a:t>
            </a:r>
          </a:p>
          <a:p>
            <a:pPr lvl="2"/>
            <a:r>
              <a:rPr lang="en-US" dirty="0" smtClean="0"/>
              <a:t>  It hasn’t happened.</a:t>
            </a:r>
          </a:p>
          <a:p>
            <a:pPr lvl="1"/>
            <a:r>
              <a:rPr lang="en-US" dirty="0" smtClean="0"/>
              <a:t>High prices for oil and therefore for transport?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Oil prices fell by half subsequently.</a:t>
            </a:r>
          </a:p>
          <a:p>
            <a:pPr lvl="1"/>
            <a:r>
              <a:rPr lang="en-US" dirty="0" smtClean="0"/>
              <a:t>Trade credit froze up when financial markets did?</a:t>
            </a:r>
          </a:p>
          <a:p>
            <a:pPr lvl="2"/>
            <a:r>
              <a:rPr lang="en-US" dirty="0" smtClean="0"/>
              <a:t>Credit availability was subsequently restored.</a:t>
            </a:r>
            <a:endParaRPr lang="en-US" dirty="0"/>
          </a:p>
        </p:txBody>
      </p:sp>
      <p:pic>
        <p:nvPicPr>
          <p:cNvPr id="4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33" y="111368"/>
            <a:ext cx="960546" cy="57443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Three </a:t>
            </a:r>
            <a:r>
              <a:rPr lang="en-US" sz="3200" dirty="0"/>
              <a:t>(related) explanations remain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supply chains have matured</a:t>
            </a:r>
          </a:p>
          <a:p>
            <a:pPr lvl="1"/>
            <a:r>
              <a:rPr lang="en-US" dirty="0" smtClean="0"/>
              <a:t>Vertical specialization has largely run its course.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Physical investment spending has slowed</a:t>
            </a:r>
          </a:p>
          <a:p>
            <a:pPr lvl="1"/>
            <a:r>
              <a:rPr lang="en-US" dirty="0" smtClean="0"/>
              <a:t>which is trade-intensive.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structure of China’s economy is shifting</a:t>
            </a:r>
          </a:p>
          <a:p>
            <a:pPr lvl="1"/>
            <a:r>
              <a:rPr lang="en-US" dirty="0" smtClean="0"/>
              <a:t>away from manufacturing, toward services;</a:t>
            </a:r>
          </a:p>
          <a:p>
            <a:pPr lvl="1"/>
            <a:r>
              <a:rPr lang="en-US" dirty="0" smtClean="0"/>
              <a:t>away from exports, toward domestic demand.</a:t>
            </a:r>
            <a:endParaRPr lang="en-US" dirty="0"/>
          </a:p>
        </p:txBody>
      </p:sp>
      <p:pic>
        <p:nvPicPr>
          <p:cNvPr id="4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3" y="111369"/>
            <a:ext cx="764516" cy="45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2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21" y="609600"/>
            <a:ext cx="8894579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</a:t>
            </a:r>
            <a:r>
              <a:rPr lang="en-US" sz="3200" dirty="0" smtClean="0"/>
              <a:t>. </a:t>
            </a:r>
            <a:r>
              <a:rPr lang="en-US" sz="3200" dirty="0"/>
              <a:t>The structure of China’s economy is </a:t>
            </a:r>
            <a:r>
              <a:rPr lang="en-US" sz="3200" dirty="0" smtClean="0"/>
              <a:t>“rebalancing.”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China long had great success with manufacturing;</a:t>
            </a:r>
          </a:p>
          <a:p>
            <a:pPr lvl="1"/>
            <a:r>
              <a:rPr lang="en-US" dirty="0" smtClean="0"/>
              <a:t>growth was led by exports and investment.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dirty="0" smtClean="0"/>
              <a:t>But recently it has tried to move toward services, </a:t>
            </a:r>
          </a:p>
          <a:p>
            <a:pPr lvl="1"/>
            <a:r>
              <a:rPr lang="en-US" dirty="0" smtClean="0"/>
              <a:t>with growth led by consumer demand, appropriately.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pPr lvl="1"/>
            <a:r>
              <a:rPr lang="en-US" dirty="0" smtClean="0"/>
              <a:t>The leaders decided at the Third Plenum in 2013.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Services</a:t>
            </a:r>
            <a:r>
              <a:rPr lang="en-US" sz="2400" dirty="0" smtClean="0"/>
              <a:t> </a:t>
            </a:r>
            <a:r>
              <a:rPr lang="en-US" dirty="0" smtClean="0"/>
              <a:t>are</a:t>
            </a:r>
            <a:r>
              <a:rPr lang="en-US" sz="2000" dirty="0" smtClean="0"/>
              <a:t> </a:t>
            </a:r>
            <a:r>
              <a:rPr lang="en-US" dirty="0" smtClean="0"/>
              <a:t>less</a:t>
            </a:r>
            <a:r>
              <a:rPr lang="en-US" sz="2000" dirty="0" smtClean="0"/>
              <a:t> </a:t>
            </a:r>
            <a:r>
              <a:rPr lang="en-US" dirty="0" smtClean="0"/>
              <a:t>trade-intensive than</a:t>
            </a:r>
            <a:r>
              <a:rPr lang="en-US" sz="1800" dirty="0" smtClean="0"/>
              <a:t> </a:t>
            </a:r>
            <a:r>
              <a:rPr lang="en-US" dirty="0" smtClean="0"/>
              <a:t>manufacturing.</a:t>
            </a:r>
          </a:p>
        </p:txBody>
      </p:sp>
      <p:pic>
        <p:nvPicPr>
          <p:cNvPr id="4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433" y="111368"/>
            <a:ext cx="960546" cy="57443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91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763000" cy="11731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China’s exports &amp; imports had risen especially fast, </a:t>
            </a:r>
            <a:br>
              <a:rPr lang="en-US" sz="3600" dirty="0" smtClean="0"/>
            </a:br>
            <a:r>
              <a:rPr lang="en-US" sz="3100" dirty="0" smtClean="0"/>
              <a:t>even relative to GDP, before 2008.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06512"/>
            <a:ext cx="7543800" cy="48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6675" y="1001469"/>
            <a:ext cx="85344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(Followed by the US. EU trade/GDP had been flat.)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371600" y="2636353"/>
            <a:ext cx="3048000" cy="178324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 descr="http://www.ushistory.org/betsy/more/flags/usflag64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93" y="3355169"/>
            <a:ext cx="665162" cy="37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europa.eu/about-eu/basic-information/symbols/images/flag_yellow_l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51172"/>
            <a:ext cx="685800" cy="4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f/fa/Flag_of_the_People's_Republic_of_China.svg/1024px-Flag_of_the_People's_Republic_of_Chin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23076"/>
            <a:ext cx="639517" cy="42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019800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1997=1</a:t>
            </a:r>
            <a:endParaRPr lang="en-US" sz="1400" dirty="0"/>
          </a:p>
        </p:txBody>
      </p:sp>
      <p:pic>
        <p:nvPicPr>
          <p:cNvPr id="10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0188"/>
            <a:ext cx="568612" cy="34004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2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China is shifting into services,</a:t>
            </a:r>
            <a:br>
              <a:rPr lang="en-US" sz="3200" dirty="0" smtClean="0"/>
            </a:br>
            <a:r>
              <a:rPr lang="en-US" sz="3200" dirty="0" smtClean="0"/>
              <a:t>judging by the available data.</a:t>
            </a:r>
            <a:endParaRPr lang="en-US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19" y="1600200"/>
            <a:ext cx="64765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24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Nicholas Lardy, PIIE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19600" y="3200400"/>
            <a:ext cx="2667000" cy="762000"/>
          </a:xfrm>
          <a:prstGeom prst="straightConnector1">
            <a:avLst/>
          </a:prstGeom>
          <a:ln w="76200">
            <a:solidFill>
              <a:srgbClr val="1E70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3" y="111369"/>
            <a:ext cx="764516" cy="45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2397314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% of GDP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2860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30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It’s good to look also at other data in China.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300" dirty="0" smtClean="0"/>
              <a:t>Railway data show that freight traffic is declining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(especially relative to passenger traffic).</a:t>
            </a:r>
            <a:endParaRPr lang="en-US" sz="27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6903"/>
            <a:ext cx="7315200" cy="499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6336268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Source: Nicholas Lardy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174631"/>
            <a:ext cx="1447800" cy="5309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% change </a:t>
            </a:r>
            <a:br>
              <a:rPr lang="en-US" dirty="0" smtClean="0"/>
            </a:br>
            <a:r>
              <a:rPr lang="en-US" sz="1050" dirty="0" smtClean="0"/>
              <a:t>(year-over-year)</a:t>
            </a:r>
            <a:endParaRPr lang="en-US" sz="105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505200" y="3733800"/>
            <a:ext cx="3810000" cy="1371600"/>
          </a:xfrm>
          <a:prstGeom prst="straightConnector1">
            <a:avLst/>
          </a:prstGeom>
          <a:ln w="76200">
            <a:solidFill>
              <a:srgbClr val="1E70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3" y="111369"/>
            <a:ext cx="764516" cy="45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76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02" y="1524000"/>
            <a:ext cx="7938198" cy="494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1200" y="64124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Nicholas Lardy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1524000"/>
            <a:ext cx="563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3224" y="2145268"/>
            <a:ext cx="2827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% change </a:t>
            </a:r>
            <a:r>
              <a:rPr lang="en-US" sz="1050" dirty="0" smtClean="0"/>
              <a:t>(year-over-year)      </a:t>
            </a:r>
            <a:endParaRPr lang="en-US" sz="105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533400"/>
            <a:ext cx="88392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Decline in China’s output of industrial products,</a:t>
            </a:r>
            <a:br>
              <a:rPr lang="en-US" sz="3000" dirty="0" smtClean="0"/>
            </a:br>
            <a:r>
              <a:rPr lang="en-US" sz="3000" dirty="0" smtClean="0"/>
              <a:t>2010-2015</a:t>
            </a:r>
            <a:endParaRPr lang="en-US" sz="3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/>
              <a:t>It’s good to look also at other </a:t>
            </a:r>
            <a:r>
              <a:rPr lang="en-US" sz="1800" dirty="0" smtClean="0"/>
              <a:t>data</a:t>
            </a:r>
            <a:endParaRPr lang="en-US" sz="1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3733800"/>
            <a:ext cx="3077307" cy="1371600"/>
          </a:xfrm>
          <a:prstGeom prst="straightConnector1">
            <a:avLst/>
          </a:prstGeom>
          <a:ln w="76200">
            <a:solidFill>
              <a:srgbClr val="1E70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3" y="111369"/>
            <a:ext cx="764516" cy="45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2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7200"/>
            <a:ext cx="9067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Trade’s relative importance in China has peaked,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800" dirty="0" smtClean="0"/>
              <a:t>in part because services </a:t>
            </a:r>
            <a:r>
              <a:rPr lang="en-US" sz="2800" dirty="0"/>
              <a:t>are less </a:t>
            </a:r>
            <a:r>
              <a:rPr lang="en-US" sz="2800" dirty="0" smtClean="0"/>
              <a:t>trade-intensive.</a:t>
            </a:r>
            <a:endParaRPr lang="en-US" sz="28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47" y="1600200"/>
            <a:ext cx="65713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64886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Nicholas Lardy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43400" y="3200400"/>
            <a:ext cx="2819400" cy="762000"/>
          </a:xfrm>
          <a:prstGeom prst="straightConnector1">
            <a:avLst/>
          </a:prstGeom>
          <a:ln w="76200">
            <a:solidFill>
              <a:srgbClr val="7D19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3" y="111369"/>
            <a:ext cx="764516" cy="45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2397314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% of GDP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1805354" y="2362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831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r>
              <a:rPr lang="en-US" dirty="0" smtClean="0"/>
              <a:t>(II) Chinese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81400"/>
          </a:xfrm>
        </p:spPr>
        <p:txBody>
          <a:bodyPr/>
          <a:lstStyle/>
          <a:p>
            <a:r>
              <a:rPr lang="en-US" dirty="0" smtClean="0"/>
              <a:t>II.1 Did China catch up with US GDP in 2014?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II.2 China’s recent slow-down long-term.</a:t>
            </a:r>
            <a:endParaRPr lang="en-US" dirty="0"/>
          </a:p>
        </p:txBody>
      </p:sp>
      <p:pic>
        <p:nvPicPr>
          <p:cNvPr id="4" name="Picture 6" descr="http://www.draconika.com/img/chinese-dragon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46" y="228600"/>
            <a:ext cx="2194654" cy="147796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3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52046"/>
            <a:ext cx="8839200" cy="190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My previous visit to Bologna: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 </a:t>
            </a:r>
            <a:br>
              <a:rPr lang="en-US" sz="900" dirty="0" smtClean="0"/>
            </a:br>
            <a:r>
              <a:rPr lang="en-US" sz="2400" dirty="0" smtClean="0"/>
              <a:t>In </a:t>
            </a:r>
            <a:r>
              <a:rPr lang="en-US" sz="2400" dirty="0"/>
              <a:t>1995, at the invitation of </a:t>
            </a:r>
            <a:r>
              <a:rPr lang="en-US" sz="2400" dirty="0" err="1"/>
              <a:t>Prometeia</a:t>
            </a:r>
            <a:r>
              <a:rPr lang="en-US" sz="2400" dirty="0"/>
              <a:t>, I </a:t>
            </a:r>
            <a:r>
              <a:rPr lang="en-US" sz="2400" dirty="0" smtClean="0"/>
              <a:t>came to address the topic: </a:t>
            </a:r>
            <a:r>
              <a:rPr lang="en-US" sz="2400" dirty="0"/>
              <a:t>"The World Over the Next Twenty-five Years: Global Trade </a:t>
            </a:r>
            <a:r>
              <a:rPr lang="en-US" sz="2400" dirty="0" smtClean="0"/>
              <a:t>Liberalization </a:t>
            </a:r>
            <a:r>
              <a:rPr lang="en-US" sz="2400" dirty="0"/>
              <a:t>and the Relative Growth of Different </a:t>
            </a:r>
            <a:r>
              <a:rPr lang="en-US" sz="2400" dirty="0" smtClean="0"/>
              <a:t>Regions"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839200" cy="38862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25 </a:t>
            </a:r>
            <a:r>
              <a:rPr lang="en-US" sz="3000" dirty="0"/>
              <a:t>years into the </a:t>
            </a:r>
            <a:r>
              <a:rPr lang="en-US" sz="3000" dirty="0" smtClean="0"/>
              <a:t>future seemed so far off; I thought nobody would be checking up on my predictions!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sz="3000" dirty="0" smtClean="0"/>
              <a:t> Some of what I said turned out right:</a:t>
            </a:r>
          </a:p>
          <a:p>
            <a:pPr lvl="1"/>
            <a:r>
              <a:rPr lang="en-US" sz="2600" dirty="0" smtClean="0"/>
              <a:t>Japan’s saving rate would fall, as the population aged.</a:t>
            </a:r>
          </a:p>
          <a:p>
            <a:pPr lvl="1"/>
            <a:r>
              <a:rPr lang="en-US" sz="2600" dirty="0" smtClean="0"/>
              <a:t>Countries that still had high unrealized growth potential included Chile, China and (less obviously) the Philippines.</a:t>
            </a:r>
          </a:p>
          <a:p>
            <a:r>
              <a:rPr lang="en-US" sz="3000" dirty="0" smtClean="0"/>
              <a:t>Other predictions were less accurate:</a:t>
            </a:r>
          </a:p>
          <a:p>
            <a:pPr lvl="1"/>
            <a:r>
              <a:rPr lang="en-US" sz="2600" dirty="0" smtClean="0"/>
              <a:t>“A 1999 start date for EMU is too optimistic.”</a:t>
            </a:r>
          </a:p>
        </p:txBody>
      </p:sp>
    </p:spTree>
    <p:extLst>
      <p:ext uri="{BB962C8B-B14F-4D97-AF65-F5344CB8AC3E}">
        <p14:creationId xmlns:p14="http://schemas.microsoft.com/office/powerpoint/2010/main" val="42497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7924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6460" y="6324600"/>
            <a:ext cx="71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The global contribution </a:t>
            </a:r>
            <a:r>
              <a:rPr lang="en-US" sz="1400" dirty="0" smtClean="0"/>
              <a:t>by </a:t>
            </a:r>
            <a:r>
              <a:rPr lang="en-US" sz="1400" dirty="0"/>
              <a:t>major economies from 1 AD to 2008 AD according to </a:t>
            </a:r>
            <a:r>
              <a:rPr lang="en-US" sz="1400" dirty="0" smtClean="0"/>
              <a:t>estimates </a:t>
            </a:r>
            <a:br>
              <a:rPr lang="en-US" sz="1400" dirty="0" smtClean="0"/>
            </a:br>
            <a:r>
              <a:rPr lang="en-US" sz="1400" dirty="0" smtClean="0"/>
              <a:t>by Angus Maddison(2007</a:t>
            </a:r>
            <a:r>
              <a:rPr lang="en-US" sz="1400" dirty="0"/>
              <a:t>), </a:t>
            </a:r>
            <a:r>
              <a:rPr lang="en-US" sz="1400" i="1" dirty="0"/>
              <a:t>Contours of the World Economy I-2030AD</a:t>
            </a:r>
            <a:r>
              <a:rPr lang="en-US" sz="1400" dirty="0"/>
              <a:t>, </a:t>
            </a:r>
            <a:r>
              <a:rPr lang="en-US" sz="1400" dirty="0" smtClean="0"/>
              <a:t>(Oxford Univ. Press).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03829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PPP basis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http://www.draconika.com/img/chinese-drago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0" y="152399"/>
            <a:ext cx="678906" cy="45720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6781800" y="4267199"/>
            <a:ext cx="1219200" cy="914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324600" y="3581399"/>
            <a:ext cx="1828800" cy="685800"/>
          </a:xfrm>
          <a:prstGeom prst="line">
            <a:avLst/>
          </a:prstGeom>
          <a:noFill/>
          <a:ln w="76200">
            <a:solidFill>
              <a:srgbClr val="002A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3968" y="115669"/>
            <a:ext cx="649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II.1  China’s catch-up with US GDP</a:t>
            </a:r>
            <a:endParaRPr lang="en-US" sz="36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7620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China was the world’s largest economy two centuries ago, and appears headed for #1 again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33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4" y="1295400"/>
            <a:ext cx="8683625" cy="15160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Headlines about China’s economy one year ago: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79637"/>
            <a:ext cx="84582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4000" b="1" dirty="0" smtClean="0">
                <a:latin typeface="Algerian" pitchFamily="82" charset="0"/>
              </a:rPr>
              <a:t>China surpasses U.S. to become largest world economy   </a:t>
            </a:r>
            <a:r>
              <a:rPr lang="en-US" sz="1400" dirty="0" smtClean="0">
                <a:hlinkClick r:id="rId2"/>
              </a:rPr>
              <a:t>FoxNews.com</a:t>
            </a:r>
            <a:r>
              <a:rPr lang="en-US" sz="1400" dirty="0" smtClean="0"/>
              <a:t> 12/6</a:t>
            </a:r>
          </a:p>
          <a:p>
            <a:pPr fontAlgn="t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…based on the latest 6-year update from the World Bank’s International Comparison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AutoShape 2" descr="data:image/jpeg;base64,/9j/4AAQSkZJRgABAQAAAQABAAD/2wCEAAkGBxQTEhUUExQWFRQXGBoZGBcYGRwdGhwdIBkaHBodHBwdHCggGBwlHBwcIjEhJSkrLy4uHB8zODMsNygtLisBCgoKDg0OGxAQGywkICY0LC0sLCwsLCwsLywsLCwsLCwsLCwsLDAsLCwsLC0sLCwsLCwsLCwsLCwsLCwsLCwsLP/AABEIALgBEgMBEQACEQEDEQH/xAAbAAABBQEBAAAAAAAAAAAAAAAEAQIDBQYAB//EAEIQAAIBAgQEBAMFBwIDCQEAAAECEQADBBIhMQUiQVEGE2FxMoGRFEJSobEHI3LB0eHwM2JDgqIVFiRTg5KywvFE/8QAGgEAAwEBAQEAAAAAAAAAAAAAAQIDBAAFBv/EADYRAAEDAgMGBgICAgIDAAMAAAEAAhEDIRIxQQRRYXGB8BMikaGx0cHhMvEUIwVCM1LSFWKi/9oADAMBAAIRAxEAPwDy0VJaYSlaC7CSnWVHWiVposGqe60oVHtgpoFFTSha5EBOignDQkIrkCClArimA3qVaWFUGBKUGuhEOBzST2roQxbkuaK6E2IBMJ60VIlcGroXKRULGB/hoTCMSVdXPCeNSM2GuiTAgZpPT4SY+elZxtVE2DgqU2NcYxD1C3GG8GYVbTW7xDOCyrdQFHURuwnI5DDvqKw+PtD3zTB5Zg+0i3uourgRhy4x7HO6i/7rYdsMuH84eYhZkvldizyUKgklCPoRPXVnVNoa81CwxkR+Z3rhtDS4EZbpBPP1VdxrwE7PbOHgo2VG6cwgM+ugDLDxPU09LbYBD88+h0VAWuJJtr0+1kOKcNaxee051RiJ6GCQCPQ7/OtzHh7cQ1TBsgOQk/OmhPJSh47ihhRD4UebvTRCg50m6cEnahKLWl2SZ5dFA00mQ10pSwpIopQLriRB01rgCnJaGmQhTTrziZXA1yCUGuTA3UqtSrQC02UmUUsouYCkiip+EibuEAPp60uJbjs4BUN5BtRCSoxsQhilUCzGkQlX3oJmi8FPYihCewKTP2owhO5cs1y5pISmuXEhKKEI5apYFBERvUtmyWIABJOgAEknsAOtcSAnaC43RWF4dcuXVtKp8xjAVuUkxtzQAfQ70pqNa3ETb1+FUsg+aymbg10NdQ22D2lz3EIhlWQCxHUCRqOhnal8VkAg2KXy52hAXMIylcysMwBWQRmB2K9x7U4c05JRSMo3hXB7l655dtQX15SVU6CSBmIk+lTqVWsbiJt6/CcMDTL7c5+lp/DXhezdS8MR59u7aaGGijKdIGZTLT0kaVjrbQ9rm4IIPr8pnPNMA4QQdTP404+q1WP4yqBLeHnkTygSx5ssAAkHmb+p7UtLYwCXVrnON3NeeXGoSd53ewB+T6HNUd2xcY531gwQWhVkwPy1IHQ/XSXy0Nm2kfgJwwNJd6z0HM2/SgbBEZjz5gZ6iRPKoHrBqYe2RGR+dfRUwGLzPpbdF8/ZWHD+MPhnS3eZvLZRmJIlZOsf7R+HtMQdaUMZXuYsc+XypvYG5Z5xp7fjqrXxhw23ds3nZB5pyqpOytOsHrMHUbiD1rLQL6NTAdJlXouJAaMvx9D5XkREdK9kXVpLTwXLr71xsiw40gTtQlKWTZMcRRCi4Ycio/MI60YlJ4rxquOIPpXYQgdqeBCHJqiz4yblcK6EMRSVyQpKC6EorkQEoriiDBU4OlItINk6fauVMXBSnXc12SrnqonUe1FIQOShcUQpPMpmWjKWEorl11IlskE9Bue3ae1KSAiASnZaCMJKKC4LRXQpFtyQOpIA9ztSzCcNut3wjwYlywDcGJw99HyPIEZt0ZAQpI9mkEdd6wP2pwfDIcDl9H+kzngWcBHA7s94/C1GKx6EoSoxFy0FyXnVcysIBfMOuYFssEaGDU2bNAguwzoPjMeyiHOvgsDM30JjcdJvY8FKvFxIZrQBZAhbKpaJ0Qk5SFzTy69a47JTmA4/uM+wh58Mabp1yyjPqFD5eCu4dMMyMtm3GQB+ZSGLZldoMEGD6R70ng7Q13iAguPuO+CYVXB2LXrEDfHrmp+L4nCXblu66h7lshrJVwG0jlfKSW5hOvc7a0GbPtDGxkDn+krKxAgazmPiYHuqrHYy7fAtgstsgQdxBUxOugnT269tdJlKjJYJd7zrCHhYruy9uvXp1uibfCVETyMZZlOoRZEOpPT279Igrnkf3wKfxIm36voocaMxIUAqAApjSTA8yR3E7xHyroAtr9aJgS4T3fXvqqlrgkgOLjwCy5i0vPQL2MmBHSnLQPL/AB3W06pcJzF+c3O+FBjVbK2rFB8UCCW0gEMSYGnr+tIyMQix0HDfZE2BGm/jx74LZixbfCK14MCiKUY6a+VbAidDJWPmazVnPFfynOJXYsDhAH5zP3K86bwvfdmICqhYlSxIkEyI07VrG2Um8d62AW8x+1Q4yyyOVMSpjTY+1aWODgCFMmbhRe00V14sU0uYiuhK5ziIKW5g3CqxVgrzlYjlaNDB2JB3rg9skA3GamaRKM4l4du2bCXzBtsxRoBDW3G6XAQMp7dD9JSntDXvLNR7jeFCowNNu/scVX38E6EBlILKrr6qwlWHcEfz7VUVAcjwSmmZjVQZacFDCkK0ECE2K5cI1SRRTJwWhK7AFIDQVRCXN/kUFyUmiUS4lIRQXQjOE8OuYi4LVpcznYCJgb7+lJUqNptxONlam2cyAF6JwP8AZkxi5iWVMpBCGHmDJD6gAEaaGvMqf8k3+LL8UateiyA2536e4v6LXcTwmGQKqWMPcTY2haBMaDQqDEeorFSFV5JkjjKztrVXZuP49Fn+EcFw9i9dvWFZTdUW1sXFm2QzKWUE6kGNiNJ0ra81ntFNwniM++KbF5YNuPf2sX4u8NtYuXrlu3GFzKbTgggq4kQZ1APL6adxWvZtoFRoBPm1Vabmllzf6WWJrapk3XKa5EG62v7OuHXrl5XRUa0GVbubIRG8FW+8PiUgbj3rz9tqMa2HG+mauXNFMkug6RM+y3HiDEDNkJAZpzssgQAwDRJAJ2J7e9R2ZpZT8QC5yHDX6HVYWeYxp37CxPRCJhSRmEAXAWzqQdIgKR3zAAb796ufKL3jQ7+CqHAmfcd935qG+TGqwW5nBOjLuNehyyAP4p6EdAAjQZHWfq6OtxfXdH2g7jykwATAV+yCUIYbj1J99IogXjqR00XafB+0mRdSRlzDJrqkE8zZuhVtTtoDp1HNvHrx4SFzjEkW03jj+VeYPIrNGS0SRoOZCAASumok8wIGoYyKz1qxpkSMQ95S3N/jsd5I5OHkrOZG1nlLdOkmdNBpHSs3/wCSbMFpCWADHz/a8x8U8Wvtcey/7oIcptqdCRpJP3pHy1r1aLGBsi86rUGWDpndwVbwa2S+hIgEkggGI9aaqWxdO4ANMlaO0C7WkWJeFUjISASBzab76+/rWcNzA652PDgsu6cuG7jb4+1p/FwAS2xdlgQtrKOh1JM9so67etRaS6o+BrnO6wCNIw+Yk77W/srM8I41cvTmbQQqxGkR+mlM/ZWDLmVYnD1KuLfghHunzFOozA5jrIncbe8Un+S5rMQPDv6Q8QNaTEwpML+zq0Fum5nI0ywedNdSD8NwAGYK9N+4qbY6W4CD+frol8YWAi/p8T7peDeHhYtvaxDYe/aYZVbIQQCxkG7HKI1mZU+1cXOruDqQcDztlu7kIVKsWxEcDA03TJ6C/BPNrAphRhG/eWVYtzsS+ctIg2xymCR67daPhbQX+ISGu6ZcrqXi+bEBlw/+oVv/AN6cP1IysIKFGKmOpkb6AddBWcf8e7DdwnPX6U8bs787f/SFu4zA3rtu6wUuiFEJzqMpBkZcuXYkAzpM1obslZoLWuEZ569YOa4VLGxvwk+snrZCWfB+GbAPh0ZXOZmt3mAGVm+BSykgiAFOus7DSg+rWZU8VwIiARvHBMaswBkP7NtPRYx/AOI8qySuS9cuNba25AjRmVpE8pVW77CN61f51PE4C4ABn2j3VcLJieM5hZW5hyu4gEkA9DlMGDsYMfUd62zeFLACAd+SiK0UMBC4etBcJBunGuRK6B3oXXYOKeTRKrBOiYwrkwEIrhXEHw91L1sw9tgwnb1B9CJB9CaD2B7S12RXECLr2bBftE4feQG63lt1R0JgxrDAEEV4B/4/aGmG3HAx+Vmw1GZT0Q9nxjgr15FtlwQeV1w+gnSSfiC666R3qrdnrUBjtyJ/r5VQ2q5pkE9fxdaDiFtUhWg6QSQSNNpUmAvcg7E6U1DamVLOEdbfpTa0mS3vvdCoeJYcKj23XzcOzAdRllc+8+kiJPKN9BWlzLyLO37+frn/AGixxnF9ad5LF+K/DSJbu4lGzTdDEKpCKjaEj/1No6ETBkCtKs7EKbhH57CuxwdAic/69OSqsH4UxDlCE0uWjdQnQMBErJ0VtZEwCCNdaZ21UxN8jBVYDHEHSPdb7w3hPsmHZXslbl1QbiF8xUqxCAKF5SwMjUka9qxOAr1A6fKNYjoo13lxAaRbKAbk6Z3jWPyERw201x87AjRtoySMsaRIXb2getXfBzFrJYIECZv769UN4i8WWsL+7Rc90ACF00AgFjB9CIk0zGOqCSYCfDdZO5+0DEyxy2YaeUq3XsS3b+dW8BvFNAjv6Hyp7Xjtf+Jh9dfgbTX0Mddd6U7PuKMwpG8a4fL+7w7giY1ECVgfe/lSu2dzjcrmGMgg8V41uuCtpFsj3kxG20R161w2ZozMqlMFx8y1Phu+wsAm9mltXnSSDKknY6jf07V520U/EqHyoVzTEWgd+yy3GPDl43bjBxcUkuGJhisZpYHUQsenat7NoEAOBB7CLC3BnEaX+kvCOHvYdhdhNuo11nQwwA/Olq1GvAw3PVOWOmAbcFoOD2//ABNtgweWbVW0zeW4QRHcqPc0KDhjw7spzUa1FzWGpYjWFfce8PfaUdk0Yi5FxukFciwNQsZthvr6Vgo1/CIa7hbvVRa5rT6c51MqLg3hq3aw1sYgL5qjmNpxqJJEzo2kamruruqP/wBN50I3JalXzTMgb5CIx/i+1bJVJ6BQII6yZ6TptPWuZsGMTVMHOBf8x+VAkk9j9+w4FZ/EcdvtovIg0BBJ1+ek/Ia1qbRotuxt+Nz9eyfC4nzfX79Son4VdZiGLPdJaVJk5QAQQeuuYe9F1cOAk238dyZrA2w7CMwvBlguuW5bS4Bl+8xjYDrplJU66H1qWJzhGTo6Dn7oEi2H04x+PxdSXODqbaFYuXGT4QBltlmAE9gDmWDqCdt6QucASfLffcgfk8NEARMN6k9/tNu+G/jCMHZFkuZCLA0Ag6toQfSKLKxls2xaZk39hr1RlsEjLvv82QF3h9ywDeF3yzAPJqZMnJvDCN50p6W0TDAJ+DpN0XBpzM988lbcJ8QZX8i/lQgwXXRJ2hh9zaMywN5EajquzU6zA6nY6bj3ZTxRMmRr3qpvEPhm23Dvs9lCPLcG3mEvmPxSR3kgkdIOorBTr1Ke0Y6puQZHWPxKu3zvExHtGi8fxuFa05RwVYbg/wCdq92m8PaHNMhUezDYocHbrTqOSaTRhLKeK6FSFO66VOVtc0QomQRvTSoloF5Ue1NKSUsUsowNyJwOMey4e2723GzKSp/LcehoOaHiCJCIa02cFrLP7SseFjPbb1NsT+RA/Ksf/wCPoTMe5Sf4rDkT7fS1XhnxA2ItH7VaAOZTbccttmzjSCdDI3Ghnod5vfTpSxhJOjcz/XPJF+ymnDptxzVg/DWU/uzyznYqdAoRQRE6w2h1nKNSZpnnEPNlu4rO0t/fffGU1uMXBbhlEXFRiWIytOmsJA0A06gadakNmp4gRNp++7LovOWW+0776Z5qvxGdy2Ya5lBhhGyneZmRo2/rVsbWgYYAue9/VVYzueuka7oU3GeL/ZMOzE87aIJ3YgevopI6/OhTBqGNAqYBNs/xvXk124WJLEknUn1rbZVO4I7gfCDibmRXCEDchiBvExsCYE9yKD3YWypuJByJ5ILF4J7TZLilWgGD67dIoh83CaLwrHhnAnuAHZdPUmTHKOuulSfXDTCr4bGDzXNrDctLhfBxyk5SSAcyk84AMTl676Dr0qPjjFBPLjaVF20jId5/jor7C4EWUbJla2JXM3wtbYgB0A3IAMx0n0oYgSJsd2sjQrOXl1yf6VgqKASup/eBb2hNwKsZI69u3LNLE5jdbdxSScr688+/0hcQ9ohbYtMgbMbTGM7EwoUidDM6noNIrhSBBcTO/cNSVzKtRjpFt3e6/wBoZsIeyqCSFWBnkEAZigjfQN3jaakabjdrrjXLuy9Jm1Bsteyxz17nvge/FLoBDG3Ox5jmkaGYME9yRSuwE4nhpPX7QbsbHjytcB0PyD7FVN4XL8+YWZSYAUDcQTCr1yyfcQd61isC3ywJz09d91iq7OaT8Lrnn8Tw4qUcJGW4bcOAfKUNuDyFSZ7yFOx+hqRqZTbU+8pRw77PwrJVsoQUIdUA/dt8RLyp39SDBnf1FLciXWnUaAGfhDEbwI7/AH8qH7USrJbJzls3mEyVJSCp6kSDr6zvBJwtBl2Q065+6IpOcIE+/H66JGdy/mKBbhQAkiIykEmN2E6N/gSRgwOMyc+vdlb/AB3SXHvv4CZbwNzXn5bgm4JMvAOpPTUx7VzqzDfUTHBN/i7+vNdfN9Eyqkjysmjba6NHVmBPsSaDcDn4i68z03cphSfQdu7Gg6eihxd7MjKLaIfhMxoCICg5ekyTStbhdLnE66rn4ovbfcjsD+gqzG2Z8x1CRIRIG5mSF0k7rqf51dj8mkmcz3Nkl8xyH9ad6K98E8WYjybrFTbAI13QGIJ/2mNfwnsoqP8AyFFtSmarbuG5TwwYVL458PhvgJe5zOAB90k8uuvt/ep7HtBY64hv5W9hFVkAXC80Ir3FmTSaKSYMrp9aEI2RjDtUl6LhuULimCiWkC6iNOFFFYDDm46oN2MCanUeGNLjotFIBxglanjHAGW35dq3mVRna5oSxEjKFGu3SvN2fbGufie6NAPytVQSIAsNN6hwvBLNqwL2LzpnMKg0Pz03MTTv2qo+p4dAAxmVN2GmBIkoXxLdusqsZSzA8q2TBgbNlH6mn2QMa4jN2p/az1mvJxPz3blacE/aDdRPLxCm4n/mLAubQZnRh3Ok9ZrS6kJltvhZDSJur5vGmCualmQkyw8ttYOZRoSN569TUvBeD+1zQ4afBUXEPHOGSfJtveeSQW5V+I7zqRHppSt2c6lWDXkZQsJxbiz4h89xpOygbKOw/mdz9K1NaGiAFfyNGabwzBtecKpCqSASdYBIBOXdu+Ua0xECYSGtHDkLrT4Pw1isNeV7RF1ZObLoTbDKWzBtNdCAJOlQNamRBt9rnguEk+0dLK6xfhHzsQLjsTbKqSB8QBJG/WD00PT3j43lGHuEBXDJEX7+FcWOG27ZUZVJAZ3ynI6qFgrE9GII1G3zoXi3Ia6/kLI+oXEk/SixuOK6ZzneC1zQOgKgZGUCCu3bWT611h5oyyG/O/ouDJMHIZ96j8LLY3xUlq4pADnTlGqoJkjXSNdF/PQU4oPMkm/ytDXtta3xy74K3wHEBcErcDKTJkkwSSWgf7tRGhnWkqVW4SHiD3F+CuzZHBwdSM8dfTsJ62mZWYkhVyzvPxTAPTc1OlXAp+bPu6avsoNaBabxxE+3Lep2uMM4UFB+CeYKMuVj6SRGsgj0mkqMewmo0z3dNRdTqAUareX46qDEXEYKTtGQqDDSh+JjvJJJ9RFGpUsDhmbz+F2zbNie5ocRGnqBrw5c02xcynMGCkGVGbcwRqOoykjvqe1TpvaGlpCtt2zuqPBGcd98UQFZogqQs88kScxKn8U6yY6war4rfMRrFvlYjsbxAdxS3TbthhcYE/FLRoY3j5DWgHPf/AJ8DKcB5n5XYbiNu4YRtCIBA0Ousd9xUqjXMEkJ/G/9RxVdiBfu3FVH8saTtJSQSDoYkVakWNbJAJUakvcZOXHl3E/CG8TW77s4t57aWgoJLEZidskb+231p9nc1oAJknhlwShoMveOA38Ss5xDFYnDlYxLNIBzKzQDA05hqRpWtrWPFwPZIWtDoA/HwpcJ4suGBiALo/FAzjXeRo3saQ0ALst8JwQ6zloLdxSFeJUcxdScxPSTHboPSsrhYtGtoOSg5uE+YZd55lO4FiAuMskMvO+UidQrrlg9Ov61pp6C46apHWB9frn3mtJ4gZBl0/eESQSZCiBCxsCdY/tXh0mG97ZTpPeq00nwYOQ03zvPD0XkniLC+VfYAABuYQdIPb5zXv7M/HTB6IVW4XEKqY1pCiU3NXJUYx0/vSLdismwSCYOg1I6dNfnQSkyJTLdrMQACSTAHWTsKaYElIGhxhqv/DXhLE4u4wtDLkaGuEwqmdgRqW9qBeCLXXGGNxPMDTeeX3YL1Hgvgy/YVs+JW6zQRmDCCOkknT1ivM2rYxVjBAjRBu3U2iA0+yrMSz52w9+0EvQWQMM6MJ5WB6jUdq8+pQdQOIG2sWK303h7MTD+uixfGbDXnd3uctvkZiIGYTyoo1+tens7m02hrW53AzPMlLhkSZv6n8KC/wAHw9pVF+663GUMVVZgHYT0NO3aKzyfCaCBaSUtVtJsgglUmLuqzkouVNlHYevc9TWxgcG+a51WYmbwoy1GEcUJpNMgTOaksXWDArOYbHqDQhc06L0Xw/YxKt52IxBt28qsDPxTsDykbTMVnedGtkovNIDIxbUrb4jD+ZbzWbikQCNirETEEbb9Ow7VlaSBBH6WexdLgsFxY4uYNhnZgWlnWNDHfc7BdJq7HticVsrJ8MeW0DPM/SxOM4xeuiC8DaBpp2nf6mtDKbWZBcRizMoFNKcmUwsVNbvlTKsQe4JBpSJsQnxxqvSPCeEvXLBvYsrZsbrcaAzj+E//ACP5151TZWF3lMcM/RaHbe6i3C659xz+s96divE+EEhLgZtefWSD7DXQD00FUqMqwWhp3JNnNOQ95jWIP0q/DeJcIZDOyBozZUZmciYgkQu/6aVM7NWLADFlUbRTY8mk0knU5X4TJR+O8S2cOijI4zy2WBmI25iTI16H6VzNleQpv2kF0m576ekrM8R8ZXXBW0otKTPdv6D6Vop7Kxud1N1Z78yqXDhr91Q7EszAZmkkT+Z9q02AsgAGyf2tVhuCJbBJxfluQGUKuhWATKzue09qxOqvcY8ORvKFR9LX27v8LVYW9Y8o3pPlroSYkaxLEbHbSsr2kVBT1MoCoQ2fb8QqfjuEuYhM+FxHmKDOQwCIk6HrttvrVae0MpuwVWwfYqYY03MjPVef8Qxl1iRcaYMxpE7dK9JrQBAXQB5s51QlMulajw/iJs5WgQTlZgT8gBsZ1rHVbD5Cq+MInPle25HcMdrl+y7OWdbkmegTmkdRIG1UaGU4AEDNZWguK23FSouzbKo8LmbXO06EKNnjTTcR9fHoNLqBxDlwhM14a/Phpx/K8z8dWMuI3OoOpEH4j0+fSvU2J0sIVagggrNmtqmQlCmjZLdWPDsMLl22jHKGcAntNQrVCxjnATAWxrRIla3jnCVXkK+ThLYDMwjNcbYAf36mvJ2baXOGL+TzYDQDeq1ADd/8RkBqUxMGqIv2e0UzoWN65rkX36GOg70/iOe8iq6YMYRqU5BHljCIvGfLfK9g8M8NTC2EtINANT1LH4iT3Jr0mVDK8PaH+I6T2FBc4yly5kAO8Bun9qwjbW1auBoO7gYVjsjmMxE9FWeI76rZe4wJ8sZtBrEgMB76H/lFLtmzOqFuE5/Vk2yVC18DWywWL8R4Zo820xQcyGN2HoKizY67f4OE5HkvWe80xiP7WL43xL7Rea5sG2HYAQK9fZ6Pg0wxYS8uug/nVF3VOH+TXIWSgDsflFGVVoanq8EERprrqPn0iiDddUEiFofDzvinFi7cbyxBCxoTmAhidADrvvMdaR5gFwAUYbTImeG4Ivxv4hOb7NaJRLXKwXRZUnUR8vpS0W4RO9TEVSXOVLY8U4hfic3BKkhidcuwPcU5Y06LsG4qqvXMzMwEAkkDtJmPlRVQYAR/AuC3cVcNu0BoMzuxhEX8TN0H60CYTFzQJcYHeXHsrQeE+CWRjXLsL1iwrMGykJccRAjXlBJPqF9aRzhF1MvcGeIwEbvv6Vxi+H3Mbca5jL+TD2zJVJOmpCoI1aIk9JFRD8OSAFOncAk8dd+th7n4yviCzbvXkTB4VraAZV0Yu5n4j1q7CGiSUzQ993R0iB6Kx8J8FyXS92JWdiCAffYn22qFarIgKlg0keveizXGsX5t+44MgmF/hGg/IfnWhgwtAUWoKmTBS4TEtbcOhhlMg9q5dmITzeY7k/U/Ogna1ugWk8H8Se0LglcvxFGPxaEaDr/es200w+DFxkd3PglcA10kx3px5oe9j/st67btjOkjRxqsEmNACI9IpjTNQAvsdY4rgZED7kBUvELouXHZRlUsxA7AnQVcWS3wgHRRpZJ0A+VcSAmawrR8PsMqlUWXALmAZAA1IPoOtZyRYnI2SVXY3GBkth4eW3bw/wBpYZr7Em2TpMgqo0011P17V51fxH1fDaYaLHhvSvJa0BuvfsO7o7hzkjzGFmbq6yDrsdRGh1Gs9u1Ue1gbhE2S/wD6g5x3n3uXnXjq7mvLqScms/xEfnFaNhaMJPFXqHIbgFmYreopa5C6nLUkLUXFaThnioJYNq6putJgscwI3GbN2NedW2Auqh7Dh5W9FUVi0eXNTDi+JxdvyQFRR/qXV0hd9Z0G35Un+NR2Z/iEknQcUfO7+RsMz7r1LhviRL1hLiyQwkyIiJGvuRp3kVTx8Di12me4cOPRea7Z3YojPJBHEguXIyqCTCgST30rNSexsViNThA3nXmVodTd/wCIHmT3kq3xVxpUtFGtlhc5MnVjvEjYadKZu0VdoqQ3yhu/PcVehsoaQRc58FkOJPYQjz08y+QP3YbJbtjooOgEDvT0G1n2pGG7zck71ofUDTYSdSR38Kn4zYxLEJ9na3bmURUlfcOBD+4JrdSpindxl2pP0sZ8SsZBkbgbDpp1QF7g2ItrnexeRQNWa24A9yVgVfECh4ZGUdCELXFTJTZooB104iinnROs3mWcrFZ3gkT9KIcRkkhpzCZQMlMIGQUtrCuyllRio0JAMf5rSkgZpgTojrnh/FLGaxcGbbl/l0+dJ4rN6eDvHqttwG0uDwOItX0DXcSRyAtIXKAMxERBJOh61N1UGyg8Fzmht4ubW/agtvdvsuHw9ohAQMqDQL1LnaY79aQADO5TOxO8zj9eu/S1+V4uX4WGZlv4mzh/LIU2xLMsgFQADGx6TrM0/hOFzYHf3+VN1RrQD/Ind36COW9XOEwli0h+y37AVhDX2cG56gQIUemlIWukgDv0UXVg7+duGXqSZ7tCAxOEwtu2RmbEGCAiHKvUbzMd9RvrUhY3N/T9+wVy97smxzy73Z8F51xbB27SM0Q7mAvRR6fSJ/rWpji7kmmLHPVUIAq6doBS5aCOFJIrkJCcl2NRpXI4xmirWHuXSzAM0asY2nv2pH1A0+Y5p6dIkSLDLd0Vlw3w+7Oin75hfUyB9Nd6hU2kBpO5MQym8A3tPDvP0W0XwiLV+2oDGyFzXbhGhgnMoPTaI9ZrzjthdTJP8tB8JHbQXTEAaDfuVuws4a5cuTDvC5IEKIjJHUFoBMbUw2etVGCoIaJvvOh/pZXVQRAudTPpO4DjwVbasXMRcQtaRrZU5LcwsAgFRAgOCRBn72h3q3+uiwtaSDIk6zvz/pcL3cZtz3dz8ZKTFYhLSqBaVV8tuZssFZGvXmA32O1JUNiJvMdfpNRbJl2USf0vLsZda/eYqCZ2G5CgafkK3tDaNMA9krnuzcUExqwTAQlork8xQuqmEgIroRaQM1ecB42thHtXEz2rh1jcaQfcRWLatldVc17DDh/aoKmGxuFqsfjls3LQtC6zuoC2kMKUGxZTtAOntXnUmVKlN4eQGzJJ3q7nAvgNl2/cEc3HLCuENxS+YLlGpzTEH51mp7PXH+xrcrzyQNRjvJvsouIcYe01y5eQeULmUQObUSHXowkkRpEVRlAVoDD5jJO7PJDEWDhlHZ+YWK474gFwt5Cm2G+Nj8TQI+QjpXr7Psjmj/aZjIaBYqtdzrCw7zVPhOIXrX+lduW/4HZR+Rr0JKzua1xlwlGYPxJi7TZkxN4E7y5YH3VpB+lHETml8Jm70sj343hL/NicIy3Tu+FcIG9TbYFQf4TSYBoSPcI43gQYPOQfUZpg4zhbf+jggzfixFw3P+hcq/rRwN1JPt8faAqVJ0byEn1dPsFw8TT8WDwTDt5OX81YGuLW7vc/at4lQ/8Acn0P4WrwfAsLfwb4q5hjZIVtLLOZAI5lVmaI3+R02NeXW2pzazaNM34memUouqOYYsegHx9LL8Q8JX1ZvKU3ra7MAASOvJJOnpNegKjdUxbI3K08FYzEi09u0lq7bzM1xGOW6sKNUneZ7HY7SKWrTa4YvfdzWZ5fjEHpv6+5W+8O8Za5hTiABcAVi0auDMhD6iY+VQcC11/0hmBh9OPVN4oVuvZOUsjRIQiSGEGOkAmSfSRUzMnEnblZAWfGFvD3GtBEXDSbc2WkqTPxmNTvzAkz+VgKjSIsdR+7meaif9ok370yHp6qkxGIwNtGGHR710z+8uNqp7wAMxowf+5PfT7VWlzgA0ADvLP5jms4CzvAUk77b+/pXGzVYSTbRaS29645zZmY7wNABuSFGw7KKzlrRuE9EwEZd/Z68kP408N20t/aVdyORQsBgzNPPmDaKSO3pTUatVtTwngDM9EKTmus1sngcuYjPrmsG+/rW9O5pabj1SVyAunJaJ2oEgIimXLVcH8FXL1oXTsWVUH4pmTPQADevPrbc1jsI3Snlgibn2A7yW74FwVLFi7aeIuZldhHwxCGdh1OvesDjW2h4dTBJEW46+ihWrAgFxsOg5f0ohxexajyk8021lWCzlACqxznQzlBkA9a1nYyf/K+JzAvv6ZcVHG99wDlyET1PsEPdxt97lu0SLRb7hJmI0IuGfiP4R37RTu8MS9jZiL5m3Cw9VwbfzHmBYcpF/fom2eHKiDzWZDdYkj4gUkllOujKMuv9ZovqF7pzj1n9otcBAHONN/p0VhdYZ3EItpVVc6nKZjOHWNjlZQdenWpF2Fgz+enYTNYXkucvOfE/Hw48m0xKAAMxMzHQdh1rTQoHF4j89Ary2MLMvn9LOW7jDUEgwRM9DvWpzQ6xSlgcPME2KZclrkZSE0UOaSuTBSYW9kdWIDBWBI7wZile0uaQg12FwI0Xo3DPE1jEXMqgo+XdoE9wDNfPVtirUWSbidPla2bQ10jJZnjV23hR5Vhg91iWuXSAWGugH4etels4ftHnqCGiwCk+q1owU+pVLiuI3roAuXGcDaTWxlCnTuxoChJJQpFVBSkJCKKBTTRSEpK5KUs1yUhSKYg1yowlbXwP4oueabN9hcsOjAq0ADTYdApG42ry9u2UYfEp2cPdcWiCSfVarDJYUucLdNxAc62llzbnJnJJMhY+kntFKyttDoY9t9TvjdCDCIkDnkB39I3F4BUk24UzIeN2lyG9PiYaEaEjaKq92Eg5wrMaagjJUXC7drCM6rfe2GBNy3aJYMACS7ggspjc6bfOqeK+rk2J3n4y+FE0qTBBMxuyA4xPubojjVi81q2uGceXcXIbiqSQu2RAJIEDfepsqYXEuFx6c+aLqYqCCYBz3n6HBWfhDw+ti1mA5SnKzrq0jVo+6u0A6715P8AyO1EuwA31j4H2iXBggW6/PE7ptEZzGU4pwwW8SSHt3A2rFEyqD+EKrZZjr9a9DZqzn0hYjnn8I0y11wZ5x+bR0/KsreItIvKvN0VQCT9NB86qGuNynLzkO+v0h8Bg7tx2d8yoIzKHCMR0VZIBI0OvarCQPL6wpkD/tfhx91bcFxr+a1lpWVNxAkCAGAMQ27JMg6SqHWl2imH0jaYynfr0Um/zk33/jTvSAsl49xF44jLcu27iAnIEiVG0PIDBu8yKTYWsFOWtIOs/jgt9IEAG/GfxpHELOWbOdgoEkxAH5fM/wBK1l0CVdlMPf3ktx4d8HC5h1uu4RmcFFPVFaH0G7E7e3rWCvtRa/A0Tp1OSyVdoDojLP6++AWmx/iCWazYUMYMCcqwNIBG/sPmamzYWMa120XdqB+T2VlbjqG3qdeQ15m3Aqqt4O9eytcLgFiylklMmWWOUcoIb5wa1OrWLREbha/fNM0NaQ7XeYJiLb/gI+xgkQhhbDvcLjkYhSFGVhEgQ2rg7yd+8cRIjICM+/VG7sucqYLeKNLAIwYANAZIJNue+8zuDrSlzBEC4904oOdY5nuyruJ8dw+FclrjM4Ai2DO+57rPvG1O2m94sE/kblc8NO+wsF4i8UXMTKAeXZnS2P8A7Hr7Vrp0GsM5neujF/L00VCAKsSqQBZca5A2SM1CFMuSz6fpRhKluCiqOhRgVy5t1zGuXEAJAKKEBOyV0roiyctApgEhoJSLpIooZ5JCK5IW3TaaEiJwnDrt3/StXLkb5FLfoKBcAmDHETH4Vpa8IY0//wA1werAIPq5AoAzlJ6FcQ1v8nAdR+ESOB2cPrisSsn/AIOGIuOR/uf4E/OmwnW3ufRHxGf9QXf/AMt9Tc9AntxA30OHw628LYO6Akvc3+N4l/bb0qdWqKQmDz1/XRXoUDXd/scJGQiGjkN/EmUdgcVdLX3viFCBAuuQRlBdRsTpv1L1mrbQ0gBlyclpo7E1mJ9cRB9eHLLLdCTwxgXuXPMVRZtwyl3bVwylWAUbggmldWdTMDzHcMupUarqVVkFmEaZFx6DJb1sJmw62LIa1YTKWvvyxlIMidegrGa4pmXGXbgsr3CS59uCM8Q4qx9nNjOutsZAVLggQARET7g6b15dDxX1vEg53yHS6iJcZA9BP69V5jZwNwfEAI3J/oCTX0JcFownf33yWi4Pw9z8M+gMBm3Ov4Rp8I1NSe8/0niBe3O/rvPDJXGK4egX9203cuZZAVJEZgwPSdNDr361zSZuLe6gapOVuJ7j0CH8Mc9wlByFXYMbYU+Y/KVABgoIY/I71SuQym4uMWjfbIdbpWuJiMs785Jty3LOeO+G4ZCzJcyX83NYHMup1IYDl7wajsNWqbES3R2Xst4rOe0NIkDI5In9nnALgYYooCgVjbmOZpyR6dTPpQ2yu1xFEG5IHquqvaymWTcxPAf0PdW3GeKZgluzkt2JCF9wNxAj7gJIJGpk9KvRp+ADrUzPDlx3lebGKHE+X55i1rWHUpuF4UiWle4XbynI5Z8oicujiCAAZknYa1J1Ql0CBPr6KmIECL9971f2UKEEhktqZHNnA5SDrMx1npUXOEXz5QqMpg31/CzPGvGdnD/urSrcZcymCckH17+09au3Z3Pu6ypi/wDXL6WH4n4pxN6c1wqpEEJoCPXqa1MoMbkErjOd+9ypoqy7NJFcjC75VyYBc1cudKaq1xKWFKEPY/ShKbAdyfetQd9/Q1wKd9OCFPg8CWu+WTB6/Iem9I+qGsx6K1CiXVcBKusPYsKxtGGaJJYDX+hHasT31XDHkF6VPwA40ddSYQA4GZJVkZSCFJJEH85NX/yhrIKyDYsyHAjTmhMThssAlZ6gGYO2vrVWVMSz1KUHMdEI5qwUXWzTaKgSpLVpm+FS3sJ/SlTNDjkJ6K1w3h26Vz3SuGT8V8lJ/hWMzfIRRAJEjL0HqlcWtsTfcLn0GXVFYexgbDKXd8Y0iERTbtT/ALmbmYegFMBvPpf3SeIT/BvV30J91YeLWxSKlxrjW8ObjILVvkCBTpITlMrsetI2sC4tYY5JfCEzUu7jf8Jvi7AgLYUrdzO2lxyzShjKu5kqCvrHvSsqudOIqopsaQGDfzPDoqvxVwT7KyLmDSDtOsGA0HbN26GRXMeHCQlxXgmVdYLwewsPeKecWt2nshAxXV5cMQpIIUDpGp96h/kscSwGCLX+VVz8Bho9frPPhfqk4bwLE4jyczgh7jC5bDA5VEENA2B1HyA3NJtBp0KRqRG4xr+eiQOJMOdMXIJPpBy0tHtKvb/i/C4W4tu0nmKAQzqeZWBiIIA6dDXmf4W0bQ0lzsO4bxvsuBe+495uqp/2h3sziZtszZcyrmVTsOxj1mtDf+KpwCcxncoeCRefcfSr8FxGwBBDQNgNBrvAA0E9Nq2Gm6ZVw06Dv1Wy4Pww3FVgmQHXUc5HfXQfrWWo+NUHeTP2V+MKttSARsHHNvvuDv8AXrUWOe+CMjIvvlZalUO3WWZ4tf8APeFzOOR7akMqTOvIw5h1OoGp7zW+m0gccjHeaRrCTYXzEyPQZd2V9aw62LcE2hn5g2YJbzmSPvTlAgAgdzGteftVXxIpsMgZxeeVosqtBJM3PKTHLfz4CV5v4kwWIfFOLgV3ABJtLoV0OeFEnQjX0E1u2d9NtIFpgcfhelSYCGwbaSVssVeezgLVoBlby5YblVJJcxprDDTpJ3IqOztHiurHOYbzj8b95WDavPWdFxryH37gHRBYDD2hmyIb1xYuBkBIU6yrLJXLp2mD3FVcXGMRgZR9aypk3Jb621459B6LQYcOXJLgIeb92A9s6AMCMoILaHT1PeYGA0W9c/lFjZOfv33uWO8d+Iyv/h7JC6c72yfhjRY6GK07NR/7uWg3MaflYCPStpQMJsVynCSuRXGuRlcWrlQOtmuiguXCilxJ2c9/1roXYitqLtu8xUrmKH7y6Dp7V4wbUpCQc+K+ha+nWP8AHLeFT3MHOIEIVIYNp8OUDp6mtgqf6bmRHWVlbRJrjyxBnhC7H8NtuwIfndj6g9wI2IoUq72jKwXVtnoOdZ1zPFQPw9oyI6umpJMQpG/XSnFZs43CD8qHgT5WOBbxIsgMbZytEECARqDI7z61em7E1Z6tPC7KPf3Qj1YLM83hIDXFTlS2bjKZVmX+EkfpQBOi7CD/ACCW45YyxLHuSSfzriScymDWgeURyV7wPwq+JIVLiDlzZjJA1MgwNDoPqKjUqeGMRS4mm1+JjvvetN4auNiEvcOviIUjMujEA/FBHNBAM9Qek1Kv5CKo/SLBLSCeVloeJ8ItNasJdY5MPBBk5mhTIOuswD029amxzyTGqBwtdiHG3fuvLvEnFhiLsgcqgqp7ifyra1mEQCpguJk9hM/7fxOS2gv3AtscoDEdZ1I1PapjZqWIuwiSiWgmTdXXEfGl18OLY+N7eW640csHENI7qD/7vSsjP+PYKmI5AyBpllCoWzrbd30WYZyxJJkkyfUnc1viBAVLAQEVw7AvdcJbUsx2A/zSke8NElWYwkSvSfDnhO1Zh7hzXBBJ2CGQJysIYCRrXn16xPLdqYEpalcUxDfXfyIWjx2NWxr+7MMFbnyFgwEHKoP3uonr8pU6ZqDhAIG4rznVA8xI+VRtibuIdRaZECFhmA0y/dlmkONukyPrrDGtBxd/So1jtCfT4znl7hJxnJh8OSMtxioiWAJGcZsomQo3yjsakyuX1AGSAMzHduOZ4ZLVsww1BFjynTXL6Gg1Wf45xi1iLVnLbNu5bDKQTK5dIgn1+mtdSpPpvcSZBvxlbtmpvbUcSc79eSP/AGflUxNwtbJZbTCZjLzqCCOhM9e3rQ2kyzDv+dD6pNvl1MEHUflTY4m7iCxTOpzKJaAQpAkHcEnMf+Ydqu+KbQwGMMeuq8tjZEwLjXdaNDojQ5trZJuqpTQqqxcEmAJ1zgMOg6mJFSiSYGeun6XE+YYtbR2Z+E7FXVwuEZwIyiQRytOyBgInfX9KEF7wFdowiByXlV9mdizGWYksfUmt8wICs2nYALrWGmgXqtPZySr7xTwI2LWHdV/dugzNH/EiWDH1GoHv2qVGric4E3lTecRLRp8d5rMla0qeA6pPL966UDTKb5ddKGBJFcuDV00VxXRXJJWuxGIdFIhLZYiIjQdSSDpFeU1jXHMmF75e5owyBy0Q7cVVhlZoIYDMh3PfXYdzT+AQZaOhUjtTHDC46i4MfOm9U2PZrbMkFUnMAdQSOoJGorZSAeMWZWCu51MlmQzAzHNVr4lszHYmZj1/lWgUxAC891d0nil+0yoUqNDv19qPhwZlN/ky3DCaGJOv5V2GAlY9zjBUpXSelKq4bSpruEcIGKEL+Lv2pQ9pMSq1KL2sDi2FAB1oqIkI/h3E7tgzbcrsdNtNpHWuwtcIIlK5smZjkvUeB+IreJRXKqMQsr6gaazvB9a82tQc10A+VPTk+U5ojEHzjOc6EhsgB5SIZjoddu2neqsbhEdyg7ORl+Fm8d4US7mbIytnylpVZkDIcokDQgn1NWFQjVFpGoHr6ZcPUrL8R8OMgLIwuhSQwXca/Q9+9U8SP5WTCmH/AMDPD6+lThPQ00rg07lZcM4NduxAgHQE9T0ioVdoYwwc1spbG8txusOK9U8PcATCplCyx1ZnWCYE8rKSAOw3rBVqScR9Bms1SrIgZcL+oVrxC7lQjzLUFSyG40iR1VtNYjef1qLGlzg462t+dxzC88vFzMd87LN4K39qvnS3kKjObaZWmSQNTy3NzPaT0Fb34aTJdMDr3yVmlx1kcfz+fshHcQ4/Zw9i4tm/ZGIWY3eSN120J2nXXea851KpXqjG04N2Ufao1uMiQS3lHWViuNeI/taJ5ltVvIx50AAZTvmG4IIHpqdq30tl8Fxg2OhW2iPCJwmRxzQVrBsbL3oHloyoxnWWBIj6fmKoXAODdTf0WynUGIN1Mr1LifEXFoZUAuuiHSA2bKCc38Ek6ncqKwbHRaxxqk2aSBz0+14bmOc7wwd/pkfXL13LM4LAhcha0mRc43BJHMAHUjU7cwnY9601KsB3mMrQzZ3uc0Fo9NPS6nXCuxOZDluaZm7iIykapp37CKWk4YASbqu0f+QtblYdhU/j3FsVSzLRJYyB00EEaEdflVdniS4otpEkQMuqG8A2k85yyhitsssiQNQCY2kTpS7c54pSzNVexzW2tJhXvE+M4cXB9osq+uhK80bbiNPfT2rzaGz1wJpv9bg+6RjXNEU3HvmhvFXiWw+HuW0YMbkQANBBWPaAtadh2es2piqJQ0gjh+5+V54xFetdOcMJjUQpFdEUUEhNcjKjmmUyQnUEICvbnBrmcB2GSJLiO22tYhtNPDLc9y9Q7G4O8zobvUGLwORXVOfNlIYrtr+OYFPTq4iC60d5ZqdSgWtLadwYuf8A6kfCp8a7ljmGXLymJiR9a10wALHO68zaHVC4yIi1srIU1RZiFwFGUMIUuFsljA3pXEASVWhSL3YQrfB8OAJZ2GRYJA1n0rJUr2houV6lHZ2h0uMgfKLxNtCDcLkBjoI2Pr6CpsLgcMZK1QU4xGfrmqnEEEiAB31mT39K1MkArz6pDiO+qhJpwpELUeAMetm7cZiBKqNVBUAtBZp2CzM1KszG2AkcYMklVmG4q2HvvkctazmRJAZc2hidNKNSnj5pqTwGi1ty9GwFy3ikzcpLJ8RM7GSxXqZIHpBGlZQ6DfTT4RcyDLbjelx4LmC2XzQCFQaqwErmbWOWSRpop+bGAOW/dyQaS45m/wA9/wBZIazhrRRiEGhkDKIUZiIfT4if0M1hqMexsk/0vVpbVjqhgyj3RXD+HTcRyRlAICxpqdJC6zlH/VXABs65XSVK73Nhwg7vjNaK0UWJXcxFsnsTqu42P0pHyTYAxx+F5VUk535gSqTjtx1RDktoizadzzBl7ugAy6qNZMZuxrXQaLtNznuO/wBgVMF2c9/HoVN4dw7phA9oZ7pzN8QGYFigHNoIW2NfU1D/AJF1MubTfrf8Za+qpTwmA4wN9+c25i3BYfj+Me++a5btqQSMyLGboQXBh471aixtMQCepXuUdmawWJOsHuyr7WBPlNdOwdUA7sVZvlAUfWtBeJw9UjWw4DUyfj7XonhPAPhEu27hQA3AwYcwIyxt3kCAdZBOwrz6jW7S4ESABc7rrzNoeKhbhzuOs9k7hmlx63CwdhkW7AXNJOXoSfWZMV1QOLWtyboPyeJW7ZhRYXNYJc25O87hyyUtzBJbuZVuHMBzEIrAdjrt/Kd6n4YxQ2Z5SlO0vdTxVAI5kIyzhVWMxzXTDAuT2Mj/AGzBMdPWqYAASbjXeFgqbS6YyG4ZftRXLdokgBidSUMl1UpmDDmkrMCO5jcEUpokxfrxnJAbRUbI1GeQ/CS7hUGbyyq3JIVvuOPLDQRm1EHX1Un0qjWYL6e+aD9oc9vmNr9/hYTxldZipKRM+6yAcpI771qohoJDV6eyghslZK6PzrWhWmVA1FZiU2PQVy6OCUD2orsKRq5AphNFIZXTXIXV9iOIEZrd1M/OSZJke3tWNlAGHUzFl6davh/1vGIIK9xY5cqjlAAAaG27yNRVW7N5sRz4WWU7Y4ghv38hBY+8rkZFKIB8PSepirU2OaPNcrPtD2Pd5BA3fKFIp1mNkgorgFd8Dwy5TcMsQcuUeo3rJtLzIYOcr1dhotwl4ucoUqcOYknRFHVv81pDXaABmeCv/jmcRgDiiL9wiQVAQxPlxr9f0pGAG834qj3HUW3BV1y4BnGQc207r7GtEEwZ58Vhecxhz4ZckG9VCg7cnW7jAEAkBhDQdxMwe4kTTSpFocck61hyfQdyKmXLRS2dzjeytOFcQaxAXmEzBIj3H9NqhVpipc2K0ik1ght/grV4HxQrDKzlWkmIUc0ACG1H8+nWs76dQXz+lE02AxEK0cIMzQVtsCMiGWzhAQ7RuImd+hNAOxAAXOs7tyyPDmO7tlfv3KM4M4DETDgmWTmQj/boSRr1G/epFjWiy0+K6qPMJjpPuri4WIlWkjmErDSPw7TpIOh3pXNabnL2/RWKoAM7df2qnjdy24JQm6GgO63Cio2y+YICz8IkiREHSqUDB1Ebx9/0pi9wLbzPz3CAwPFxhz5dxku5OoiQWLZkCyM6809CCx6GK01aQrs/9ToeHFCYPlM5evDvqj/+0MLcKZ1UvbJW2MrhVJAOUKFymMump2rINiqMPlcIOauzaarZDZ82ZsZ6z+VDe8QKvJZtgs/OFVAoYzqzCCQxMGYEQdaoNipxNR0xu3bpP0UpqVHkATlqchuscs9QuFx2eZUkSJbQCVbVRtrBGY6k9eyF73M8ohu7f9lejTo0qTodJdYkjQZ+nAI849bqBWhsqAm2TGuYKMhOslZ9ASB1pnHxGgxnbl38LLUa7Zq5wm+nGVBZxotqRaUK6rLo86sNcs/i3giRsYM1wpNkAi28H1SvdUqGXkyPTvle6ibGqikE8z65GMhGDyIJ6dI222kgzf8A+rbnf0i6tT2UNAfUs355KTD3F0XPlIBIuP8AEs248uZGYA/oOomjjGLCO/2mOzE0y866c9T37IEY4EmOUBkZbY/0w5OU6lYCnmnURM7mrNh1x6nPos76eCNT7D017jVE4/CJfEqVJ1BSND1PqTtrsdCKk9pbcZqmz1yyzpjl38yvPOPcO8rmX4Tp7H3rXQqY7HNbqrgWhwVCz+taoWMm+abRQglKNK5EmFxNcumyQj2rkhhOroXLZDC5Qbl1A7qNCNSfcd/WvHNSTgYYBXvmkGDG4SR6qmxPEFDPlRVDKc0r8RjQaHTetjKLi0YjllCw1NoAc4NAAi9syqO6+YKMoGURI6+p9a3AQTdea8lwAgCB681LhcGzMoylgTtqJ+dI97QDdPR2So9w8tuNlLd4WyuqsVJPQGfce9K2u0tJCodiioGkg8ii7l42+UDI0wR6VIMFS5uFuq1MAwttwTcVjC6Kp0I37GiyiGOJClUql7YKmwt6LRYAkjQsdgD0pHsl8SOSox/+qY4ShsazAZGUhRqJidfXeq02tJxA3UK4ePKQY6IGKusuEFS2FGpOwpXHRVpU2jzHRGJdzTPw+vtUi0DmtYqY7n+KguoNIK+nTT+tM071nqNB/jHwo8pJAglmIAA3JP8AOmskcTInNeh8OS4lgm7ytbQu5/IDbXQ15D3jHDMjlzVKjGAAlVnD/FdpbyE5wJIkcoE9dNhOtav8d8EkqONuQbC9AuNKyEL9zc2j01Me9RbGUrPUaQbQOGaibEqbb8xRG3QCcwiDBK/e01Eesb1MslwEEn27Cg8HMg+8df7CCODDNAWxEAsM8AKsZR8Jy9ydZg7SKoHFuZNuG9E1ALl3PudOygDgyPLOdEDedcAy6CDCsBmkghjAj86q6q0TInL+kA+Mzp7nhvO6/wCUJhUVTbIzKjQw0ljciGA6lYYHXeWgxsz3YsWp/Hcp2nCQOo52VldbkIjSCF/F5mXQHtaME9wT61BgZUYGnMLc+pVo1S9sEOynpdD5mJCuAUtycjDZyWUBGgZgNyfQHTYO9zabPL0/aWjTfXqy7ru6ctPuUTibXIl69cUpqYzQwYfCd+4E9tN6z05AxZnRaK8F/hAQ0Zn9/HFU+J8S2raEDLcckmRJ3XKZ6f8A7TU6NQ2iOKat4ReHSTGmixfEce918xY+gnQelehTotY2AFnfUxOlXnhnjzIVts+XnUyYgwRE949x0pKtMG8KLqc3C3lji2/71SPNEyh2KgSddFnQd4GtZzTt03qBbun058NVXeIcGuJtNkZG0adQCIY6kEyNRt61M/66gdyWjZ6ojA737zWC4V4au3zcCwpRSQCDzEboDEBvc16DqwAB39yq1G4Dv5Ktx2FNpijFSQBOUzEiYOg5h1qoU2uDgSMkNFclITSKKXCnqk9a4lOKc6pfL966UuEq3xPGHdoCspiCo1+cRIP1rHT2VrRcytztse8kYSDu7/pVz66z9a0gQpEh1yfVG4HhikZ3cBZ0HepVa5BwtF1ro7IwAPeVYYs3QTlujJGpMSntGu1ZGCkRcX+VeoHgmH29xygIS7jyQFcqFI0uKAWJU6HuPpVxSiS2/AqLtomGvNt4ubfHoq9znJPXrO/9a0tAYIUDFRxI671Ng8I1wwPqf50lSo1gkp6VF1QwEbc4esFFBdyNSp0BGwIP86gKxJxGAOOau+gw+Vok6oVcAzOSyPlG+uo00Eneq+K1rYBErONnJdJbbn9oEW46Gr4lmwkDJSqd52OlIVVpAz1TkMgjqPzo5GUWw5pbN1FdQSY1HeP5dKINrqBaJUuFQgq6kKVIKk9wZH50HuH8SqMo4hOS2lvxiqLqnM24PMPadJGp3jfWa8s7G5zhByQfTyDh6Kk+02by3La2LSMQckIFM9CpGvy7TWqKjCHFxI1v8rjDhhyOnFFeGPFnkDysQpKr8JiWX0IkTFNWoB5xMUsRiD9LaYXFpeOe1dmRtO//AC7CsrzFnhTNNpyKnGHYzORjGpIEACdAO+p1rsbeSBpu0OaZ9hYEZVRAoJAjUHSJgb6bT2rnVmald4bhlbvouXg+XNmu5vhIMfCc2oHQagGh47dAubSjvchONX7FndypBILEyW6/PXoBS+G6oZhadnrFggX4ZrJYnxSSTkQnsW3+g/rWs7IwtAOe9axXqbgPU/SocdxB7plyfYaCq06TaYhoUHPxGXEk9+iGZh61VIXA5J625oEwURSxJfJJgDcmB3PYDvRDkxpWV9gLuNwxym3dKgqSpU6H4l6ekgelI4MKgWtdaV6Dw21fKgMryVaVKLuz5hLd4mTGlY3hpPe5Y4g6+oj79M0vi3ht1cMz4aS4M5FG8kZj0MjfT170mzvZihyYu8RwDl4zicwYhgc0mZGs+o716Y81wthhoAGShmiQpTdOJ9a4JyQdV0+tcmiAun/Na6Ellb2+IXOV955WiM5I207VkdRZdu643L0GV3WcNbHfKi+zAgm4CrEnQfqafxCCA3JDwGvacQg3T3FpwqO5UrOWAfzMRvSy9pLmiZVXCjUhrnEEZR+UDiWtCcjOTMMfxCdTNXbjP8gI04LBVdSB8k534hQ4hkLkpOX/AHb07MWHzKb3MLyWTHFF2OGO6Zxr1idT/nrU3V2NdhK0U9le5mMemquOA2ii5mOr/CvWKxbU4OMDRehsgLWyddE3HG5GVLWRmMlk679tj709IMJlzpA3qVU1SMLWxyUF7E3Ea2XLhYGbQan2mnaxjg4NidLqb3vY5pdMa5KrxWLc6EmJJAPrWhlNouFjqVnZX6pllGcwoJPvRJDRJQph1R2EZ81Law5MFuVPxEaCuc8DK53JmU3Ou6w3qIORGaY6ab6+tNE5JMRaRimERjA7fDqpFTp4Rnmr1WvfdlwV3MoUEqB1k0DhJJCMPYACQAhb90kkdjof7zTsaAJWWq8uJBSBiTqSSfXX69aJ4JGiLBTWLzIZVih7rofrSmCLpuassP4jxCRF0mNpCn9RUzRYdEYCsbfiTFbsQBvMAa9JqTqNLRambOc3zHe5AY3jN5pD3XBJ1CmB7zE/nVWMAyASPpUx/KfWyrAepknuf6mqEyubhZkE4ifSlyTXOad5VdiT+HOScid6BcixgycigoX7pI9N6mSXarWW4RZvoieEcSWy4d7WbUb6GNZE9BqDt0FU0IGe/csO0U3VCDlwItPfutlwnjmJuurZktWblx2LbuFUajL22En17ipPY0ZCSvOqsbTJa50kTMWA+d4z+lf4TxIj3xYUl2GrXJXKRHoe5UfWs1SjDMTrG1r71nIgB2mhnNZ7GeJ3wvEWR/M+ztllWMxJ+NCZlSQdB0ntV3Ug+kBYnT6VKdHE0uGe7gsj41xNq4wNpUBDOGIPMwJzKSDsNSB2gitVJpDZOadhMxFuXeazDGqKxyXa11koHFItFESpYrkYKMwCENn2ABj32rPVIIwrTs7XA48gh8Tijm0PvFOymIUqu0OxWKcOJPBAgKdxA/Wu8FsyU/8Al1IjTcltYYMJZgo9Zk/IVzqhFgJTCmx13mJVndRACJGUAE2wN9BGvf8AvWZrnkzrvWt+ECBkNNF3DbgLO5EBV0Tp2+mlGs0gBu85ptnIlzj0C4Y855gAxlEdO0UDR8vuj4vnKgw/FnUnMSw10qjtna4Wssrdpc0kG6GbEShBZpzSB0953mqhkOkCyljbggzKhKm40lpPr/am8rBCn4TqrpBlFWsGh5VJFyJ9D3A61I1CLkWVm0KZODX2Vi9q6xIWBbAgA9dqgHUwJdmtjg8u8v8AFB4u0Y5+YTy9Py6bflVqbh/1z9VnqNEee97b+qGbEFSQCCNhGw9v0qmAESpGs8OIBUL3BkggyDoSdPX5zRg4pUsXkwkJqpOsfLpRmEsYjMd8lLZtkkATqe1KSM0zWEnDdGtw4gwzKB3P+RUfGESAtP8AiEGHOCgsWYJMTl1juelUc+0JKdMi8ZJXtEySwUHXLOvfSaAcBp1Rc0mS50cP7TzhkgS59P8ABQ8R02CctZkXFQrhvn/n5U2JK2lIUgt9vlQlOG6BEDDRuamakq4bGqXIAMxB9hrXTJgKtmgOI6LlczoCe4ri0RdDGS7yyorj6nNPtTNG5Se5oPmBU1riLJbKJoSTzTDZTllT3HKI7SasHWhYX0GPfjPoncE4qbDMQqksuUFhJU9GXsRrU3tDs1StTNQQ10FSeLccb17OH8xcqgMQF9wVGgIJO2+9FjWt8oUaVJ1Npc4XPEaZZKhZ6eFz6l0wyfWjkp4pSZaMrhOS5VoymwSnge1dKa/f9I25Yunqx+UUgYIs1UcxxuXz1hCXMM+5Q/Q1UNKyPBJkptu2QRKmJ7USxxFgUGuAIldezk7H00oNpOGhRdVLjJPwut2WOymiWkaH0QaTp8p8MDImfbT6mh4biMj6KniYTY3U4vkiCDPpp/KkNBwyn0Kt/lBwg/P6SESfhP8AneKAY8DJKajXGVG1jt/n9aYNdqCkOFxsU+2pUE9xQLHOMQU7XhjSQRdS4VFUFnBbbKO80r2vd5WhcwsptxOvuUmK4g7MMsqsQBFKzZsI8wkrnbUXOkGygNxiDJObrP8AKn8KDlZDxPLndQMsmdaoGmIhTcQTIKXyDvS9Ewac1JaHrFAtO5OL6qywFgCWIzMIgetZqpOWS2UGNb5rEp15wROSCTBmZ9xFBrXaFM+oM4ATMoB0MgfSjci4QDmzYoXGrmMjWNOtUpy0QVCthecQKiVT1B/WmgaKXMFS20PqBQICLcUqctkU7ZvrSRidwWjHgbxSWLpYwe/auLALhNSqY3YXI7KQpjVtdPnUTBctt2sMXKGu3rgWSIJ/zWnDGEwFndWqNb5s0LcuFzJ7VRrcIWd78ZkpuWiiE0265FzVGfQU0KRtkF2XuPy/prXX0S21CRrI+79DQneg6k03YoXaNI/p+VOBKmThEQmE95psMIFx1TgfShhS4+C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QWFRQXGBoZGBcYGRwdGhwdIBkaHBodHBwdHCggGBwlHBwcIjEhJSkrLy4uHB8zODMsNygtLisBCgoKDg0OGxAQGywkICY0LC0sLCwsLCwsLywsLCwsLCwsLCwsLDAsLCwsLC0sLCwsLCwsLCwsLCwsLCwsLCwsLP/AABEIALgBEgMBEQACEQEDEQH/xAAbAAABBQEBAAAAAAAAAAAAAAAEAQIDBQYAB//EAEIQAAIBAgQEBAMFBwIDCQEAAAECEQADBBIhMQUiQVEGE2FxMoGRFEJSobEHI3LB0eHwM2JDgqIVFiRTg5KywvFE/8QAGgEAAwEBAQEAAAAAAAAAAAAAAQIDBAAFBv/EADYRAAEDAgMGBgICAgIDAAMAAAEAAhEDIRIxQQRRYXGB8BMikaGx0cHhMvEUIwVCM1LSFWKi/9oADAMBAAIRAxEAPwDy0VJaYSlaC7CSnWVHWiVposGqe60oVHtgpoFFTSha5EBOignDQkIrkCClArimA3qVaWFUGBKUGuhEOBzST2roQxbkuaK6E2IBMJ60VIlcGroXKRULGB/hoTCMSVdXPCeNSM2GuiTAgZpPT4SY+elZxtVE2DgqU2NcYxD1C3GG8GYVbTW7xDOCyrdQFHURuwnI5DDvqKw+PtD3zTB5Zg+0i3uourgRhy4x7HO6i/7rYdsMuH84eYhZkvldizyUKgklCPoRPXVnVNoa81CwxkR+Z3rhtDS4EZbpBPP1VdxrwE7PbOHgo2VG6cwgM+ugDLDxPU09LbYBD88+h0VAWuJJtr0+1kOKcNaxee051RiJ6GCQCPQ7/OtzHh7cQ1TBsgOQk/OmhPJSh47ihhRD4UebvTRCg50m6cEnahKLWl2SZ5dFA00mQ10pSwpIopQLriRB01rgCnJaGmQhTTrziZXA1yCUGuTA3UqtSrQC02UmUUsouYCkiip+EibuEAPp60uJbjs4BUN5BtRCSoxsQhilUCzGkQlX3oJmi8FPYihCewKTP2owhO5cs1y5pISmuXEhKKEI5apYFBERvUtmyWIABJOgAEknsAOtcSAnaC43RWF4dcuXVtKp8xjAVuUkxtzQAfQ70pqNa3ETb1+FUsg+aymbg10NdQ22D2lz3EIhlWQCxHUCRqOhnal8VkAg2KXy52hAXMIylcysMwBWQRmB2K9x7U4c05JRSMo3hXB7l655dtQX15SVU6CSBmIk+lTqVWsbiJt6/CcMDTL7c5+lp/DXhezdS8MR59u7aaGGijKdIGZTLT0kaVjrbQ9rm4IIPr8pnPNMA4QQdTP404+q1WP4yqBLeHnkTygSx5ssAAkHmb+p7UtLYwCXVrnON3NeeXGoSd53ewB+T6HNUd2xcY531gwQWhVkwPy1IHQ/XSXy0Nm2kfgJwwNJd6z0HM2/SgbBEZjz5gZ6iRPKoHrBqYe2RGR+dfRUwGLzPpbdF8/ZWHD+MPhnS3eZvLZRmJIlZOsf7R+HtMQdaUMZXuYsc+XypvYG5Z5xp7fjqrXxhw23ds3nZB5pyqpOytOsHrMHUbiD1rLQL6NTAdJlXouJAaMvx9D5XkREdK9kXVpLTwXLr71xsiw40gTtQlKWTZMcRRCi4Ycio/MI60YlJ4rxquOIPpXYQgdqeBCHJqiz4yblcK6EMRSVyQpKC6EorkQEoriiDBU4OlItINk6fauVMXBSnXc12SrnqonUe1FIQOShcUQpPMpmWjKWEorl11IlskE9Bue3ae1KSAiASnZaCMJKKC4LRXQpFtyQOpIA9ztSzCcNut3wjwYlywDcGJw99HyPIEZt0ZAQpI9mkEdd6wP2pwfDIcDl9H+kzngWcBHA7s94/C1GKx6EoSoxFy0FyXnVcysIBfMOuYFssEaGDU2bNAguwzoPjMeyiHOvgsDM30JjcdJvY8FKvFxIZrQBZAhbKpaJ0Qk5SFzTy69a47JTmA4/uM+wh58Mabp1yyjPqFD5eCu4dMMyMtm3GQB+ZSGLZldoMEGD6R70ng7Q13iAguPuO+CYVXB2LXrEDfHrmp+L4nCXblu66h7lshrJVwG0jlfKSW5hOvc7a0GbPtDGxkDn+krKxAgazmPiYHuqrHYy7fAtgstsgQdxBUxOugnT269tdJlKjJYJd7zrCHhYruy9uvXp1uibfCVETyMZZlOoRZEOpPT279Igrnkf3wKfxIm36voocaMxIUAqAApjSTA8yR3E7xHyroAtr9aJgS4T3fXvqqlrgkgOLjwCy5i0vPQL2MmBHSnLQPL/AB3W06pcJzF+c3O+FBjVbK2rFB8UCCW0gEMSYGnr+tIyMQix0HDfZE2BGm/jx74LZixbfCK14MCiKUY6a+VbAidDJWPmazVnPFfynOJXYsDhAH5zP3K86bwvfdmICqhYlSxIkEyI07VrG2Um8d62AW8x+1Q4yyyOVMSpjTY+1aWODgCFMmbhRe00V14sU0uYiuhK5ziIKW5g3CqxVgrzlYjlaNDB2JB3rg9skA3GamaRKM4l4du2bCXzBtsxRoBDW3G6XAQMp7dD9JSntDXvLNR7jeFCowNNu/scVX38E6EBlILKrr6qwlWHcEfz7VUVAcjwSmmZjVQZacFDCkK0ECE2K5cI1SRRTJwWhK7AFIDQVRCXN/kUFyUmiUS4lIRQXQjOE8OuYi4LVpcznYCJgb7+lJUqNptxONlam2cyAF6JwP8AZkxi5iWVMpBCGHmDJD6gAEaaGvMqf8k3+LL8UateiyA2536e4v6LXcTwmGQKqWMPcTY2haBMaDQqDEeorFSFV5JkjjKztrVXZuP49Fn+EcFw9i9dvWFZTdUW1sXFm2QzKWUE6kGNiNJ0ra81ntFNwniM++KbF5YNuPf2sX4u8NtYuXrlu3GFzKbTgggq4kQZ1APL6adxWvZtoFRoBPm1Vabmllzf6WWJrapk3XKa5EG62v7OuHXrl5XRUa0GVbubIRG8FW+8PiUgbj3rz9tqMa2HG+mauXNFMkug6RM+y3HiDEDNkJAZpzssgQAwDRJAJ2J7e9R2ZpZT8QC5yHDX6HVYWeYxp37CxPRCJhSRmEAXAWzqQdIgKR3zAAb796ufKL3jQ7+CqHAmfcd935qG+TGqwW5nBOjLuNehyyAP4p6EdAAjQZHWfq6OtxfXdH2g7jykwATAV+yCUIYbj1J99IogXjqR00XafB+0mRdSRlzDJrqkE8zZuhVtTtoDp1HNvHrx4SFzjEkW03jj+VeYPIrNGS0SRoOZCAASumok8wIGoYyKz1qxpkSMQ95S3N/jsd5I5OHkrOZG1nlLdOkmdNBpHSs3/wCSbMFpCWADHz/a8x8U8Wvtcey/7oIcptqdCRpJP3pHy1r1aLGBsi86rUGWDpndwVbwa2S+hIgEkggGI9aaqWxdO4ANMlaO0C7WkWJeFUjISASBzab76+/rWcNzA652PDgsu6cuG7jb4+1p/FwAS2xdlgQtrKOh1JM9so67etRaS6o+BrnO6wCNIw+Yk77W/srM8I41cvTmbQQqxGkR+mlM/ZWDLmVYnD1KuLfghHunzFOozA5jrIncbe8Un+S5rMQPDv6Q8QNaTEwpML+zq0Fum5nI0ywedNdSD8NwAGYK9N+4qbY6W4CD+frol8YWAi/p8T7peDeHhYtvaxDYe/aYZVbIQQCxkG7HKI1mZU+1cXOruDqQcDztlu7kIVKsWxEcDA03TJ6C/BPNrAphRhG/eWVYtzsS+ctIg2xymCR67daPhbQX+ISGu6ZcrqXi+bEBlw/+oVv/AN6cP1IysIKFGKmOpkb6AddBWcf8e7DdwnPX6U8bs787f/SFu4zA3rtu6wUuiFEJzqMpBkZcuXYkAzpM1obslZoLWuEZ569YOa4VLGxvwk+snrZCWfB+GbAPh0ZXOZmt3mAGVm+BSykgiAFOus7DSg+rWZU8VwIiARvHBMaswBkP7NtPRYx/AOI8qySuS9cuNba25AjRmVpE8pVW77CN61f51PE4C4ABn2j3VcLJieM5hZW5hyu4gEkA9DlMGDsYMfUd62zeFLACAd+SiK0UMBC4etBcJBunGuRK6B3oXXYOKeTRKrBOiYwrkwEIrhXEHw91L1sw9tgwnb1B9CJB9CaD2B7S12RXECLr2bBftE4feQG63lt1R0JgxrDAEEV4B/4/aGmG3HAx+Vmw1GZT0Q9nxjgr15FtlwQeV1w+gnSSfiC666R3qrdnrUBjtyJ/r5VQ2q5pkE9fxdaDiFtUhWg6QSQSNNpUmAvcg7E6U1DamVLOEdbfpTa0mS3vvdCoeJYcKj23XzcOzAdRllc+8+kiJPKN9BWlzLyLO37+frn/AGixxnF9ad5LF+K/DSJbu4lGzTdDEKpCKjaEj/1No6ETBkCtKs7EKbhH57CuxwdAic/69OSqsH4UxDlCE0uWjdQnQMBErJ0VtZEwCCNdaZ21UxN8jBVYDHEHSPdb7w3hPsmHZXslbl1QbiF8xUqxCAKF5SwMjUka9qxOAr1A6fKNYjoo13lxAaRbKAbk6Z3jWPyERw201x87AjRtoySMsaRIXb2getXfBzFrJYIECZv769UN4i8WWsL+7Rc90ACF00AgFjB9CIk0zGOqCSYCfDdZO5+0DEyxy2YaeUq3XsS3b+dW8BvFNAjv6Hyp7Xjtf+Jh9dfgbTX0Mddd6U7PuKMwpG8a4fL+7w7giY1ECVgfe/lSu2dzjcrmGMgg8V41uuCtpFsj3kxG20R161w2ZozMqlMFx8y1Phu+wsAm9mltXnSSDKknY6jf07V520U/EqHyoVzTEWgd+yy3GPDl43bjBxcUkuGJhisZpYHUQsenat7NoEAOBB7CLC3BnEaX+kvCOHvYdhdhNuo11nQwwA/Olq1GvAw3PVOWOmAbcFoOD2//ABNtgweWbVW0zeW4QRHcqPc0KDhjw7spzUa1FzWGpYjWFfce8PfaUdk0Yi5FxukFciwNQsZthvr6Vgo1/CIa7hbvVRa5rT6c51MqLg3hq3aw1sYgL5qjmNpxqJJEzo2kamruruqP/wBN50I3JalXzTMgb5CIx/i+1bJVJ6BQII6yZ6TptPWuZsGMTVMHOBf8x+VAkk9j9+w4FZ/EcdvtovIg0BBJ1+ek/Ia1qbRotuxt+Nz9eyfC4nzfX79Son4VdZiGLPdJaVJk5QAQQeuuYe9F1cOAk238dyZrA2w7CMwvBlguuW5bS4Bl+8xjYDrplJU66H1qWJzhGTo6Dn7oEi2H04x+PxdSXODqbaFYuXGT4QBltlmAE9gDmWDqCdt6QucASfLffcgfk8NEARMN6k9/tNu+G/jCMHZFkuZCLA0Ag6toQfSKLKxls2xaZk39hr1RlsEjLvv82QF3h9ywDeF3yzAPJqZMnJvDCN50p6W0TDAJ+DpN0XBpzM988lbcJ8QZX8i/lQgwXXRJ2hh9zaMywN5EajquzU6zA6nY6bj3ZTxRMmRr3qpvEPhm23Dvs9lCPLcG3mEvmPxSR3kgkdIOorBTr1Ke0Y6puQZHWPxKu3zvExHtGi8fxuFa05RwVYbg/wCdq92m8PaHNMhUezDYocHbrTqOSaTRhLKeK6FSFO66VOVtc0QomQRvTSoloF5Ue1NKSUsUsowNyJwOMey4e2723GzKSp/LcehoOaHiCJCIa02cFrLP7SseFjPbb1NsT+RA/Ksf/wCPoTMe5Sf4rDkT7fS1XhnxA2ItH7VaAOZTbccttmzjSCdDI3Ghnod5vfTpSxhJOjcz/XPJF+ymnDptxzVg/DWU/uzyznYqdAoRQRE6w2h1nKNSZpnnEPNlu4rO0t/fffGU1uMXBbhlEXFRiWIytOmsJA0A06gadakNmp4gRNp++7LovOWW+0776Z5qvxGdy2Ya5lBhhGyneZmRo2/rVsbWgYYAue9/VVYzueuka7oU3GeL/ZMOzE87aIJ3YgevopI6/OhTBqGNAqYBNs/xvXk124WJLEknUn1rbZVO4I7gfCDibmRXCEDchiBvExsCYE9yKD3YWypuJByJ5ILF4J7TZLilWgGD67dIoh83CaLwrHhnAnuAHZdPUmTHKOuulSfXDTCr4bGDzXNrDctLhfBxyk5SSAcyk84AMTl676Dr0qPjjFBPLjaVF20jId5/jor7C4EWUbJla2JXM3wtbYgB0A3IAMx0n0oYgSJsd2sjQrOXl1yf6VgqKASup/eBb2hNwKsZI69u3LNLE5jdbdxSScr688+/0hcQ9ohbYtMgbMbTGM7EwoUidDM6noNIrhSBBcTO/cNSVzKtRjpFt3e6/wBoZsIeyqCSFWBnkEAZigjfQN3jaakabjdrrjXLuy9Jm1Bsteyxz17nvge/FLoBDG3Ox5jmkaGYME9yRSuwE4nhpPX7QbsbHjytcB0PyD7FVN4XL8+YWZSYAUDcQTCr1yyfcQd61isC3ywJz09d91iq7OaT8Lrnn8Tw4qUcJGW4bcOAfKUNuDyFSZ7yFOx+hqRqZTbU+8pRw77PwrJVsoQUIdUA/dt8RLyp39SDBnf1FLciXWnUaAGfhDEbwI7/AH8qH7USrJbJzls3mEyVJSCp6kSDr6zvBJwtBl2Q065+6IpOcIE+/H66JGdy/mKBbhQAkiIykEmN2E6N/gSRgwOMyc+vdlb/AB3SXHvv4CZbwNzXn5bgm4JMvAOpPTUx7VzqzDfUTHBN/i7+vNdfN9Eyqkjysmjba6NHVmBPsSaDcDn4i68z03cphSfQdu7Gg6eihxd7MjKLaIfhMxoCICg5ekyTStbhdLnE66rn4ovbfcjsD+gqzG2Z8x1CRIRIG5mSF0k7rqf51dj8mkmcz3Nkl8xyH9ad6K98E8WYjybrFTbAI13QGIJ/2mNfwnsoqP8AyFFtSmarbuG5TwwYVL458PhvgJe5zOAB90k8uuvt/ep7HtBY64hv5W9hFVkAXC80Ir3FmTSaKSYMrp9aEI2RjDtUl6LhuULimCiWkC6iNOFFFYDDm46oN2MCanUeGNLjotFIBxglanjHAGW35dq3mVRna5oSxEjKFGu3SvN2fbGufie6NAPytVQSIAsNN6hwvBLNqwL2LzpnMKg0Pz03MTTv2qo+p4dAAxmVN2GmBIkoXxLdusqsZSzA8q2TBgbNlH6mn2QMa4jN2p/az1mvJxPz3blacE/aDdRPLxCm4n/mLAubQZnRh3Ok9ZrS6kJltvhZDSJur5vGmCualmQkyw8ttYOZRoSN569TUvBeD+1zQ4afBUXEPHOGSfJtveeSQW5V+I7zqRHppSt2c6lWDXkZQsJxbiz4h89xpOygbKOw/mdz9K1NaGiAFfyNGabwzBtecKpCqSASdYBIBOXdu+Ua0xECYSGtHDkLrT4Pw1isNeV7RF1ZObLoTbDKWzBtNdCAJOlQNamRBt9rnguEk+0dLK6xfhHzsQLjsTbKqSB8QBJG/WD00PT3j43lGHuEBXDJEX7+FcWOG27ZUZVJAZ3ynI6qFgrE9GII1G3zoXi3Ia6/kLI+oXEk/SixuOK6ZzneC1zQOgKgZGUCCu3bWT611h5oyyG/O/ouDJMHIZ96j8LLY3xUlq4pADnTlGqoJkjXSNdF/PQU4oPMkm/ytDXtta3xy74K3wHEBcErcDKTJkkwSSWgf7tRGhnWkqVW4SHiD3F+CuzZHBwdSM8dfTsJ62mZWYkhVyzvPxTAPTc1OlXAp+bPu6avsoNaBabxxE+3Lep2uMM4UFB+CeYKMuVj6SRGsgj0mkqMewmo0z3dNRdTqAUareX46qDEXEYKTtGQqDDSh+JjvJJJ9RFGpUsDhmbz+F2zbNie5ocRGnqBrw5c02xcynMGCkGVGbcwRqOoykjvqe1TpvaGlpCtt2zuqPBGcd98UQFZogqQs88kScxKn8U6yY6war4rfMRrFvlYjsbxAdxS3TbthhcYE/FLRoY3j5DWgHPf/AJ8DKcB5n5XYbiNu4YRtCIBA0Ousd9xUqjXMEkJ/G/9RxVdiBfu3FVH8saTtJSQSDoYkVakWNbJAJUakvcZOXHl3E/CG8TW77s4t57aWgoJLEZidskb+231p9nc1oAJknhlwShoMveOA38Ss5xDFYnDlYxLNIBzKzQDA05hqRpWtrWPFwPZIWtDoA/HwpcJ4suGBiALo/FAzjXeRo3saQ0ALst8JwQ6zloLdxSFeJUcxdScxPSTHboPSsrhYtGtoOSg5uE+YZd55lO4FiAuMskMvO+UidQrrlg9Ov61pp6C46apHWB9frn3mtJ4gZBl0/eESQSZCiBCxsCdY/tXh0mG97ZTpPeq00nwYOQ03zvPD0XkniLC+VfYAABuYQdIPb5zXv7M/HTB6IVW4XEKqY1pCiU3NXJUYx0/vSLdismwSCYOg1I6dNfnQSkyJTLdrMQACSTAHWTsKaYElIGhxhqv/DXhLE4u4wtDLkaGuEwqmdgRqW9qBeCLXXGGNxPMDTeeX3YL1Hgvgy/YVs+JW6zQRmDCCOkknT1ivM2rYxVjBAjRBu3U2iA0+yrMSz52w9+0EvQWQMM6MJ5WB6jUdq8+pQdQOIG2sWK303h7MTD+uixfGbDXnd3uctvkZiIGYTyoo1+tens7m02hrW53AzPMlLhkSZv6n8KC/wAHw9pVF+663GUMVVZgHYT0NO3aKzyfCaCBaSUtVtJsgglUmLuqzkouVNlHYevc9TWxgcG+a51WYmbwoy1GEcUJpNMgTOaksXWDArOYbHqDQhc06L0Xw/YxKt52IxBt28qsDPxTsDykbTMVnedGtkovNIDIxbUrb4jD+ZbzWbikQCNirETEEbb9Ow7VlaSBBH6WexdLgsFxY4uYNhnZgWlnWNDHfc7BdJq7HticVsrJ8MeW0DPM/SxOM4xeuiC8DaBpp2nf6mtDKbWZBcRizMoFNKcmUwsVNbvlTKsQe4JBpSJsQnxxqvSPCeEvXLBvYsrZsbrcaAzj+E//ACP5151TZWF3lMcM/RaHbe6i3C659xz+s96divE+EEhLgZtefWSD7DXQD00FUqMqwWhp3JNnNOQ95jWIP0q/DeJcIZDOyBozZUZmciYgkQu/6aVM7NWLADFlUbRTY8mk0knU5X4TJR+O8S2cOijI4zy2WBmI25iTI16H6VzNleQpv2kF0m576ekrM8R8ZXXBW0otKTPdv6D6Vop7Kxud1N1Z78yqXDhr91Q7EszAZmkkT+Z9q02AsgAGyf2tVhuCJbBJxfluQGUKuhWATKzue09qxOqvcY8ORvKFR9LX27v8LVYW9Y8o3pPlroSYkaxLEbHbSsr2kVBT1MoCoQ2fb8QqfjuEuYhM+FxHmKDOQwCIk6HrttvrVae0MpuwVWwfYqYY03MjPVef8Qxl1iRcaYMxpE7dK9JrQBAXQB5s51QlMulajw/iJs5WgQTlZgT8gBsZ1rHVbD5Cq+MInPle25HcMdrl+y7OWdbkmegTmkdRIG1UaGU4AEDNZWguK23FSouzbKo8LmbXO06EKNnjTTcR9fHoNLqBxDlwhM14a/Phpx/K8z8dWMuI3OoOpEH4j0+fSvU2J0sIVagggrNmtqmQlCmjZLdWPDsMLl22jHKGcAntNQrVCxjnATAWxrRIla3jnCVXkK+ThLYDMwjNcbYAf36mvJ2baXOGL+TzYDQDeq1ADd/8RkBqUxMGqIv2e0UzoWN65rkX36GOg70/iOe8iq6YMYRqU5BHljCIvGfLfK9g8M8NTC2EtINANT1LH4iT3Jr0mVDK8PaH+I6T2FBc4yly5kAO8Bun9qwjbW1auBoO7gYVjsjmMxE9FWeI76rZe4wJ8sZtBrEgMB76H/lFLtmzOqFuE5/Vk2yVC18DWywWL8R4Zo820xQcyGN2HoKizY67f4OE5HkvWe80xiP7WL43xL7Rea5sG2HYAQK9fZ6Pg0wxYS8uug/nVF3VOH+TXIWSgDsflFGVVoanq8EERprrqPn0iiDddUEiFofDzvinFi7cbyxBCxoTmAhidADrvvMdaR5gFwAUYbTImeG4Ivxv4hOb7NaJRLXKwXRZUnUR8vpS0W4RO9TEVSXOVLY8U4hfic3BKkhidcuwPcU5Y06LsG4qqvXMzMwEAkkDtJmPlRVQYAR/AuC3cVcNu0BoMzuxhEX8TN0H60CYTFzQJcYHeXHsrQeE+CWRjXLsL1iwrMGykJccRAjXlBJPqF9aRzhF1MvcGeIwEbvv6Vxi+H3Mbca5jL+TD2zJVJOmpCoI1aIk9JFRD8OSAFOncAk8dd+th7n4yviCzbvXkTB4VraAZV0Yu5n4j1q7CGiSUzQ993R0iB6Kx8J8FyXS92JWdiCAffYn22qFarIgKlg0keveizXGsX5t+44MgmF/hGg/IfnWhgwtAUWoKmTBS4TEtbcOhhlMg9q5dmITzeY7k/U/Ogna1ugWk8H8Se0LglcvxFGPxaEaDr/es200w+DFxkd3PglcA10kx3px5oe9j/st67btjOkjRxqsEmNACI9IpjTNQAvsdY4rgZED7kBUvELouXHZRlUsxA7AnQVcWS3wgHRRpZJ0A+VcSAmawrR8PsMqlUWXALmAZAA1IPoOtZyRYnI2SVXY3GBkth4eW3bw/wBpYZr7Em2TpMgqo0011P17V51fxH1fDaYaLHhvSvJa0BuvfsO7o7hzkjzGFmbq6yDrsdRGh1Gs9u1Ue1gbhE2S/wD6g5x3n3uXnXjq7mvLqScms/xEfnFaNhaMJPFXqHIbgFmYreopa5C6nLUkLUXFaThnioJYNq6putJgscwI3GbN2NedW2Auqh7Dh5W9FUVi0eXNTDi+JxdvyQFRR/qXV0hd9Z0G35Un+NR2Z/iEknQcUfO7+RsMz7r1LhviRL1hLiyQwkyIiJGvuRp3kVTx8Di12me4cOPRea7Z3YojPJBHEguXIyqCTCgST30rNSexsViNThA3nXmVodTd/wCIHmT3kq3xVxpUtFGtlhc5MnVjvEjYadKZu0VdoqQ3yhu/PcVehsoaQRc58FkOJPYQjz08y+QP3YbJbtjooOgEDvT0G1n2pGG7zck71ofUDTYSdSR38Kn4zYxLEJ9na3bmURUlfcOBD+4JrdSpindxl2pP0sZ8SsZBkbgbDpp1QF7g2ItrnexeRQNWa24A9yVgVfECh4ZGUdCELXFTJTZooB104iinnROs3mWcrFZ3gkT9KIcRkkhpzCZQMlMIGQUtrCuyllRio0JAMf5rSkgZpgTojrnh/FLGaxcGbbl/l0+dJ4rN6eDvHqttwG0uDwOItX0DXcSRyAtIXKAMxERBJOh61N1UGyg8Fzmht4ubW/agtvdvsuHw9ohAQMqDQL1LnaY79aQADO5TOxO8zj9eu/S1+V4uX4WGZlv4mzh/LIU2xLMsgFQADGx6TrM0/hOFzYHf3+VN1RrQD/Ind36COW9XOEwli0h+y37AVhDX2cG56gQIUemlIWukgDv0UXVg7+duGXqSZ7tCAxOEwtu2RmbEGCAiHKvUbzMd9RvrUhY3N/T9+wVy97smxzy73Z8F51xbB27SM0Q7mAvRR6fSJ/rWpji7kmmLHPVUIAq6doBS5aCOFJIrkJCcl2NRpXI4xmirWHuXSzAM0asY2nv2pH1A0+Y5p6dIkSLDLd0Vlw3w+7Oin75hfUyB9Nd6hU2kBpO5MQym8A3tPDvP0W0XwiLV+2oDGyFzXbhGhgnMoPTaI9ZrzjthdTJP8tB8JHbQXTEAaDfuVuws4a5cuTDvC5IEKIjJHUFoBMbUw2etVGCoIaJvvOh/pZXVQRAudTPpO4DjwVbasXMRcQtaRrZU5LcwsAgFRAgOCRBn72h3q3+uiwtaSDIk6zvz/pcL3cZtz3dz8ZKTFYhLSqBaVV8tuZssFZGvXmA32O1JUNiJvMdfpNRbJl2USf0vLsZda/eYqCZ2G5CgafkK3tDaNMA9krnuzcUExqwTAQlork8xQuqmEgIroRaQM1ecB42thHtXEz2rh1jcaQfcRWLatldVc17DDh/aoKmGxuFqsfjls3LQtC6zuoC2kMKUGxZTtAOntXnUmVKlN4eQGzJJ3q7nAvgNl2/cEc3HLCuENxS+YLlGpzTEH51mp7PXH+xrcrzyQNRjvJvsouIcYe01y5eQeULmUQObUSHXowkkRpEVRlAVoDD5jJO7PJDEWDhlHZ+YWK474gFwt5Cm2G+Nj8TQI+QjpXr7Psjmj/aZjIaBYqtdzrCw7zVPhOIXrX+lduW/4HZR+Rr0JKzua1xlwlGYPxJi7TZkxN4E7y5YH3VpB+lHETml8Jm70sj343hL/NicIy3Tu+FcIG9TbYFQf4TSYBoSPcI43gQYPOQfUZpg4zhbf+jggzfixFw3P+hcq/rRwN1JPt8faAqVJ0byEn1dPsFw8TT8WDwTDt5OX81YGuLW7vc/at4lQ/8Acn0P4WrwfAsLfwb4q5hjZIVtLLOZAI5lVmaI3+R02NeXW2pzazaNM34memUouqOYYsegHx9LL8Q8JX1ZvKU3ra7MAASOvJJOnpNegKjdUxbI3K08FYzEi09u0lq7bzM1xGOW6sKNUneZ7HY7SKWrTa4YvfdzWZ5fjEHpv6+5W+8O8Za5hTiABcAVi0auDMhD6iY+VQcC11/0hmBh9OPVN4oVuvZOUsjRIQiSGEGOkAmSfSRUzMnEnblZAWfGFvD3GtBEXDSbc2WkqTPxmNTvzAkz+VgKjSIsdR+7meaif9ok370yHp6qkxGIwNtGGHR710z+8uNqp7wAMxowf+5PfT7VWlzgA0ADvLP5jms4CzvAUk77b+/pXGzVYSTbRaS29645zZmY7wNABuSFGw7KKzlrRuE9EwEZd/Z68kP408N20t/aVdyORQsBgzNPPmDaKSO3pTUatVtTwngDM9EKTmus1sngcuYjPrmsG+/rW9O5pabj1SVyAunJaJ2oEgIimXLVcH8FXL1oXTsWVUH4pmTPQADevPrbc1jsI3Snlgibn2A7yW74FwVLFi7aeIuZldhHwxCGdh1OvesDjW2h4dTBJEW46+ihWrAgFxsOg5f0ohxexajyk8021lWCzlACqxznQzlBkA9a1nYyf/K+JzAvv6ZcVHG99wDlyET1PsEPdxt97lu0SLRb7hJmI0IuGfiP4R37RTu8MS9jZiL5m3Cw9VwbfzHmBYcpF/fom2eHKiDzWZDdYkj4gUkllOujKMuv9ZovqF7pzj1n9otcBAHONN/p0VhdYZ3EItpVVc6nKZjOHWNjlZQdenWpF2Fgz+enYTNYXkucvOfE/Hw48m0xKAAMxMzHQdh1rTQoHF4j89Ary2MLMvn9LOW7jDUEgwRM9DvWpzQ6xSlgcPME2KZclrkZSE0UOaSuTBSYW9kdWIDBWBI7wZile0uaQg12FwI0Xo3DPE1jEXMqgo+XdoE9wDNfPVtirUWSbidPla2bQ10jJZnjV23hR5Vhg91iWuXSAWGugH4etels4ftHnqCGiwCk+q1owU+pVLiuI3roAuXGcDaTWxlCnTuxoChJJQpFVBSkJCKKBTTRSEpK5KUs1yUhSKYg1yowlbXwP4oueabN9hcsOjAq0ADTYdApG42ry9u2UYfEp2cPdcWiCSfVarDJYUucLdNxAc62llzbnJnJJMhY+kntFKyttDoY9t9TvjdCDCIkDnkB39I3F4BUk24UzIeN2lyG9PiYaEaEjaKq92Eg5wrMaagjJUXC7drCM6rfe2GBNy3aJYMACS7ggspjc6bfOqeK+rk2J3n4y+FE0qTBBMxuyA4xPubojjVi81q2uGceXcXIbiqSQu2RAJIEDfepsqYXEuFx6c+aLqYqCCYBz3n6HBWfhDw+ti1mA5SnKzrq0jVo+6u0A6715P8AyO1EuwA31j4H2iXBggW6/PE7ptEZzGU4pwwW8SSHt3A2rFEyqD+EKrZZjr9a9DZqzn0hYjnn8I0y11wZ5x+bR0/KsreItIvKvN0VQCT9NB86qGuNynLzkO+v0h8Bg7tx2d8yoIzKHCMR0VZIBI0OvarCQPL6wpkD/tfhx91bcFxr+a1lpWVNxAkCAGAMQ27JMg6SqHWl2imH0jaYynfr0Um/zk33/jTvSAsl49xF44jLcu27iAnIEiVG0PIDBu8yKTYWsFOWtIOs/jgt9IEAG/GfxpHELOWbOdgoEkxAH5fM/wBK1l0CVdlMPf3ktx4d8HC5h1uu4RmcFFPVFaH0G7E7e3rWCvtRa/A0Tp1OSyVdoDojLP6++AWmx/iCWazYUMYMCcqwNIBG/sPmamzYWMa120XdqB+T2VlbjqG3qdeQ15m3Aqqt4O9eytcLgFiylklMmWWOUcoIb5wa1OrWLREbha/fNM0NaQ7XeYJiLb/gI+xgkQhhbDvcLjkYhSFGVhEgQ2rg7yd+8cRIjICM+/VG7sucqYLeKNLAIwYANAZIJNue+8zuDrSlzBEC4904oOdY5nuyruJ8dw+FclrjM4Ai2DO+57rPvG1O2m94sE/kblc8NO+wsF4i8UXMTKAeXZnS2P8A7Hr7Vrp0GsM5neujF/L00VCAKsSqQBZca5A2SM1CFMuSz6fpRhKluCiqOhRgVy5t1zGuXEAJAKKEBOyV0roiyctApgEhoJSLpIooZ5JCK5IW3TaaEiJwnDrt3/StXLkb5FLfoKBcAmDHETH4Vpa8IY0//wA1werAIPq5AoAzlJ6FcQ1v8nAdR+ESOB2cPrisSsn/AIOGIuOR/uf4E/OmwnW3ufRHxGf9QXf/AMt9Tc9AntxA30OHw628LYO6Akvc3+N4l/bb0qdWqKQmDz1/XRXoUDXd/scJGQiGjkN/EmUdgcVdLX3viFCBAuuQRlBdRsTpv1L1mrbQ0gBlyclpo7E1mJ9cRB9eHLLLdCTwxgXuXPMVRZtwyl3bVwylWAUbggmldWdTMDzHcMupUarqVVkFmEaZFx6DJb1sJmw62LIa1YTKWvvyxlIMidegrGa4pmXGXbgsr3CS59uCM8Q4qx9nNjOutsZAVLggQARET7g6b15dDxX1vEg53yHS6iJcZA9BP69V5jZwNwfEAI3J/oCTX0JcFownf33yWi4Pw9z8M+gMBm3Ov4Rp8I1NSe8/0niBe3O/rvPDJXGK4egX9203cuZZAVJEZgwPSdNDr361zSZuLe6gapOVuJ7j0CH8Mc9wlByFXYMbYU+Y/KVABgoIY/I71SuQym4uMWjfbIdbpWuJiMs785Jty3LOeO+G4ZCzJcyX83NYHMup1IYDl7wajsNWqbES3R2Xst4rOe0NIkDI5In9nnALgYYooCgVjbmOZpyR6dTPpQ2yu1xFEG5IHquqvaymWTcxPAf0PdW3GeKZgluzkt2JCF9wNxAj7gJIJGpk9KvRp+ADrUzPDlx3lebGKHE+X55i1rWHUpuF4UiWle4XbynI5Z8oicujiCAAZknYa1J1Ql0CBPr6KmIECL9971f2UKEEhktqZHNnA5SDrMx1npUXOEXz5QqMpg31/CzPGvGdnD/urSrcZcymCckH17+09au3Z3Pu6ypi/wDXL6WH4n4pxN6c1wqpEEJoCPXqa1MoMbkErjOd+9ypoqy7NJFcjC75VyYBc1cudKaq1xKWFKEPY/ShKbAdyfetQd9/Q1wKd9OCFPg8CWu+WTB6/Iem9I+qGsx6K1CiXVcBKusPYsKxtGGaJJYDX+hHasT31XDHkF6VPwA40ddSYQA4GZJVkZSCFJJEH85NX/yhrIKyDYsyHAjTmhMThssAlZ6gGYO2vrVWVMSz1KUHMdEI5qwUXWzTaKgSpLVpm+FS3sJ/SlTNDjkJ6K1w3h26Vz3SuGT8V8lJ/hWMzfIRRAJEjL0HqlcWtsTfcLn0GXVFYexgbDKXd8Y0iERTbtT/ALmbmYegFMBvPpf3SeIT/BvV30J91YeLWxSKlxrjW8ObjILVvkCBTpITlMrsetI2sC4tYY5JfCEzUu7jf8Jvi7AgLYUrdzO2lxyzShjKu5kqCvrHvSsqudOIqopsaQGDfzPDoqvxVwT7KyLmDSDtOsGA0HbN26GRXMeHCQlxXgmVdYLwewsPeKecWt2nshAxXV5cMQpIIUDpGp96h/kscSwGCLX+VVz8Bho9frPPhfqk4bwLE4jyczgh7jC5bDA5VEENA2B1HyA3NJtBp0KRqRG4xr+eiQOJMOdMXIJPpBy0tHtKvb/i/C4W4tu0nmKAQzqeZWBiIIA6dDXmf4W0bQ0lzsO4bxvsuBe+495uqp/2h3sziZtszZcyrmVTsOxj1mtDf+KpwCcxncoeCRefcfSr8FxGwBBDQNgNBrvAA0E9Nq2Gm6ZVw06Dv1Wy4Pww3FVgmQHXUc5HfXQfrWWo+NUHeTP2V+MKttSARsHHNvvuDv8AXrUWOe+CMjIvvlZalUO3WWZ4tf8APeFzOOR7akMqTOvIw5h1OoGp7zW+m0gccjHeaRrCTYXzEyPQZd2V9aw62LcE2hn5g2YJbzmSPvTlAgAgdzGteftVXxIpsMgZxeeVosqtBJM3PKTHLfz4CV5v4kwWIfFOLgV3ABJtLoV0OeFEnQjX0E1u2d9NtIFpgcfhelSYCGwbaSVssVeezgLVoBlby5YblVJJcxprDDTpJ3IqOztHiurHOYbzj8b95WDavPWdFxryH37gHRBYDD2hmyIb1xYuBkBIU6yrLJXLp2mD3FVcXGMRgZR9aypk3Jb621459B6LQYcOXJLgIeb92A9s6AMCMoILaHT1PeYGA0W9c/lFjZOfv33uWO8d+Iyv/h7JC6c72yfhjRY6GK07NR/7uWg3MaflYCPStpQMJsVynCSuRXGuRlcWrlQOtmuiguXCilxJ2c9/1roXYitqLtu8xUrmKH7y6Dp7V4wbUpCQc+K+ha+nWP8AHLeFT3MHOIEIVIYNp8OUDp6mtgqf6bmRHWVlbRJrjyxBnhC7H8NtuwIfndj6g9wI2IoUq72jKwXVtnoOdZ1zPFQPw9oyI6umpJMQpG/XSnFZs43CD8qHgT5WOBbxIsgMbZytEECARqDI7z61em7E1Z6tPC7KPf3Qj1YLM83hIDXFTlS2bjKZVmX+EkfpQBOi7CD/ACCW45YyxLHuSSfzriScymDWgeURyV7wPwq+JIVLiDlzZjJA1MgwNDoPqKjUqeGMRS4mm1+JjvvetN4auNiEvcOviIUjMujEA/FBHNBAM9Qek1Kv5CKo/SLBLSCeVloeJ8ItNasJdY5MPBBk5mhTIOuswD029amxzyTGqBwtdiHG3fuvLvEnFhiLsgcqgqp7ifyra1mEQCpguJk9hM/7fxOS2gv3AtscoDEdZ1I1PapjZqWIuwiSiWgmTdXXEfGl18OLY+N7eW640csHENI7qD/7vSsjP+PYKmI5AyBpllCoWzrbd30WYZyxJJkkyfUnc1viBAVLAQEVw7AvdcJbUsx2A/zSke8NElWYwkSvSfDnhO1Zh7hzXBBJ2CGQJysIYCRrXn16xPLdqYEpalcUxDfXfyIWjx2NWxr+7MMFbnyFgwEHKoP3uonr8pU6ZqDhAIG4rznVA8xI+VRtibuIdRaZECFhmA0y/dlmkONukyPrrDGtBxd/So1jtCfT4znl7hJxnJh8OSMtxioiWAJGcZsomQo3yjsakyuX1AGSAMzHduOZ4ZLVsww1BFjynTXL6Gg1Wf45xi1iLVnLbNu5bDKQTK5dIgn1+mtdSpPpvcSZBvxlbtmpvbUcSc79eSP/AGflUxNwtbJZbTCZjLzqCCOhM9e3rQ2kyzDv+dD6pNvl1MEHUflTY4m7iCxTOpzKJaAQpAkHcEnMf+Ydqu+KbQwGMMeuq8tjZEwLjXdaNDojQ5trZJuqpTQqqxcEmAJ1zgMOg6mJFSiSYGeun6XE+YYtbR2Z+E7FXVwuEZwIyiQRytOyBgInfX9KEF7wFdowiByXlV9mdizGWYksfUmt8wICs2nYALrWGmgXqtPZySr7xTwI2LWHdV/dugzNH/EiWDH1GoHv2qVGric4E3lTecRLRp8d5rMla0qeA6pPL966UDTKb5ddKGBJFcuDV00VxXRXJJWuxGIdFIhLZYiIjQdSSDpFeU1jXHMmF75e5owyBy0Q7cVVhlZoIYDMh3PfXYdzT+AQZaOhUjtTHDC46i4MfOm9U2PZrbMkFUnMAdQSOoJGorZSAeMWZWCu51MlmQzAzHNVr4lszHYmZj1/lWgUxAC891d0nil+0yoUqNDv19qPhwZlN/ky3DCaGJOv5V2GAlY9zjBUpXSelKq4bSpruEcIGKEL+Lv2pQ9pMSq1KL2sDi2FAB1oqIkI/h3E7tgzbcrsdNtNpHWuwtcIIlK5smZjkvUeB+IreJRXKqMQsr6gaazvB9a82tQc10A+VPTk+U5ojEHzjOc6EhsgB5SIZjoddu2neqsbhEdyg7ORl+Fm8d4US7mbIytnylpVZkDIcokDQgn1NWFQjVFpGoHr6ZcPUrL8R8OMgLIwuhSQwXca/Q9+9U8SP5WTCmH/AMDPD6+lThPQ00rg07lZcM4NduxAgHQE9T0ioVdoYwwc1spbG8txusOK9U8PcATCplCyx1ZnWCYE8rKSAOw3rBVqScR9Bms1SrIgZcL+oVrxC7lQjzLUFSyG40iR1VtNYjef1qLGlzg462t+dxzC88vFzMd87LN4K39qvnS3kKjObaZWmSQNTy3NzPaT0Fb34aTJdMDr3yVmlx1kcfz+fshHcQ4/Zw9i4tm/ZGIWY3eSN120J2nXXea851KpXqjG04N2Ufao1uMiQS3lHWViuNeI/taJ5ltVvIx50AAZTvmG4IIHpqdq30tl8Fxg2OhW2iPCJwmRxzQVrBsbL3oHloyoxnWWBIj6fmKoXAODdTf0WynUGIN1Mr1LifEXFoZUAuuiHSA2bKCc38Ek6ncqKwbHRaxxqk2aSBz0+14bmOc7wwd/pkfXL13LM4LAhcha0mRc43BJHMAHUjU7cwnY9601KsB3mMrQzZ3uc0Fo9NPS6nXCuxOZDluaZm7iIykapp37CKWk4YASbqu0f+QtblYdhU/j3FsVSzLRJYyB00EEaEdflVdniS4otpEkQMuqG8A2k85yyhitsssiQNQCY2kTpS7c54pSzNVexzW2tJhXvE+M4cXB9osq+uhK80bbiNPfT2rzaGz1wJpv9bg+6RjXNEU3HvmhvFXiWw+HuW0YMbkQANBBWPaAtadh2es2piqJQ0gjh+5+V54xFetdOcMJjUQpFdEUUEhNcjKjmmUyQnUEICvbnBrmcB2GSJLiO22tYhtNPDLc9y9Q7G4O8zobvUGLwORXVOfNlIYrtr+OYFPTq4iC60d5ZqdSgWtLadwYuf8A6kfCp8a7ljmGXLymJiR9a10wALHO68zaHVC4yIi1srIU1RZiFwFGUMIUuFsljA3pXEASVWhSL3YQrfB8OAJZ2GRYJA1n0rJUr2houV6lHZ2h0uMgfKLxNtCDcLkBjoI2Pr6CpsLgcMZK1QU4xGfrmqnEEEiAB31mT39K1MkArz6pDiO+qhJpwpELUeAMetm7cZiBKqNVBUAtBZp2CzM1KszG2AkcYMklVmG4q2HvvkctazmRJAZc2hidNKNSnj5pqTwGi1ty9GwFy3ikzcpLJ8RM7GSxXqZIHpBGlZQ6DfTT4RcyDLbjelx4LmC2XzQCFQaqwErmbWOWSRpop+bGAOW/dyQaS45m/wA9/wBZIazhrRRiEGhkDKIUZiIfT4if0M1hqMexsk/0vVpbVjqhgyj3RXD+HTcRyRlAICxpqdJC6zlH/VXABs65XSVK73Nhwg7vjNaK0UWJXcxFsnsTqu42P0pHyTYAxx+F5VUk535gSqTjtx1RDktoizadzzBl7ugAy6qNZMZuxrXQaLtNznuO/wBgVMF2c9/HoVN4dw7phA9oZ7pzN8QGYFigHNoIW2NfU1D/AJF1MubTfrf8Za+qpTwmA4wN9+c25i3BYfj+Me++a5btqQSMyLGboQXBh471aixtMQCepXuUdmawWJOsHuyr7WBPlNdOwdUA7sVZvlAUfWtBeJw9UjWw4DUyfj7XonhPAPhEu27hQA3AwYcwIyxt3kCAdZBOwrz6jW7S4ESABc7rrzNoeKhbhzuOs9k7hmlx63CwdhkW7AXNJOXoSfWZMV1QOLWtyboPyeJW7ZhRYXNYJc25O87hyyUtzBJbuZVuHMBzEIrAdjrt/Kd6n4YxQ2Z5SlO0vdTxVAI5kIyzhVWMxzXTDAuT2Mj/AGzBMdPWqYAASbjXeFgqbS6YyG4ZftRXLdokgBidSUMl1UpmDDmkrMCO5jcEUpokxfrxnJAbRUbI1GeQ/CS7hUGbyyq3JIVvuOPLDQRm1EHX1Un0qjWYL6e+aD9oc9vmNr9/hYTxldZipKRM+6yAcpI771qohoJDV6eyghslZK6PzrWhWmVA1FZiU2PQVy6OCUD2orsKRq5AphNFIZXTXIXV9iOIEZrd1M/OSZJke3tWNlAGHUzFl6davh/1vGIIK9xY5cqjlAAAaG27yNRVW7N5sRz4WWU7Y4ghv38hBY+8rkZFKIB8PSepirU2OaPNcrPtD2Pd5BA3fKFIp1mNkgorgFd8Dwy5TcMsQcuUeo3rJtLzIYOcr1dhotwl4ucoUqcOYknRFHVv81pDXaABmeCv/jmcRgDiiL9wiQVAQxPlxr9f0pGAG834qj3HUW3BV1y4BnGQc207r7GtEEwZ58Vhecxhz4ZckG9VCg7cnW7jAEAkBhDQdxMwe4kTTSpFocck61hyfQdyKmXLRS2dzjeytOFcQaxAXmEzBIj3H9NqhVpipc2K0ik1ght/grV4HxQrDKzlWkmIUc0ACG1H8+nWs76dQXz+lE02AxEK0cIMzQVtsCMiGWzhAQ7RuImd+hNAOxAAXOs7tyyPDmO7tlfv3KM4M4DETDgmWTmQj/boSRr1G/epFjWiy0+K6qPMJjpPuri4WIlWkjmErDSPw7TpIOh3pXNabnL2/RWKoAM7df2qnjdy24JQm6GgO63Cio2y+YICz8IkiREHSqUDB1Ebx9/0pi9wLbzPz3CAwPFxhz5dxku5OoiQWLZkCyM6809CCx6GK01aQrs/9ToeHFCYPlM5evDvqj/+0MLcKZ1UvbJW2MrhVJAOUKFymMump2rINiqMPlcIOauzaarZDZ82ZsZ6z+VDe8QKvJZtgs/OFVAoYzqzCCQxMGYEQdaoNipxNR0xu3bpP0UpqVHkATlqchuscs9QuFx2eZUkSJbQCVbVRtrBGY6k9eyF73M8ohu7f9lejTo0qTodJdYkjQZ+nAI849bqBWhsqAm2TGuYKMhOslZ9ASB1pnHxGgxnbl38LLUa7Zq5wm+nGVBZxotqRaUK6rLo86sNcs/i3giRsYM1wpNkAi28H1SvdUqGXkyPTvle6ibGqikE8z65GMhGDyIJ6dI222kgzf8A+rbnf0i6tT2UNAfUs355KTD3F0XPlIBIuP8AEs248uZGYA/oOomjjGLCO/2mOzE0y866c9T37IEY4EmOUBkZbY/0w5OU6lYCnmnURM7mrNh1x6nPos76eCNT7D017jVE4/CJfEqVJ1BSND1PqTtrsdCKk9pbcZqmz1yyzpjl38yvPOPcO8rmX4Tp7H3rXQqY7HNbqrgWhwVCz+taoWMm+abRQglKNK5EmFxNcumyQj2rkhhOroXLZDC5Qbl1A7qNCNSfcd/WvHNSTgYYBXvmkGDG4SR6qmxPEFDPlRVDKc0r8RjQaHTetjKLi0YjllCw1NoAc4NAAi9syqO6+YKMoGURI6+p9a3AQTdea8lwAgCB681LhcGzMoylgTtqJ+dI97QDdPR2So9w8tuNlLd4WyuqsVJPQGfce9K2u0tJCodiioGkg8ii7l42+UDI0wR6VIMFS5uFuq1MAwttwTcVjC6Kp0I37GiyiGOJClUql7YKmwt6LRYAkjQsdgD0pHsl8SOSox/+qY4ShsazAZGUhRqJidfXeq02tJxA3UK4ePKQY6IGKusuEFS2FGpOwpXHRVpU2jzHRGJdzTPw+vtUi0DmtYqY7n+KguoNIK+nTT+tM071nqNB/jHwo8pJAglmIAA3JP8AOmskcTInNeh8OS4lgm7ytbQu5/IDbXQ15D3jHDMjlzVKjGAAlVnD/FdpbyE5wJIkcoE9dNhOtav8d8EkqONuQbC9AuNKyEL9zc2j01Me9RbGUrPUaQbQOGaibEqbb8xRG3QCcwiDBK/e01Eesb1MslwEEn27Cg8HMg+8df7CCODDNAWxEAsM8AKsZR8Jy9ydZg7SKoHFuZNuG9E1ALl3PudOygDgyPLOdEDedcAy6CDCsBmkghjAj86q6q0TInL+kA+Mzp7nhvO6/wCUJhUVTbIzKjQw0ljciGA6lYYHXeWgxsz3YsWp/Hcp2nCQOo52VldbkIjSCF/F5mXQHtaME9wT61BgZUYGnMLc+pVo1S9sEOynpdD5mJCuAUtycjDZyWUBGgZgNyfQHTYO9zabPL0/aWjTfXqy7ru6ctPuUTibXIl69cUpqYzQwYfCd+4E9tN6z05AxZnRaK8F/hAQ0Zn9/HFU+J8S2raEDLcckmRJ3XKZ6f8A7TU6NQ2iOKat4ReHSTGmixfEce918xY+gnQelehTotY2AFnfUxOlXnhnjzIVts+XnUyYgwRE949x0pKtMG8KLqc3C3lji2/71SPNEyh2KgSddFnQd4GtZzTt03qBbun058NVXeIcGuJtNkZG0adQCIY6kEyNRt61M/66gdyWjZ6ojA737zWC4V4au3zcCwpRSQCDzEboDEBvc16DqwAB39yq1G4Dv5Ktx2FNpijFSQBOUzEiYOg5h1qoU2uDgSMkNFclITSKKXCnqk9a4lOKc6pfL966UuEq3xPGHdoCspiCo1+cRIP1rHT2VrRcytztse8kYSDu7/pVz66z9a0gQpEh1yfVG4HhikZ3cBZ0HepVa5BwtF1ro7IwAPeVYYs3QTlujJGpMSntGu1ZGCkRcX+VeoHgmH29xygIS7jyQFcqFI0uKAWJU6HuPpVxSiS2/AqLtomGvNt4ubfHoq9znJPXrO/9a0tAYIUDFRxI671Ng8I1wwPqf50lSo1gkp6VF1QwEbc4esFFBdyNSp0BGwIP86gKxJxGAOOau+gw+Vok6oVcAzOSyPlG+uo00Eneq+K1rYBErONnJdJbbn9oEW46Gr4lmwkDJSqd52OlIVVpAz1TkMgjqPzo5GUWw5pbN1FdQSY1HeP5dKINrqBaJUuFQgq6kKVIKk9wZH50HuH8SqMo4hOS2lvxiqLqnM24PMPadJGp3jfWa8s7G5zhByQfTyDh6Kk+02by3La2LSMQckIFM9CpGvy7TWqKjCHFxI1v8rjDhhyOnFFeGPFnkDysQpKr8JiWX0IkTFNWoB5xMUsRiD9LaYXFpeOe1dmRtO//AC7CsrzFnhTNNpyKnGHYzORjGpIEACdAO+p1rsbeSBpu0OaZ9hYEZVRAoJAjUHSJgb6bT2rnVmald4bhlbvouXg+XNmu5vhIMfCc2oHQagGh47dAubSjvchONX7FndypBILEyW6/PXoBS+G6oZhadnrFggX4ZrJYnxSSTkQnsW3+g/rWs7IwtAOe9axXqbgPU/SocdxB7plyfYaCq06TaYhoUHPxGXEk9+iGZh61VIXA5J625oEwURSxJfJJgDcmB3PYDvRDkxpWV9gLuNwxym3dKgqSpU6H4l6ekgelI4MKgWtdaV6Dw21fKgMryVaVKLuz5hLd4mTGlY3hpPe5Y4g6+oj79M0vi3ht1cMz4aS4M5FG8kZj0MjfT170mzvZihyYu8RwDl4zicwYhgc0mZGs+o716Y81wthhoAGShmiQpTdOJ9a4JyQdV0+tcmiAun/Na6Ellb2+IXOV955WiM5I207VkdRZdu643L0GV3WcNbHfKi+zAgm4CrEnQfqafxCCA3JDwGvacQg3T3FpwqO5UrOWAfzMRvSy9pLmiZVXCjUhrnEEZR+UDiWtCcjOTMMfxCdTNXbjP8gI04LBVdSB8k534hQ4hkLkpOX/AHb07MWHzKb3MLyWTHFF2OGO6Zxr1idT/nrU3V2NdhK0U9le5mMemquOA2ii5mOr/CvWKxbU4OMDRehsgLWyddE3HG5GVLWRmMlk679tj709IMJlzpA3qVU1SMLWxyUF7E3Ea2XLhYGbQan2mnaxjg4NidLqb3vY5pdMa5KrxWLc6EmJJAPrWhlNouFjqVnZX6pllGcwoJPvRJDRJQph1R2EZ81Law5MFuVPxEaCuc8DK53JmU3Ou6w3qIORGaY6ab6+tNE5JMRaRimERjA7fDqpFTp4Rnmr1WvfdlwV3MoUEqB1k0DhJJCMPYACQAhb90kkdjof7zTsaAJWWq8uJBSBiTqSSfXX69aJ4JGiLBTWLzIZVih7rofrSmCLpuassP4jxCRF0mNpCn9RUzRYdEYCsbfiTFbsQBvMAa9JqTqNLRambOc3zHe5AY3jN5pD3XBJ1CmB7zE/nVWMAyASPpUx/KfWyrAepknuf6mqEyubhZkE4ifSlyTXOad5VdiT+HOScid6BcixgycigoX7pI9N6mSXarWW4RZvoieEcSWy4d7WbUb6GNZE9BqDt0FU0IGe/csO0U3VCDlwItPfutlwnjmJuurZktWblx2LbuFUajL22En17ipPY0ZCSvOqsbTJa50kTMWA+d4z+lf4TxIj3xYUl2GrXJXKRHoe5UfWs1SjDMTrG1r71nIgB2mhnNZ7GeJ3wvEWR/M+ztllWMxJ+NCZlSQdB0ntV3Ug+kBYnT6VKdHE0uGe7gsj41xNq4wNpUBDOGIPMwJzKSDsNSB2gitVJpDZOadhMxFuXeazDGqKxyXa11koHFItFESpYrkYKMwCENn2ABj32rPVIIwrTs7XA48gh8Tijm0PvFOymIUqu0OxWKcOJPBAgKdxA/Wu8FsyU/8Al1IjTcltYYMJZgo9Zk/IVzqhFgJTCmx13mJVndRACJGUAE2wN9BGvf8AvWZrnkzrvWt+ECBkNNF3DbgLO5EBV0Tp2+mlGs0gBu85ptnIlzj0C4Y855gAxlEdO0UDR8vuj4vnKgw/FnUnMSw10qjtna4Wssrdpc0kG6GbEShBZpzSB0953mqhkOkCyljbggzKhKm40lpPr/am8rBCn4TqrpBlFWsGh5VJFyJ9D3A61I1CLkWVm0KZODX2Vi9q6xIWBbAgA9dqgHUwJdmtjg8u8v8AFB4u0Y5+YTy9Py6bflVqbh/1z9VnqNEee97b+qGbEFSQCCNhGw9v0qmAESpGs8OIBUL3BkggyDoSdPX5zRg4pUsXkwkJqpOsfLpRmEsYjMd8lLZtkkATqe1KSM0zWEnDdGtw4gwzKB3P+RUfGESAtP8AiEGHOCgsWYJMTl1juelUc+0JKdMi8ZJXtEySwUHXLOvfSaAcBp1Rc0mS50cP7TzhkgS59P8ABQ8R02CctZkXFQrhvn/n5U2JK2lIUgt9vlQlOG6BEDDRuamakq4bGqXIAMxB9hrXTJgKtmgOI6LlczoCe4ri0RdDGS7yyorj6nNPtTNG5Se5oPmBU1riLJbKJoSTzTDZTllT3HKI7SasHWhYX0GPfjPoncE4qbDMQqksuUFhJU9GXsRrU3tDs1StTNQQ10FSeLccb17OH8xcqgMQF9wVGgIJO2+9FjWt8oUaVJ1Npc4XPEaZZKhZ6eFz6l0wyfWjkp4pSZaMrhOS5VoymwSnge1dKa/f9I25Yunqx+UUgYIs1UcxxuXz1hCXMM+5Q/Q1UNKyPBJkptu2QRKmJ7USxxFgUGuAIldezk7H00oNpOGhRdVLjJPwut2WOymiWkaH0QaTp8p8MDImfbT6mh4biMj6KniYTY3U4vkiCDPpp/KkNBwyn0Kt/lBwg/P6SESfhP8AneKAY8DJKajXGVG1jt/n9aYNdqCkOFxsU+2pUE9xQLHOMQU7XhjSQRdS4VFUFnBbbKO80r2vd5WhcwsptxOvuUmK4g7MMsqsQBFKzZsI8wkrnbUXOkGygNxiDJObrP8AKn8KDlZDxPLndQMsmdaoGmIhTcQTIKXyDvS9Ewac1JaHrFAtO5OL6qywFgCWIzMIgetZqpOWS2UGNb5rEp15wROSCTBmZ9xFBrXaFM+oM4ATMoB0MgfSjci4QDmzYoXGrmMjWNOtUpy0QVCthecQKiVT1B/WmgaKXMFS20PqBQICLcUqctkU7ZvrSRidwWjHgbxSWLpYwe/auLALhNSqY3YXI7KQpjVtdPnUTBctt2sMXKGu3rgWSIJ/zWnDGEwFndWqNb5s0LcuFzJ7VRrcIWd78ZkpuWiiE0265FzVGfQU0KRtkF2XuPy/prXX0S21CRrI+79DQneg6k03YoXaNI/p+VOBKmThEQmE95psMIFx1TgfShhS4+C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2775" y="420469"/>
            <a:ext cx="4218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Or is it already there?</a:t>
            </a:r>
            <a:endParaRPr lang="en-US" sz="3600" dirty="0"/>
          </a:p>
        </p:txBody>
      </p:sp>
      <p:pic>
        <p:nvPicPr>
          <p:cNvPr id="9" name="Picture 8" descr="http://www.draconika.com/img/chinese-drago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0" y="152399"/>
            <a:ext cx="678906" cy="45720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292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On the one hand, China’s economic miracle is genuine: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Growth ≈ 10% p.a. for 3 decades is historic.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It took the UK 58 years to double income, starting from 1780</a:t>
            </a:r>
          </a:p>
          <a:p>
            <a:pPr lvl="2"/>
            <a:r>
              <a:rPr lang="en-US" sz="2100" dirty="0" smtClean="0">
                <a:latin typeface="Calibri" panose="020F0502020204030204" pitchFamily="34" charset="0"/>
              </a:rPr>
              <a:t>US:       47 years, from 1839</a:t>
            </a:r>
          </a:p>
          <a:p>
            <a:pPr lvl="2"/>
            <a:r>
              <a:rPr lang="en-US" sz="2100" dirty="0" smtClean="0">
                <a:latin typeface="Calibri" panose="020F0502020204030204" pitchFamily="34" charset="0"/>
              </a:rPr>
              <a:t>Japan:  35 years, from 1885</a:t>
            </a:r>
          </a:p>
          <a:p>
            <a:pPr lvl="2"/>
            <a:r>
              <a:rPr lang="en-US" sz="2100" dirty="0" smtClean="0">
                <a:latin typeface="Calibri" panose="020F0502020204030204" pitchFamily="34" charset="0"/>
              </a:rPr>
              <a:t>Korea:  11 years, from 1966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But it took China only around 8 years, from 1987 !</a:t>
            </a:r>
            <a:r>
              <a:rPr lang="en-US" sz="1800" dirty="0" smtClean="0">
                <a:latin typeface="Calibri" panose="020F0502020204030204" pitchFamily="34" charset="0"/>
              </a:rPr>
              <a:t/>
            </a:r>
            <a:br>
              <a:rPr lang="en-US" sz="1800" dirty="0" smtClean="0">
                <a:latin typeface="Calibri" panose="020F0502020204030204" pitchFamily="34" charset="0"/>
              </a:rPr>
            </a:br>
            <a:endParaRPr lang="en-US" sz="18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On the other hand, China is still poor: </a:t>
            </a:r>
          </a:p>
          <a:p>
            <a:pPr lvl="1"/>
            <a:r>
              <a:rPr lang="en-US" sz="2500" dirty="0" smtClean="0">
                <a:latin typeface="Calibri" panose="020F0502020204030204" pitchFamily="34" charset="0"/>
              </a:rPr>
              <a:t>It ranks only midway among 190 countries </a:t>
            </a:r>
            <a:r>
              <a:rPr lang="en-US" sz="2000" dirty="0" smtClean="0">
                <a:latin typeface="Calibri" panose="020F0502020204030204" pitchFamily="34" charset="0"/>
              </a:rPr>
              <a:t>(85</a:t>
            </a:r>
            <a:r>
              <a:rPr lang="en-US" sz="2000" baseline="30000" dirty="0" smtClean="0">
                <a:latin typeface="Calibri" panose="020F0502020204030204" pitchFamily="34" charset="0"/>
              </a:rPr>
              <a:t>th </a:t>
            </a:r>
            <a:r>
              <a:rPr lang="en-US" sz="2000" dirty="0" smtClean="0">
                <a:latin typeface="Calibri" panose="020F0502020204030204" pitchFamily="34" charset="0"/>
              </a:rPr>
              <a:t>, just above Peru).</a:t>
            </a:r>
            <a:r>
              <a:rPr lang="en-US" sz="900" dirty="0" smtClean="0">
                <a:latin typeface="Calibri" panose="020F0502020204030204" pitchFamily="34" charset="0"/>
              </a:rPr>
              <a:t/>
            </a:r>
            <a:br>
              <a:rPr lang="en-US" sz="900" dirty="0" smtClean="0">
                <a:latin typeface="Calibri" panose="020F0502020204030204" pitchFamily="34" charset="0"/>
              </a:rPr>
            </a:br>
            <a:endParaRPr lang="en-US" sz="900" dirty="0" smtClean="0">
              <a:latin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</a:rPr>
              <a:t>The claim to rival US in size comes from multiplying 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a middle income-per-capita times 1.3 billion people.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 descr="http://www.draconika.com/img/chinese-dragon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0" y="152399"/>
            <a:ext cx="678906" cy="45720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001000" cy="49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35 years of strong Chinese growth</a:t>
            </a:r>
            <a:endParaRPr lang="en-US" sz="3600" dirty="0"/>
          </a:p>
        </p:txBody>
      </p:sp>
      <p:pic>
        <p:nvPicPr>
          <p:cNvPr id="6" name="Picture 6" descr="http://www.draconika.com/img/chinese-drago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354" y="152400"/>
            <a:ext cx="1113692" cy="75000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63" y="304800"/>
            <a:ext cx="8384937" cy="1389062"/>
          </a:xfrm>
          <a:solidFill>
            <a:schemeClr val="bg1"/>
          </a:solidFill>
        </p:spPr>
        <p:txBody>
          <a:bodyPr/>
          <a:lstStyle/>
          <a:p>
            <a:pPr algn="l"/>
            <a:r>
              <a:rPr lang="en-US" sz="2800" b="1" dirty="0">
                <a:solidFill>
                  <a:srgbClr val="E3120B"/>
                </a:solidFill>
              </a:rPr>
              <a:t>Measuring </a:t>
            </a:r>
            <a:r>
              <a:rPr lang="en-US" sz="2800" b="1" dirty="0" smtClean="0">
                <a:solidFill>
                  <a:srgbClr val="E3120B"/>
                </a:solidFill>
              </a:rPr>
              <a:t>GDP                    </a:t>
            </a:r>
            <a:r>
              <a:rPr lang="en-US" sz="2800" dirty="0" smtClean="0">
                <a:solidFill>
                  <a:srgbClr val="4A4A4A"/>
                </a:solidFill>
                <a:latin typeface="Georgia"/>
              </a:rPr>
              <a:t>The </a:t>
            </a:r>
            <a:r>
              <a:rPr lang="en-US" sz="2800" dirty="0">
                <a:solidFill>
                  <a:srgbClr val="4A4A4A"/>
                </a:solidFill>
                <a:latin typeface="Georgia"/>
              </a:rPr>
              <a:t>dragon takes wing</a:t>
            </a:r>
            <a:br>
              <a:rPr lang="en-US" sz="2800" dirty="0">
                <a:solidFill>
                  <a:srgbClr val="4A4A4A"/>
                </a:solidFill>
                <a:latin typeface="Georgia"/>
              </a:rPr>
            </a:br>
            <a:r>
              <a:rPr lang="en-US" sz="2200" b="1" dirty="0">
                <a:solidFill>
                  <a:srgbClr val="5B5B5B"/>
                </a:solidFill>
              </a:rPr>
              <a:t>New data suggest the Chinese economy </a:t>
            </a:r>
            <a:r>
              <a:rPr lang="en-US" sz="2200" b="1" dirty="0" smtClean="0">
                <a:solidFill>
                  <a:srgbClr val="5B5B5B"/>
                </a:solidFill>
              </a:rPr>
              <a:t>is </a:t>
            </a:r>
            <a:r>
              <a:rPr lang="en-US" sz="2200" b="1" dirty="0">
                <a:solidFill>
                  <a:srgbClr val="5B5B5B"/>
                </a:solidFill>
              </a:rPr>
              <a:t>bigger </a:t>
            </a:r>
            <a:r>
              <a:rPr lang="en-US" sz="2200" b="1" dirty="0" smtClean="0">
                <a:solidFill>
                  <a:srgbClr val="5B5B5B"/>
                </a:solidFill>
              </a:rPr>
              <a:t/>
            </a:r>
            <a:br>
              <a:rPr lang="en-US" sz="2200" b="1" dirty="0" smtClean="0">
                <a:solidFill>
                  <a:srgbClr val="5B5B5B"/>
                </a:solidFill>
              </a:rPr>
            </a:br>
            <a:r>
              <a:rPr lang="en-US" sz="2200" b="1" dirty="0" smtClean="0">
                <a:solidFill>
                  <a:srgbClr val="5B5B5B"/>
                </a:solidFill>
              </a:rPr>
              <a:t>than </a:t>
            </a:r>
            <a:r>
              <a:rPr lang="en-US" sz="2200" b="1" dirty="0">
                <a:solidFill>
                  <a:srgbClr val="5B5B5B"/>
                </a:solidFill>
              </a:rPr>
              <a:t>previously </a:t>
            </a:r>
            <a:r>
              <a:rPr lang="en-US" sz="2200" b="1" dirty="0" smtClean="0">
                <a:solidFill>
                  <a:srgbClr val="5B5B5B"/>
                </a:solidFill>
              </a:rPr>
              <a:t>thought                        </a:t>
            </a:r>
            <a:r>
              <a:rPr lang="en-US" sz="2000" b="1" dirty="0" smtClean="0">
                <a:solidFill>
                  <a:schemeClr val="accent6"/>
                </a:solidFill>
              </a:rPr>
              <a:t>May </a:t>
            </a:r>
            <a:r>
              <a:rPr lang="en-US" sz="2000" b="1" dirty="0">
                <a:solidFill>
                  <a:schemeClr val="accent6"/>
                </a:solidFill>
              </a:rPr>
              <a:t>3rd 2014 | 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9516" y="6477000"/>
            <a:ext cx="634484" cy="476250"/>
          </a:xfrm>
        </p:spPr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122" name="Picture 2" descr="http://cdn.static-economist.com/sites/default/files/imagecache/original-size/images/print-edition/20140503_FNC982_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" y="1905000"/>
            <a:ext cx="857764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The Econom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The Economist"/>
          <p:cNvSpPr>
            <a:spLocks noChangeAspect="1" noChangeArrowheads="1"/>
          </p:cNvSpPr>
          <p:nvPr/>
        </p:nvSpPr>
        <p:spPr bwMode="auto">
          <a:xfrm>
            <a:off x="331470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The Economi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The Economi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60" y="914400"/>
            <a:ext cx="1301512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3000" y="6566356"/>
            <a:ext cx="6629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http://www.economist.com/news/finance-and-economics/21601568-new-data-suggest-chinese-economy-bigger-previously-thought-dragon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6668295" y="3467893"/>
            <a:ext cx="760411" cy="685799"/>
          </a:xfrm>
          <a:prstGeom prst="bentConnector3">
            <a:avLst>
              <a:gd name="adj1" fmla="val 50000"/>
            </a:avLst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72200" y="3124200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Korea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3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51299"/>
            <a:ext cx="612775" cy="4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5410200" y="4459816"/>
            <a:ext cx="0" cy="5693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18500" y="2514600"/>
            <a:ext cx="0" cy="685800"/>
          </a:xfrm>
          <a:prstGeom prst="straightConnector1">
            <a:avLst/>
          </a:prstGeom>
          <a:ln w="3810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American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5" y="2133600"/>
            <a:ext cx="612775" cy="4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draconika.com/img/chinese-dragon-r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0" y="152399"/>
            <a:ext cx="678906" cy="45720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7397262" y="3346938"/>
            <a:ext cx="0" cy="457200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391400" y="2341786"/>
            <a:ext cx="5862" cy="32521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397262" y="2875186"/>
            <a:ext cx="5862" cy="325214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kids.nationalgeographic.com/content/dam/kids/photos/Countries/H-P/italy-fla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28" y="1950881"/>
            <a:ext cx="567464" cy="37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9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94" y="152400"/>
            <a:ext cx="9144000" cy="1143000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China’s GDP reportedly passed the US in 2014.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25</a:t>
            </a:fld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098" name="Picture 2" descr="http://dublinopinion.com/test/wp-content/uploads/2014/05/Econ_Primac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7890237" cy="47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5551" y="5800348"/>
            <a:ext cx="7820539" cy="89255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But I call that a mis-application of the PPP numbers</a:t>
            </a:r>
            <a:b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from the World Bank’s ICP project.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05400" y="3276600"/>
            <a:ext cx="1600200" cy="914400"/>
          </a:xfrm>
          <a:prstGeom prst="straightConnector1">
            <a:avLst/>
          </a:prstGeom>
          <a:ln w="952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http://www.draconika.com/img/chinese-drago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140" y="152399"/>
            <a:ext cx="678906" cy="45720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4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46" y="231726"/>
            <a:ext cx="3962400" cy="144780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Use PPP rates to compare income per capita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3" y="1913132"/>
            <a:ext cx="3647440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latin typeface="Calibri" panose="020F0502020204030204" pitchFamily="34" charset="0"/>
              </a:rPr>
              <a:t>e.g., to judge if: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governments </a:t>
            </a:r>
            <a:r>
              <a:rPr lang="en-US" sz="2600" dirty="0">
                <a:latin typeface="Calibri" panose="020F0502020204030204" pitchFamily="34" charset="0"/>
              </a:rPr>
              <a:t>have </a:t>
            </a:r>
            <a:r>
              <a:rPr lang="en-US" sz="2600" dirty="0" smtClean="0">
                <a:latin typeface="Calibri" panose="020F0502020204030204" pitchFamily="34" charset="0"/>
              </a:rPr>
              <a:t>successfully raised living standards; </a:t>
            </a:r>
            <a:r>
              <a:rPr lang="en-US" sz="800" dirty="0" smtClean="0">
                <a:latin typeface="Calibri" panose="020F0502020204030204" pitchFamily="34" charset="0"/>
              </a:rPr>
              <a:t/>
            </a:r>
            <a:br>
              <a:rPr lang="en-US" sz="800" dirty="0" smtClean="0">
                <a:latin typeface="Calibri" panose="020F0502020204030204" pitchFamily="34" charset="0"/>
              </a:rPr>
            </a:br>
            <a:endParaRPr lang="en-US" sz="800" dirty="0" smtClean="0">
              <a:latin typeface="Calibri" panose="020F0502020204030204" pitchFamily="34" charset="0"/>
            </a:endParaRPr>
          </a:p>
          <a:p>
            <a:pPr lvl="1"/>
            <a:r>
              <a:rPr lang="en-US" sz="2600" dirty="0" smtClean="0">
                <a:latin typeface="Calibri" panose="020F0502020204030204" pitchFamily="34" charset="0"/>
              </a:rPr>
              <a:t>a country is rich enough to cut pollution;</a:t>
            </a:r>
            <a:r>
              <a:rPr lang="en-US" sz="800" dirty="0" smtClean="0">
                <a:latin typeface="Calibri" panose="020F0502020204030204" pitchFamily="34" charset="0"/>
              </a:rPr>
              <a:t/>
            </a:r>
            <a:br>
              <a:rPr lang="en-US" sz="800" dirty="0" smtClean="0">
                <a:latin typeface="Calibri" panose="020F0502020204030204" pitchFamily="34" charset="0"/>
              </a:rPr>
            </a:br>
            <a:endParaRPr lang="en-US" sz="800" dirty="0" smtClean="0">
              <a:latin typeface="Calibri" panose="020F0502020204030204" pitchFamily="34" charset="0"/>
            </a:endParaRPr>
          </a:p>
          <a:p>
            <a:pPr lvl="1"/>
            <a:r>
              <a:rPr lang="en-US" sz="2600" dirty="0">
                <a:latin typeface="Calibri" panose="020F0502020204030204" pitchFamily="34" charset="0"/>
              </a:rPr>
              <a:t>the currency is </a:t>
            </a:r>
            <a:r>
              <a:rPr lang="en-US" sz="2600" dirty="0" smtClean="0">
                <a:latin typeface="Calibri" panose="020F0502020204030204" pitchFamily="34" charset="0"/>
              </a:rPr>
              <a:t>“undervalued,”  </a:t>
            </a:r>
            <a:br>
              <a:rPr lang="en-US" sz="2600" dirty="0" smtClean="0">
                <a:latin typeface="Calibri" panose="020F0502020204030204" pitchFamily="34" charset="0"/>
              </a:rPr>
            </a:br>
            <a:r>
              <a:rPr lang="en-US" sz="2600" dirty="0" smtClean="0">
                <a:latin typeface="Calibri" panose="020F0502020204030204" pitchFamily="34" charset="0"/>
              </a:rPr>
              <a:t>given its income.  </a:t>
            </a:r>
            <a:endParaRPr lang="en-US" sz="2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>
                <a:latin typeface="Calibri" panose="020F0502020204030204" pitchFamily="34" charset="0"/>
              </a:rPr>
              <a:pPr>
                <a:defRPr/>
              </a:pPr>
              <a:t>26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95800" y="492369"/>
            <a:ext cx="435864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800" b="1" kern="0" dirty="0" smtClean="0">
                <a:latin typeface="Calibri" panose="020F0502020204030204" pitchFamily="34" charset="0"/>
              </a:rPr>
              <a:t>Use actual exchange rates to compare GDP</a:t>
            </a:r>
            <a:endParaRPr lang="en-US" sz="2800" b="1" kern="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372708" y="1852246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3000" kern="0" dirty="0" smtClean="0">
                <a:latin typeface="Calibri" panose="020F0502020204030204" pitchFamily="34" charset="0"/>
              </a:rPr>
              <a:t>e.g., to judge: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How </a:t>
            </a:r>
            <a:r>
              <a:rPr lang="en-US" sz="2600" dirty="0">
                <a:latin typeface="Calibri" panose="020F0502020204030204" pitchFamily="34" charset="0"/>
                <a:ea typeface="Calibri"/>
                <a:cs typeface="Times New Roman"/>
              </a:rPr>
              <a:t>big is </a:t>
            </a: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the market, </a:t>
            </a:r>
            <a:b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from the view of multinational companies?</a:t>
            </a:r>
            <a:b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800" dirty="0" smtClean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How big should a country’s quota be in the IMF? </a:t>
            </a:r>
            <a:r>
              <a:rPr lang="en-US" sz="800" dirty="0" smtClean="0"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en-US" sz="8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800" dirty="0" smtClean="0">
                <a:latin typeface="Calibri" panose="020F0502020204030204" pitchFamily="34" charset="0"/>
                <a:ea typeface="Calibri"/>
                <a:cs typeface="Times New Roman"/>
              </a:rPr>
              <a:t>  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How </a:t>
            </a:r>
            <a:r>
              <a:rPr lang="en-US" sz="2600" dirty="0">
                <a:latin typeface="Calibri" panose="020F0502020204030204" pitchFamily="34" charset="0"/>
                <a:ea typeface="Calibri"/>
                <a:cs typeface="Times New Roman"/>
              </a:rPr>
              <a:t>many ships </a:t>
            </a: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/>
            </a:r>
            <a:b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can its navy </a:t>
            </a:r>
            <a:r>
              <a:rPr lang="en-US" sz="2600" dirty="0">
                <a:latin typeface="Calibri" panose="020F0502020204030204" pitchFamily="34" charset="0"/>
                <a:ea typeface="Calibri"/>
                <a:cs typeface="Times New Roman"/>
              </a:rPr>
              <a:t>buy</a:t>
            </a: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?</a:t>
            </a:r>
            <a:b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800" dirty="0" smtClean="0">
                <a:latin typeface="Calibri" panose="020F0502020204030204" pitchFamily="34" charset="0"/>
                <a:ea typeface="Calibri"/>
                <a:cs typeface="Times New Roman"/>
              </a:rPr>
              <a:t> </a:t>
            </a:r>
          </a:p>
          <a:p>
            <a:pPr lvl="1"/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How </a:t>
            </a:r>
            <a:r>
              <a:rPr lang="en-US" sz="2600" dirty="0">
                <a:latin typeface="Calibri" panose="020F0502020204030204" pitchFamily="34" charset="0"/>
                <a:ea typeface="Calibri"/>
                <a:cs typeface="Times New Roman"/>
              </a:rPr>
              <a:t>big is the </a:t>
            </a: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global role </a:t>
            </a:r>
            <a:b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</a:br>
            <a:r>
              <a:rPr lang="en-US" sz="2600" dirty="0" smtClean="0">
                <a:latin typeface="Calibri" panose="020F0502020204030204" pitchFamily="34" charset="0"/>
                <a:ea typeface="Calibri"/>
                <a:cs typeface="Times New Roman"/>
              </a:rPr>
              <a:t>for its currency?</a:t>
            </a:r>
            <a:endParaRPr lang="en-US" sz="2600" dirty="0">
              <a:latin typeface="Calibri" panose="020F0502020204030204" pitchFamily="34" charset="0"/>
              <a:ea typeface="Calibri"/>
              <a:cs typeface="Times New Roman"/>
            </a:endParaRPr>
          </a:p>
          <a:p>
            <a:pPr marL="457200" lvl="1" indent="0">
              <a:buNone/>
            </a:pPr>
            <a:endParaRPr lang="en-US" sz="2600" kern="0" dirty="0">
              <a:latin typeface="Calibri" panose="020F0502020204030204" pitchFamily="34" charset="0"/>
            </a:endParaRPr>
          </a:p>
        </p:txBody>
      </p:sp>
      <p:pic>
        <p:nvPicPr>
          <p:cNvPr id="7" name="Picture 6" descr="http://www.draconika.com/img/chinese-dragon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B58AB-0D11-4AA5-8AB6-048F0F5CBDE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074" name="Picture 2" descr="C:\Users\jfrankel\AppData\Local\Microsoft\Windows\Temporary Internet Files\Content.Outlook\G2NB0RCO\GDP differe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9516" y="1219200"/>
            <a:ext cx="9792116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35869" y="274638"/>
            <a:ext cx="7417531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solidFill>
                  <a:srgbClr val="E3120B"/>
                </a:solidFill>
              </a:rPr>
              <a:t>Measuring </a:t>
            </a:r>
            <a:r>
              <a:rPr lang="en-US" sz="2800" b="1" dirty="0" smtClean="0">
                <a:solidFill>
                  <a:srgbClr val="E3120B"/>
                </a:solidFill>
              </a:rPr>
              <a:t>GDP </a:t>
            </a:r>
            <a:br>
              <a:rPr lang="en-US" sz="2800" b="1" dirty="0" smtClean="0">
                <a:solidFill>
                  <a:srgbClr val="E3120B"/>
                </a:solidFill>
              </a:rPr>
            </a:br>
            <a:r>
              <a:rPr lang="en-US" sz="25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U</a:t>
            </a:r>
            <a: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sing actual exchange rates gives a different answer:                     </a:t>
            </a:r>
            <a:b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500" b="1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The US is still 83% bigger than China.</a:t>
            </a:r>
            <a:endParaRPr lang="en-US" sz="25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74730" y="6477000"/>
            <a:ext cx="1040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accent4">
                    <a:lumMod val="50000"/>
                  </a:schemeClr>
                </a:solidFill>
              </a:rPr>
              <a:t>Thanks to Qing Yu</a:t>
            </a:r>
            <a:endParaRPr lang="en-US" sz="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4544483"/>
            <a:ext cx="612775" cy="4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5180012" y="4953000"/>
            <a:ext cx="1588" cy="9704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268921" y="2538250"/>
            <a:ext cx="0" cy="1564827"/>
          </a:xfrm>
          <a:prstGeom prst="straightConnector1">
            <a:avLst/>
          </a:prstGeom>
          <a:ln w="3810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Americ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046" y="2286000"/>
            <a:ext cx="612775" cy="4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86391" y="2438400"/>
            <a:ext cx="207620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2014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accent4">
                    <a:lumMod val="50000"/>
                  </a:schemeClr>
                </a:solidFill>
              </a:rPr>
              <a:t>with IMF </a:t>
            </a:r>
            <a:r>
              <a:rPr lang="en-US" sz="1000" i="1" dirty="0" smtClean="0">
                <a:solidFill>
                  <a:schemeClr val="accent4">
                    <a:lumMod val="50000"/>
                  </a:schemeClr>
                </a:solidFill>
              </a:rPr>
              <a:t>WEO</a:t>
            </a:r>
            <a:r>
              <a:rPr lang="en-US" sz="1000" dirty="0" smtClean="0">
                <a:solidFill>
                  <a:schemeClr val="accent4">
                    <a:lumMod val="50000"/>
                  </a:schemeClr>
                </a:solidFill>
              </a:rPr>
              <a:t> forecast</a:t>
            </a:r>
            <a:endParaRPr lang="en-US" sz="1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Picture 13" descr="http://www.draconika.com/img/chinese-dragon-r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1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China GDP reached US in 2014 </a:t>
            </a:r>
            <a:br>
              <a:rPr lang="en-US" sz="3200" dirty="0" smtClean="0"/>
            </a:br>
            <a:r>
              <a:rPr lang="en-US" sz="3200" dirty="0" smtClean="0"/>
              <a:t>only if measured in PPP terms.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19137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619875"/>
            <a:ext cx="4752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draconika.com/img/chinese-dragon-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76199"/>
            <a:ext cx="609600" cy="410527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9130396" cy="914400"/>
          </a:xfrm>
        </p:spPr>
        <p:txBody>
          <a:bodyPr/>
          <a:lstStyle/>
          <a:p>
            <a:r>
              <a:rPr lang="en-US" sz="3200" dirty="0" smtClean="0">
                <a:latin typeface="Calibri" panose="020F0502020204030204" pitchFamily="34" charset="0"/>
              </a:rPr>
              <a:t>China has </a:t>
            </a:r>
            <a:r>
              <a:rPr lang="en-US" sz="3200" i="1" dirty="0" smtClean="0">
                <a:latin typeface="Calibri" panose="020F0502020204030204" pitchFamily="34" charset="0"/>
              </a:rPr>
              <a:t>not</a:t>
            </a:r>
            <a:r>
              <a:rPr lang="en-US" sz="3200" dirty="0" smtClean="0">
                <a:latin typeface="Calibri" panose="020F0502020204030204" pitchFamily="34" charset="0"/>
              </a:rPr>
              <a:t> yet overtaken the US.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567" y="5643045"/>
            <a:ext cx="8859171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cross-over won’t come before the 2020s. </a:t>
            </a:r>
            <a:b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2021 under aggressive projections:  real growth differential = 5%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&amp;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 real appreciation = 3%.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2029, if the growth differential = 4% and there is no real appreciation.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 descr="C:\Users\jfrankel\AppData\Local\Microsoft\Windows\Temporary Internet Files\Content.Outlook\G2NB0RCO\2021 (3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7" y="914400"/>
            <a:ext cx="891583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486400" y="3302000"/>
            <a:ext cx="1600200" cy="914400"/>
          </a:xfrm>
          <a:prstGeom prst="straightConnector1">
            <a:avLst/>
          </a:prstGeom>
          <a:ln w="952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20842" y="4992469"/>
            <a:ext cx="10904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Author’s </a:t>
            </a:r>
            <a:b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calculations.</a:t>
            </a:r>
          </a:p>
          <a:p>
            <a:r>
              <a:rPr lang="en-US" sz="600" dirty="0" smtClean="0">
                <a:solidFill>
                  <a:schemeClr val="accent4">
                    <a:lumMod val="75000"/>
                  </a:schemeClr>
                </a:solidFill>
              </a:rPr>
              <a:t>(Thanks to Qing Yu.)</a:t>
            </a:r>
            <a:endParaRPr lang="en-US" sz="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Picture 2" descr="http://sandiegodiplomacy.org/wp-content/uploads/2011/07/Flag-Chin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67" y="4331758"/>
            <a:ext cx="612775" cy="40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merican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67" y="2202086"/>
            <a:ext cx="612775" cy="4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draconika.com/img/chinese-dragon-r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23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8392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"</a:t>
            </a:r>
            <a:r>
              <a:rPr lang="en-US" sz="2400" dirty="0"/>
              <a:t>The World Over the Next Twenty-five Years: Global Trade Liberalization, and the Relative Growth of Different </a:t>
            </a:r>
            <a:r>
              <a:rPr lang="en-US" sz="2400" dirty="0" smtClean="0"/>
              <a:t>Regions"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Two major questions I tried to address in 1995:</a:t>
            </a:r>
          </a:p>
          <a:p>
            <a:pPr lvl="1"/>
            <a:r>
              <a:rPr lang="en-US" dirty="0" smtClean="0"/>
              <a:t>Would globalization continue?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articularly with respect to international trade?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lvl="1"/>
            <a:r>
              <a:rPr lang="en-US" dirty="0" smtClean="0"/>
              <a:t>Which economies would perform the best?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nd in particular, would China’s economy surpass the US?</a:t>
            </a:r>
            <a:br>
              <a:rPr lang="en-US" dirty="0" smtClean="0"/>
            </a:br>
            <a:endParaRPr lang="en-US" dirty="0" smtClean="0"/>
          </a:p>
          <a:p>
            <a:r>
              <a:rPr lang="en-US" sz="3000" dirty="0" smtClean="0"/>
              <a:t>Let us now consider how those questions look in 2015.</a:t>
            </a:r>
          </a:p>
          <a:p>
            <a:pPr lvl="1"/>
            <a:r>
              <a:rPr lang="en-US" sz="2700" dirty="0" smtClean="0"/>
              <a:t>(I)  Global trade has slowed since 2008.  Why?</a:t>
            </a:r>
          </a:p>
          <a:p>
            <a:pPr lvl="1"/>
            <a:r>
              <a:rPr lang="en-US" sz="2700" dirty="0" smtClean="0"/>
              <a:t>(II) China is slowing.    Why?</a:t>
            </a:r>
          </a:p>
          <a:p>
            <a:pPr lvl="1"/>
            <a:r>
              <a:rPr lang="en-US" sz="2700" dirty="0" smtClean="0"/>
              <a:t>(III) Other Emerging Markets are at a delicate juncture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7060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II.2 China’s recent growth slowdown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Breathless reports in 2014 that the Chinese economy had overtaken the US economy as </a:t>
            </a:r>
            <a:r>
              <a:rPr lang="en-US" dirty="0" smtClean="0"/>
              <a:t>the </a:t>
            </a:r>
            <a:r>
              <a:rPr lang="en-US" dirty="0"/>
              <a:t>world’s largest </a:t>
            </a:r>
            <a:r>
              <a:rPr lang="en-US" dirty="0" smtClean="0"/>
              <a:t> were followed </a:t>
            </a:r>
            <a:r>
              <a:rPr lang="en-US" dirty="0"/>
              <a:t>in 2015 by breathless reports that </a:t>
            </a:r>
            <a:r>
              <a:rPr lang="en-US" dirty="0" smtClean="0"/>
              <a:t>its </a:t>
            </a:r>
            <a:r>
              <a:rPr lang="en-US" dirty="0"/>
              <a:t>economy </a:t>
            </a:r>
            <a:r>
              <a:rPr lang="en-US" dirty="0" smtClean="0"/>
              <a:t>is failing.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ed by the bursting of a brief stock market bubble. </a:t>
            </a:r>
            <a:r>
              <a:rPr lang="en-US" sz="700" dirty="0" smtClean="0"/>
              <a:t/>
            </a:r>
            <a:br>
              <a:rPr lang="en-US" sz="700" dirty="0" smtClean="0"/>
            </a:br>
            <a:endParaRPr lang="en-US" sz="700" dirty="0" smtClean="0"/>
          </a:p>
          <a:p>
            <a:r>
              <a:rPr lang="en-US" dirty="0" smtClean="0"/>
              <a:t>Is the current slowdown permanent?</a:t>
            </a:r>
          </a:p>
          <a:p>
            <a:pPr lvl="1"/>
            <a:r>
              <a:rPr lang="en-US" dirty="0" smtClean="0"/>
              <a:t>The slow-down from &gt; 10% to &lt; 7% ? </a:t>
            </a:r>
          </a:p>
          <a:p>
            <a:pPr lvl="2"/>
            <a:r>
              <a:rPr lang="en-US" dirty="0" smtClean="0"/>
              <a:t>Yes, that is likely permanent.</a:t>
            </a:r>
          </a:p>
          <a:p>
            <a:pPr lvl="2"/>
            <a:r>
              <a:rPr lang="en-US" dirty="0" smtClean="0"/>
              <a:t>What are the possible reasons?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Will it be worse than that?</a:t>
            </a:r>
          </a:p>
          <a:p>
            <a:pPr lvl="1"/>
            <a:r>
              <a:rPr lang="en-US" dirty="0" smtClean="0"/>
              <a:t>I.e., will transition to the slower path </a:t>
            </a:r>
            <a:br>
              <a:rPr lang="en-US" dirty="0" smtClean="0"/>
            </a:br>
            <a:r>
              <a:rPr lang="en-US" dirty="0" smtClean="0"/>
              <a:t>be a hard landing or soft landing?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" dirty="0" smtClean="0"/>
              <a:t>China: Real GDP is Slowing</a:t>
            </a:r>
            <a:endParaRPr lang="en-US" sz="8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79" y="1600200"/>
            <a:ext cx="634904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24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Nicholas Lardy, PIIE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4582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China’s growth has slowed down</a:t>
            </a:r>
          </a:p>
          <a:p>
            <a:r>
              <a:rPr lang="en-US" sz="3200" dirty="0"/>
              <a:t>relative to its past double-digit </a:t>
            </a:r>
            <a:r>
              <a:rPr lang="en-US" sz="3200" dirty="0" smtClean="0"/>
              <a:t>rates.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26" y="1523999"/>
            <a:ext cx="8934974" cy="509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draconika.com/img/chinese-dragon-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3124199" y="3886200"/>
            <a:ext cx="4724401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4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China’s growth slow-down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Official “7%” may understate slowdown.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r>
              <a:rPr lang="en-US" dirty="0" smtClean="0"/>
              <a:t>Reasons for long-term slowdown:</a:t>
            </a:r>
            <a:endParaRPr lang="en-US" dirty="0"/>
          </a:p>
          <a:p>
            <a:pPr lvl="1"/>
            <a:r>
              <a:rPr lang="en-US" dirty="0" smtClean="0"/>
              <a:t>Natural convergence (though far from complete)</a:t>
            </a:r>
          </a:p>
          <a:p>
            <a:pPr lvl="2"/>
            <a:r>
              <a:rPr lang="en-US" dirty="0"/>
              <a:t>Technical </a:t>
            </a:r>
            <a:r>
              <a:rPr lang="en-US" dirty="0" smtClean="0"/>
              <a:t>catch-up,</a:t>
            </a:r>
            <a:endParaRPr lang="en-US" dirty="0"/>
          </a:p>
          <a:p>
            <a:pPr lvl="2"/>
            <a:r>
              <a:rPr lang="en-US" dirty="0" smtClean="0"/>
              <a:t>Capital/labor ratio,</a:t>
            </a:r>
          </a:p>
          <a:p>
            <a:pPr lvl="2"/>
            <a:r>
              <a:rPr lang="en-US" dirty="0" smtClean="0"/>
              <a:t>Rural urban migration,</a:t>
            </a:r>
          </a:p>
          <a:p>
            <a:pPr lvl="2"/>
            <a:r>
              <a:rPr lang="en-US" dirty="0" smtClean="0"/>
              <a:t>Rising costs of labor &amp; land.</a:t>
            </a:r>
          </a:p>
          <a:p>
            <a:pPr lvl="2"/>
            <a:r>
              <a:rPr lang="en-US" dirty="0" smtClean="0"/>
              <a:t>Services have a lower rate of productivity growth</a:t>
            </a:r>
          </a:p>
          <a:p>
            <a:pPr lvl="1"/>
            <a:r>
              <a:rPr lang="en-US" dirty="0" smtClean="0"/>
              <a:t>Middle-income trap? </a:t>
            </a:r>
            <a:r>
              <a:rPr lang="en-US" sz="2100" dirty="0" smtClean="0"/>
              <a:t>e.g., Eichengreen, Park &amp; Shin (2012)</a:t>
            </a:r>
            <a:endParaRPr lang="en-US" sz="2100" dirty="0"/>
          </a:p>
          <a:p>
            <a:pPr lvl="1"/>
            <a:r>
              <a:rPr lang="en-US" dirty="0"/>
              <a:t>Regression to the mean: </a:t>
            </a:r>
            <a:r>
              <a:rPr lang="en-US" sz="2300" dirty="0"/>
              <a:t>Pritchett &amp; </a:t>
            </a:r>
            <a:r>
              <a:rPr lang="en-US" sz="2300" dirty="0" smtClean="0"/>
              <a:t>Summers (2014).</a:t>
            </a:r>
          </a:p>
          <a:p>
            <a:pPr lvl="1"/>
            <a:r>
              <a:rPr lang="en-US" dirty="0" smtClean="0"/>
              <a:t>Aging.</a:t>
            </a:r>
            <a:endParaRPr lang="en-US" dirty="0"/>
          </a:p>
        </p:txBody>
      </p:sp>
      <p:pic>
        <p:nvPicPr>
          <p:cNvPr id="4" name="Picture 3" descr="http://www.draconika.com/img/chinese-dragon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 there a “middle-income growth trap”?</a:t>
            </a:r>
            <a:endParaRPr lang="en-US" sz="3200" dirty="0"/>
          </a:p>
        </p:txBody>
      </p:sp>
      <p:pic>
        <p:nvPicPr>
          <p:cNvPr id="1028" name="Picture 4" descr="http://www.voxeu.org/sites/default/files/image/FromApr2012/canuto_fi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57299"/>
            <a:ext cx="640080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81800" y="3200400"/>
            <a:ext cx="220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Eichengreen, B, D Park and K Shin (2011), “When Fast Economies Slow Down: International Evidence and Implications for China”,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NBER WP  16919.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228600" y="5493603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 smtClean="0"/>
              <a:t>“Formal </a:t>
            </a:r>
            <a:r>
              <a:rPr lang="en-US" sz="1600" dirty="0"/>
              <a:t>evidence on growth </a:t>
            </a:r>
            <a:r>
              <a:rPr lang="en-US" sz="1600" dirty="0" smtClean="0"/>
              <a:t>slowdowns</a:t>
            </a:r>
            <a:r>
              <a:rPr lang="en-US" sz="1600" dirty="0"/>
              <a:t> and middle-income traps has suggested that at per capita incomes of about US$16,700 in 2005 constant international prices, the growth rate of per capita GDP typically slows from 5.6 to 2.1</a:t>
            </a:r>
            <a:r>
              <a:rPr lang="en-US" sz="1600" dirty="0" smtClean="0"/>
              <a:t>%.”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6321623"/>
            <a:ext cx="876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dirty="0" smtClean="0"/>
              <a:t>“Avoiding </a:t>
            </a:r>
            <a:r>
              <a:rPr lang="en-US" sz="1400" dirty="0"/>
              <a:t>middle-income growth </a:t>
            </a:r>
            <a:r>
              <a:rPr lang="en-US" sz="1400" dirty="0" smtClean="0"/>
              <a:t>traps,” Pierre-Richard </a:t>
            </a:r>
            <a:r>
              <a:rPr lang="en-US" sz="1400" dirty="0" err="1"/>
              <a:t>Agénor</a:t>
            </a:r>
            <a:r>
              <a:rPr lang="en-US" sz="1400" dirty="0"/>
              <a:t>, </a:t>
            </a:r>
            <a:r>
              <a:rPr lang="en-US" sz="1400" dirty="0" err="1"/>
              <a:t>Otaviano</a:t>
            </a:r>
            <a:r>
              <a:rPr lang="en-US" sz="1400" dirty="0"/>
              <a:t> </a:t>
            </a:r>
            <a:r>
              <a:rPr lang="en-US" sz="1400" dirty="0" err="1"/>
              <a:t>Canuto</a:t>
            </a:r>
            <a:r>
              <a:rPr lang="en-US" sz="1400" dirty="0"/>
              <a:t>, Michael </a:t>
            </a:r>
            <a:r>
              <a:rPr lang="en-US" sz="1400" dirty="0" err="1"/>
              <a:t>Jelenic</a:t>
            </a:r>
            <a:r>
              <a:rPr lang="en-US" sz="1400" dirty="0"/>
              <a:t> </a:t>
            </a:r>
            <a:r>
              <a:rPr lang="en-US" sz="1400" dirty="0" smtClean="0"/>
              <a:t>,</a:t>
            </a:r>
            <a:r>
              <a:rPr lang="en-US" sz="1400" i="1" dirty="0" smtClean="0"/>
              <a:t>VoxEU</a:t>
            </a:r>
            <a:r>
              <a:rPr lang="en-US" sz="1400" dirty="0" smtClean="0"/>
              <a:t>, 21 Dec. </a:t>
            </a:r>
            <a:r>
              <a:rPr lang="en-US" sz="1400" dirty="0"/>
              <a:t>2012</a:t>
            </a:r>
          </a:p>
        </p:txBody>
      </p:sp>
      <p:pic>
        <p:nvPicPr>
          <p:cNvPr id="8" name="Picture 7" descr="http://www.draconika.com/img/chinese-drago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Pritchett &amp; Summers (2014): “Regression to the mean” fits the data better than middle-income trap</a:t>
            </a:r>
            <a:endParaRPr lang="en-US" sz="3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315200" cy="48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6474023"/>
            <a:ext cx="8001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“</a:t>
            </a:r>
            <a:r>
              <a:rPr lang="en-US" sz="1400" dirty="0" err="1" smtClean="0"/>
              <a:t>Asiaphoria</a:t>
            </a:r>
            <a:r>
              <a:rPr lang="en-US" sz="1400" dirty="0" smtClean="0"/>
              <a:t> </a:t>
            </a:r>
            <a:r>
              <a:rPr lang="en-US" sz="1400" dirty="0"/>
              <a:t>Meets Regression to the </a:t>
            </a:r>
            <a:r>
              <a:rPr lang="en-US" sz="1400" dirty="0" smtClean="0"/>
              <a:t>Mean,”</a:t>
            </a:r>
            <a:r>
              <a:rPr lang="en-US" sz="1400" dirty="0"/>
              <a:t> </a:t>
            </a:r>
            <a:r>
              <a:rPr lang="en-US" sz="1400" dirty="0" smtClean="0"/>
              <a:t>NBER WP No</a:t>
            </a:r>
            <a:r>
              <a:rPr lang="en-US" sz="1400" dirty="0"/>
              <a:t>. </a:t>
            </a:r>
            <a:r>
              <a:rPr lang="en-US" sz="1400" dirty="0" smtClean="0"/>
              <a:t>20573, </a:t>
            </a:r>
            <a:r>
              <a:rPr lang="en-US" sz="1400" dirty="0" err="1" smtClean="0"/>
              <a:t>Lant</a:t>
            </a:r>
            <a:r>
              <a:rPr lang="en-US" sz="1400" dirty="0" smtClean="0"/>
              <a:t> </a:t>
            </a:r>
            <a:r>
              <a:rPr lang="en-US" sz="1400" dirty="0"/>
              <a:t>Pritchett </a:t>
            </a:r>
            <a:r>
              <a:rPr lang="en-US" sz="1400" dirty="0" smtClean="0"/>
              <a:t>and Lawrence Summers</a:t>
            </a:r>
            <a:r>
              <a:rPr lang="en-US" sz="1400" dirty="0"/>
              <a:t> </a:t>
            </a:r>
          </a:p>
        </p:txBody>
      </p:sp>
      <p:pic>
        <p:nvPicPr>
          <p:cNvPr id="5" name="Picture 4" descr="http://www.draconika.com/img/chinese-dragon-r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Demographic factors are reducing growth rate in China</a:t>
            </a:r>
            <a:br>
              <a:rPr lang="en-US" sz="2800" dirty="0" smtClean="0"/>
            </a:br>
            <a:r>
              <a:rPr lang="en-US" sz="2800" dirty="0" smtClean="0"/>
              <a:t>even more than in other countries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11248"/>
            <a:ext cx="8229600" cy="430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400800"/>
            <a:ext cx="2943225" cy="39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6493204"/>
            <a:ext cx="1338262" cy="21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6" y="6418764"/>
            <a:ext cx="2071687" cy="28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5867400" y="2971800"/>
            <a:ext cx="2438400" cy="1371600"/>
          </a:xfrm>
          <a:prstGeom prst="line">
            <a:avLst/>
          </a:prstGeom>
          <a:noFill/>
          <a:ln w="984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4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/>
              <a:t>Transition to slower growth path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97454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Hard landing </a:t>
            </a:r>
            <a:r>
              <a:rPr lang="en-US" dirty="0"/>
              <a:t>or </a:t>
            </a:r>
            <a:r>
              <a:rPr lang="en-US" dirty="0" smtClean="0"/>
              <a:t>soft landing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High investment in heavy industry is unsustainable.</a:t>
            </a:r>
          </a:p>
          <a:p>
            <a:pPr lvl="1"/>
            <a:r>
              <a:rPr lang="en-US" dirty="0" smtClean="0"/>
              <a:t>Debt</a:t>
            </a:r>
          </a:p>
          <a:p>
            <a:pPr lvl="2"/>
            <a:r>
              <a:rPr lang="en-US" dirty="0" smtClean="0"/>
              <a:t>Leverage becomes unsustainable when growth slows.</a:t>
            </a:r>
          </a:p>
          <a:p>
            <a:pPr lvl="2"/>
            <a:r>
              <a:rPr lang="en-US" dirty="0"/>
              <a:t>Bad </a:t>
            </a:r>
            <a:r>
              <a:rPr lang="en-US" dirty="0" smtClean="0"/>
              <a:t>loans in the shadow banking system.</a:t>
            </a:r>
          </a:p>
          <a:p>
            <a:pPr lvl="2"/>
            <a:r>
              <a:rPr lang="en-US" dirty="0" smtClean="0"/>
              <a:t>$-denominated loans especially problematic</a:t>
            </a:r>
          </a:p>
          <a:p>
            <a:pPr lvl="3"/>
            <a:r>
              <a:rPr lang="en-US" dirty="0" smtClean="0"/>
              <a:t>as in other Emerging Market countries.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Need to carry out reforms</a:t>
            </a:r>
          </a:p>
          <a:p>
            <a:pPr lvl="1"/>
            <a:r>
              <a:rPr lang="en-US" dirty="0" smtClean="0"/>
              <a:t>as decided at the </a:t>
            </a:r>
            <a:r>
              <a:rPr lang="en-US" dirty="0"/>
              <a:t>Third Plenum of </a:t>
            </a:r>
            <a:r>
              <a:rPr lang="en-US" dirty="0" smtClean="0"/>
              <a:t>2013:</a:t>
            </a:r>
            <a:endParaRPr lang="en-US" dirty="0"/>
          </a:p>
          <a:p>
            <a:pPr lvl="2"/>
            <a:r>
              <a:rPr lang="en-US" dirty="0"/>
              <a:t>Rural land rights and </a:t>
            </a:r>
            <a:r>
              <a:rPr lang="en-US" dirty="0" err="1"/>
              <a:t>hukou</a:t>
            </a:r>
            <a:r>
              <a:rPr lang="en-US" dirty="0"/>
              <a:t> system</a:t>
            </a:r>
            <a:endParaRPr lang="en-US" sz="2200" dirty="0"/>
          </a:p>
          <a:p>
            <a:pPr lvl="2"/>
            <a:r>
              <a:rPr lang="en-US" dirty="0"/>
              <a:t>Market orientation</a:t>
            </a:r>
          </a:p>
          <a:p>
            <a:pPr lvl="2"/>
            <a:r>
              <a:rPr lang="en-US" dirty="0" smtClean="0"/>
              <a:t>Environment.</a:t>
            </a:r>
            <a:endParaRPr lang="en-US" sz="2200" dirty="0"/>
          </a:p>
          <a:p>
            <a:endParaRPr lang="en-US" b="1" dirty="0"/>
          </a:p>
        </p:txBody>
      </p:sp>
      <p:pic>
        <p:nvPicPr>
          <p:cNvPr id="4" name="Picture 3" descr="http://www.draconika.com/img/chinese-dragon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054" y="76200"/>
            <a:ext cx="541746" cy="364832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4000" dirty="0" smtClean="0"/>
              <a:t>(III) Emerging Markets generally</a:t>
            </a:r>
            <a:r>
              <a:rPr lang="en-US" sz="2600" dirty="0" smtClean="0"/>
              <a:t/>
            </a:r>
            <a:br>
              <a:rPr lang="en-US" sz="26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46237"/>
            <a:ext cx="8991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sharpen the question: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We currently have a divergence in the world economy, </a:t>
            </a:r>
          </a:p>
          <a:p>
            <a:pPr lvl="1"/>
            <a:r>
              <a:rPr lang="en-US" dirty="0" smtClean="0"/>
              <a:t>with US GDP strengthening </a:t>
            </a:r>
          </a:p>
          <a:p>
            <a:pPr lvl="2"/>
            <a:r>
              <a:rPr lang="en-US" dirty="0" smtClean="0"/>
              <a:t>relative to the rest of the world;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nd the Fed about to raise interest rates</a:t>
            </a:r>
          </a:p>
          <a:p>
            <a:pPr lvl="2"/>
            <a:r>
              <a:rPr lang="en-US" dirty="0" smtClean="0"/>
              <a:t>while other central banks ease their own monetary policies.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Are EMEs vulnerable to higher US interest rates?</a:t>
            </a:r>
          </a:p>
          <a:p>
            <a:pPr lvl="1"/>
            <a:r>
              <a:rPr lang="en-US" dirty="0" smtClean="0"/>
              <a:t>They have had plenty of advance warning.</a:t>
            </a:r>
          </a:p>
          <a:p>
            <a:pPr lvl="1"/>
            <a:r>
              <a:rPr lang="en-US" dirty="0" smtClean="0"/>
              <a:t>Which ones are most vulnerable?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8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After the currency crises of the late 1990s, </a:t>
            </a:r>
            <a:br>
              <a:rPr lang="en-US" sz="3200" dirty="0" smtClean="0"/>
            </a:br>
            <a:r>
              <a:rPr lang="en-US" sz="3200" dirty="0" smtClean="0"/>
              <a:t>many EM countries adopted stronger policies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752600"/>
            <a:ext cx="8991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particular:</a:t>
            </a:r>
          </a:p>
          <a:p>
            <a:pPr lvl="1"/>
            <a:r>
              <a:rPr lang="en-US" dirty="0" smtClean="0"/>
              <a:t>More flexible exchange rates,</a:t>
            </a:r>
          </a:p>
          <a:p>
            <a:pPr lvl="1"/>
            <a:r>
              <a:rPr lang="en-US" dirty="0" smtClean="0"/>
              <a:t>Higher holdings of foreign exchange reserves,</a:t>
            </a:r>
          </a:p>
          <a:p>
            <a:pPr lvl="1"/>
            <a:r>
              <a:rPr lang="en-US" dirty="0" smtClean="0"/>
              <a:t>Smaller current account deficits,</a:t>
            </a:r>
          </a:p>
          <a:p>
            <a:pPr lvl="1"/>
            <a:r>
              <a:rPr lang="en-US" dirty="0"/>
              <a:t>Less $-denominated debt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Less pro-cyclical fiscal policy.</a:t>
            </a:r>
          </a:p>
          <a:p>
            <a:r>
              <a:rPr lang="en-US" dirty="0" smtClean="0"/>
              <a:t>As a result, were less vulnerable to the 2008-09 shock.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But there has been back-sliding since 2009:</a:t>
            </a:r>
          </a:p>
          <a:p>
            <a:pPr lvl="1"/>
            <a:r>
              <a:rPr lang="en-US" dirty="0" smtClean="0"/>
              <a:t>especially on debt.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4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Some EMEs reduced the pro-cyclicality of their fiscal policies after 2000</a:t>
            </a:r>
            <a:endParaRPr lang="en-US" sz="3200" dirty="0"/>
          </a:p>
        </p:txBody>
      </p:sp>
      <p:sp>
        <p:nvSpPr>
          <p:cNvPr id="4" name="Rectangle 2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1600200"/>
            <a:ext cx="8686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Fiscal policy was traditionally pro-cyclical</a:t>
            </a:r>
            <a:r>
              <a:rPr lang="en-US" altLang="en-US" sz="2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         </a:t>
            </a:r>
          </a:p>
          <a:p>
            <a:pPr lvl="1" algn="l"/>
            <a:r>
              <a:rPr lang="en-US" altLang="en-US" sz="2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E.g., spending would rise in booms &amp; fall in recessions.</a:t>
            </a:r>
          </a:p>
          <a:p>
            <a:pPr lvl="1" algn="l"/>
            <a:r>
              <a:rPr lang="en-US" altLang="en-US" sz="2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I.e., destabilizing.</a:t>
            </a:r>
          </a:p>
          <a:p>
            <a:pPr lvl="1" algn="l"/>
            <a:r>
              <a:rPr lang="en-US" altLang="en-US" sz="2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Especially among commodity-exporters.</a:t>
            </a:r>
            <a:r>
              <a:rPr lang="en-US" altLang="en-US" sz="2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US" altLang="en-US" sz="22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altLang="en-US" sz="22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r>
              <a:rPr lang="en-US" altLang="en-US" sz="28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After 2000, some achieved counter-cyclical fiscal policy</a:t>
            </a:r>
          </a:p>
          <a:p>
            <a:pPr lvl="1" algn="l"/>
            <a:r>
              <a:rPr lang="en-US" altLang="en-US" sz="2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Notably: Botswana</a:t>
            </a:r>
            <a:r>
              <a:rPr lang="en-US" altLang="en-US" sz="2400" kern="0" dirty="0">
                <a:solidFill>
                  <a:schemeClr val="tx1"/>
                </a:solidFill>
                <a:latin typeface="Calibri" panose="020F0502020204030204" pitchFamily="34" charset="0"/>
              </a:rPr>
              <a:t>, Chile, </a:t>
            </a:r>
            <a:endParaRPr lang="en-US" altLang="en-US" sz="2400" kern="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 algn="l"/>
            <a:r>
              <a:rPr lang="en-US" altLang="en-US" sz="2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China, India, Korea</a:t>
            </a:r>
            <a:r>
              <a:rPr lang="en-US" altLang="en-US" sz="2400" kern="0" dirty="0">
                <a:solidFill>
                  <a:schemeClr val="tx1"/>
                </a:solidFill>
                <a:latin typeface="Calibri" panose="020F0502020204030204" pitchFamily="34" charset="0"/>
              </a:rPr>
              <a:t>, Malaysia</a:t>
            </a:r>
            <a:r>
              <a:rPr lang="en-US" altLang="en-US" sz="24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8935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348" y="1676400"/>
            <a:ext cx="7423052" cy="528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3810000"/>
            <a:ext cx="4114800" cy="145415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2"/>
          <p:cNvSpPr txBox="1">
            <a:spLocks/>
          </p:cNvSpPr>
          <p:nvPr/>
        </p:nvSpPr>
        <p:spPr>
          <a:xfrm>
            <a:off x="1143000" y="76200"/>
            <a:ext cx="62484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(I) Globalization</a:t>
            </a:r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28600" y="990600"/>
            <a:ext cx="8686800" cy="1295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Growth </a:t>
            </a:r>
            <a:r>
              <a:rPr lang="en-US" sz="3200" dirty="0"/>
              <a:t>in </a:t>
            </a:r>
            <a:r>
              <a:rPr lang="en-US" sz="3200" dirty="0" smtClean="0"/>
              <a:t>trade </a:t>
            </a:r>
          </a:p>
          <a:p>
            <a:r>
              <a:rPr lang="en-US" sz="3200" dirty="0" smtClean="0"/>
              <a:t>was rapid during most of the post-war period.</a:t>
            </a:r>
            <a:endParaRPr lang="en-US" sz="3200" dirty="0"/>
          </a:p>
        </p:txBody>
      </p:sp>
      <p:pic>
        <p:nvPicPr>
          <p:cNvPr id="10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13" y="152400"/>
            <a:ext cx="2472187" cy="147843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0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03190-17FC-4E99-8B53-797B0BE18CC8}" type="slidenum">
              <a:rPr lang="en-US">
                <a:latin typeface="Calibri" panose="020F0502020204030204" pitchFamily="34" charset="0"/>
              </a:rPr>
              <a:pPr>
                <a:defRPr/>
              </a:pPr>
              <a:t>40</a:t>
            </a:fld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smtClean="0">
              <a:effectLst/>
              <a:latin typeface="Calibri" panose="020F0502020204030204" pitchFamily="34" charset="0"/>
            </a:endParaRPr>
          </a:p>
        </p:txBody>
      </p:sp>
      <p:pic>
        <p:nvPicPr>
          <p:cNvPr id="13317" name="Picture 2" descr="http://www.voxeu.org/sites/default/files/image/FromMar2011/FrankelFig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6013"/>
            <a:ext cx="86868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92373" y="1421096"/>
            <a:ext cx="461665" cy="1093504"/>
          </a:xfrm>
          <a:prstGeom prst="rect">
            <a:avLst/>
          </a:prstGeom>
          <a:solidFill>
            <a:srgbClr val="FFFF00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20113"/>
                </a:solidFill>
                <a:latin typeface="Calibri" panose="020F0502020204030204" pitchFamily="34" charset="0"/>
              </a:rPr>
              <a:t>procyclical</a:t>
            </a:r>
            <a:endParaRPr lang="en-US" altLang="en-US" b="1" dirty="0">
              <a:solidFill>
                <a:srgbClr val="020113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16200000" flipV="1">
            <a:off x="5909520" y="549579"/>
            <a:ext cx="1563687" cy="771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50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}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2362200" y="5614086"/>
            <a:ext cx="6248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/>
            <a:r>
              <a:rPr lang="en-US" altLang="en-US" sz="3200" b="1" i="1" dirty="0">
                <a:solidFill>
                  <a:srgbClr val="002060"/>
                </a:solidFill>
                <a:latin typeface="Calibri" panose="020F0502020204030204" pitchFamily="34" charset="0"/>
              </a:rPr>
              <a:t>G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 always used to be </a:t>
            </a:r>
            <a:r>
              <a:rPr lang="en-US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pro-cyclical 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altLang="en-US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for most developing </a:t>
            </a:r>
            <a:r>
              <a:rPr lang="en-US" alt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countries </a:t>
            </a:r>
            <a:endParaRPr lang="en-US" alt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4910" y="4953000"/>
            <a:ext cx="461665" cy="1502142"/>
          </a:xfrm>
          <a:prstGeom prst="rect">
            <a:avLst/>
          </a:prstGeom>
          <a:solidFill>
            <a:schemeClr val="tx1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countercyclical</a:t>
            </a:r>
          </a:p>
        </p:txBody>
      </p:sp>
      <p:sp>
        <p:nvSpPr>
          <p:cNvPr id="13322" name="Text Box 4"/>
          <p:cNvSpPr txBox="1">
            <a:spLocks noChangeArrowheads="1"/>
          </p:cNvSpPr>
          <p:nvPr/>
        </p:nvSpPr>
        <p:spPr bwMode="auto">
          <a:xfrm>
            <a:off x="990600" y="1524000"/>
            <a:ext cx="4495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en-US" altLang="en-US" dirty="0">
                <a:solidFill>
                  <a:srgbClr val="020113"/>
                </a:solidFill>
                <a:latin typeface="Calibri" panose="020F0502020204030204" pitchFamily="34" charset="0"/>
              </a:rPr>
              <a:t>Adapted from </a:t>
            </a:r>
            <a:r>
              <a:rPr lang="en-US" altLang="en-US" dirty="0" err="1">
                <a:solidFill>
                  <a:srgbClr val="020113"/>
                </a:solidFill>
                <a:latin typeface="Calibri" panose="020F0502020204030204" pitchFamily="34" charset="0"/>
              </a:rPr>
              <a:t>Kaminsky</a:t>
            </a:r>
            <a:r>
              <a:rPr lang="en-US" altLang="en-US" dirty="0">
                <a:solidFill>
                  <a:srgbClr val="020113"/>
                </a:solidFill>
                <a:latin typeface="Calibri" panose="020F0502020204030204" pitchFamily="34" charset="0"/>
              </a:rPr>
              <a:t>, Reinhart &amp; Vegh </a:t>
            </a:r>
            <a:r>
              <a:rPr lang="en-US" altLang="en-US" sz="1200" dirty="0">
                <a:solidFill>
                  <a:srgbClr val="020113"/>
                </a:solidFill>
                <a:latin typeface="Calibri" panose="020F0502020204030204" pitchFamily="34" charset="0"/>
              </a:rPr>
              <a:t>(2004)</a:t>
            </a:r>
          </a:p>
        </p:txBody>
      </p:sp>
      <p:pic>
        <p:nvPicPr>
          <p:cNvPr id="56322" name="Picture 2" descr="http://www.rasco-int.com/files/imgs/Azerbaijan_Flag__by_ayx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0535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8867481" y="948258"/>
            <a:ext cx="0" cy="27094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chile-fla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397125"/>
            <a:ext cx="457200" cy="36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4892675" y="2762250"/>
            <a:ext cx="9525" cy="3619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743200" y="533400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000" dirty="0" smtClean="0">
                <a:latin typeface="Calibri" panose="020F0502020204030204" pitchFamily="34" charset="0"/>
              </a:rPr>
              <a:t>1960-1999</a:t>
            </a:r>
            <a:endParaRPr lang="en-US" altLang="en-US" sz="3000" dirty="0">
              <a:latin typeface="Calibri" panose="020F0502020204030204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134350" y="6271785"/>
            <a:ext cx="1009650" cy="366713"/>
          </a:xfrm>
          <a:prstGeom prst="rect">
            <a:avLst/>
          </a:prstGeom>
          <a:solidFill>
            <a:srgbClr val="FFFF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/>
              <a:t>(yellow)</a:t>
            </a:r>
          </a:p>
        </p:txBody>
      </p:sp>
      <p:pic>
        <p:nvPicPr>
          <p:cNvPr id="23" name="Picture 6" descr="http://wwp.greenwichmeantime.com/time-zone/europe/european-union/greece/images/greece-fl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54" y="5790416"/>
            <a:ext cx="571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 flipV="1">
            <a:off x="1771454" y="5048054"/>
            <a:ext cx="0" cy="70429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81000" y="228600"/>
            <a:ext cx="83232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kern="0" dirty="0" smtClean="0">
                <a:latin typeface="Calibri" panose="020F0502020204030204" pitchFamily="34" charset="0"/>
              </a:rPr>
              <a:t>Correlations between government spending &amp; GDP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84853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3322" grpId="0"/>
      <p:bldP spid="20" grpId="0"/>
      <p:bldP spid="21" grpId="0" animBg="1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" y="1219200"/>
            <a:ext cx="8534400" cy="421416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5943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DEVELOPING: 43</a:t>
            </a:r>
            <a:r>
              <a:rPr lang="en-US" dirty="0"/>
              <a:t>% </a:t>
            </a:r>
            <a:r>
              <a:rPr lang="en-US" dirty="0" smtClean="0"/>
              <a:t>(= </a:t>
            </a:r>
            <a:r>
              <a:rPr lang="en-US" dirty="0"/>
              <a:t>32 </a:t>
            </a:r>
            <a:r>
              <a:rPr lang="en-US" dirty="0" smtClean="0"/>
              <a:t>/75</a:t>
            </a:r>
            <a:r>
              <a:rPr lang="en-US" dirty="0"/>
              <a:t>) </a:t>
            </a:r>
            <a:r>
              <a:rPr lang="en-US" dirty="0" smtClean="0"/>
              <a:t>countercyclical.    </a:t>
            </a:r>
            <a:r>
              <a:rPr lang="en-US" i="1" dirty="0" smtClean="0"/>
              <a:t>It was </a:t>
            </a:r>
            <a:r>
              <a:rPr lang="en-US" i="1" dirty="0"/>
              <a:t>17% </a:t>
            </a:r>
            <a:r>
              <a:rPr lang="en-US" i="1" dirty="0" smtClean="0"/>
              <a:t>(</a:t>
            </a:r>
            <a:r>
              <a:rPr lang="en-US" i="1" dirty="0"/>
              <a:t>=</a:t>
            </a:r>
            <a:r>
              <a:rPr lang="en-US" i="1" dirty="0" smtClean="0"/>
              <a:t> 13/75</a:t>
            </a:r>
            <a:r>
              <a:rPr lang="en-US" i="1" dirty="0"/>
              <a:t>) in </a:t>
            </a:r>
            <a:r>
              <a:rPr lang="en-US" i="1" dirty="0" smtClean="0"/>
              <a:t>1960-1999.</a:t>
            </a:r>
            <a:endParaRPr lang="en-US" dirty="0"/>
          </a:p>
          <a:p>
            <a:r>
              <a:rPr lang="en-US" dirty="0" smtClean="0"/>
              <a:t>INDUSTRIAL: 86</a:t>
            </a:r>
            <a:r>
              <a:rPr lang="en-US" dirty="0"/>
              <a:t>% </a:t>
            </a:r>
            <a:r>
              <a:rPr lang="en-US" dirty="0" smtClean="0"/>
              <a:t>(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/>
              <a:t>18 </a:t>
            </a:r>
            <a:r>
              <a:rPr lang="en-US" dirty="0" smtClean="0"/>
              <a:t>/ 21) countercyclical.     </a:t>
            </a:r>
            <a:r>
              <a:rPr lang="en-US" i="1" dirty="0" smtClean="0"/>
              <a:t>It </a:t>
            </a:r>
            <a:r>
              <a:rPr lang="en-US" i="1" dirty="0"/>
              <a:t>was 80% </a:t>
            </a:r>
            <a:r>
              <a:rPr lang="en-US" i="1" dirty="0" smtClean="0"/>
              <a:t>(</a:t>
            </a:r>
            <a:r>
              <a:rPr lang="en-US" i="1" dirty="0"/>
              <a:t>=</a:t>
            </a:r>
            <a:r>
              <a:rPr lang="en-US" i="1" dirty="0" smtClean="0"/>
              <a:t> 16/20</a:t>
            </a:r>
            <a:r>
              <a:rPr lang="en-US" i="1" dirty="0"/>
              <a:t>) in </a:t>
            </a:r>
            <a:r>
              <a:rPr lang="en-US" i="1" dirty="0" smtClean="0"/>
              <a:t>1960-1999.</a:t>
            </a:r>
            <a:endParaRPr lang="en-US" dirty="0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403764" y="3733800"/>
            <a:ext cx="68164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+mn-lt"/>
              </a:rPr>
              <a:t>In the </a:t>
            </a:r>
            <a:r>
              <a:rPr lang="en-US" altLang="en-US" sz="2800" b="1" dirty="0" smtClean="0">
                <a:solidFill>
                  <a:srgbClr val="002060"/>
                </a:solidFill>
                <a:latin typeface="+mn-lt"/>
              </a:rPr>
              <a:t>decade 2000-2009, 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en-US" altLang="en-US" sz="2800" b="1" dirty="0">
                <a:solidFill>
                  <a:srgbClr val="002060"/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+mn-lt"/>
              </a:rPr>
              <a:t>about </a:t>
            </a:r>
            <a:r>
              <a:rPr lang="en-US" altLang="en-US" sz="2800" b="1" dirty="0" smtClean="0">
                <a:solidFill>
                  <a:srgbClr val="002060"/>
                </a:solidFill>
                <a:latin typeface="+mn-lt"/>
              </a:rPr>
              <a:t>19 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</a:rPr>
              <a:t>developing countries </a:t>
            </a:r>
            <a:br>
              <a:rPr lang="en-US" altLang="en-US" sz="2800" b="1" dirty="0">
                <a:solidFill>
                  <a:srgbClr val="002060"/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+mn-lt"/>
              </a:rPr>
              <a:t>switched to </a:t>
            </a:r>
            <a:r>
              <a:rPr lang="en-US" altLang="en-US" sz="2800" b="1" i="1" dirty="0">
                <a:solidFill>
                  <a:srgbClr val="002060"/>
                </a:solidFill>
                <a:latin typeface="+mn-lt"/>
              </a:rPr>
              <a:t>countercyclical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</a:rPr>
              <a:t> fiscal policy:</a:t>
            </a:r>
            <a:br>
              <a:rPr lang="en-US" altLang="en-US" sz="2800" b="1" dirty="0">
                <a:solidFill>
                  <a:srgbClr val="002060"/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+mn-lt"/>
              </a:rPr>
              <a:t>Negative correlation of G &amp; GDP.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4440997">
            <a:off x="2691126" y="-192299"/>
            <a:ext cx="1129082" cy="5393607"/>
          </a:xfrm>
          <a:prstGeom prst="curvedRightArrow">
            <a:avLst>
              <a:gd name="adj1" fmla="val 53553"/>
              <a:gd name="adj2" fmla="val 107106"/>
              <a:gd name="adj3" fmla="val 33333"/>
            </a:avLst>
          </a:prstGeom>
          <a:solidFill>
            <a:schemeClr val="tx2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86754" y="4953000"/>
            <a:ext cx="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259344" y="1036638"/>
            <a:ext cx="0" cy="75290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49" y="967580"/>
            <a:ext cx="516687" cy="3508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ile:Flag of Chile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8969"/>
            <a:ext cx="523509" cy="3487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914400" y="1470471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20113"/>
                </a:solidFill>
                <a:latin typeface="+mn-lt"/>
              </a:rPr>
              <a:t>Adapted from Frankel</a:t>
            </a:r>
            <a:r>
              <a:rPr lang="en-US" altLang="en-US" sz="1400" dirty="0">
                <a:solidFill>
                  <a:srgbClr val="020113"/>
                </a:solidFill>
                <a:latin typeface="+mn-lt"/>
              </a:rPr>
              <a:t>, Vegh &amp; Vuletin </a:t>
            </a:r>
            <a:r>
              <a:rPr lang="en-US" altLang="en-US" sz="1400" dirty="0" smtClean="0">
                <a:solidFill>
                  <a:srgbClr val="020113"/>
                </a:solidFill>
                <a:latin typeface="+mn-lt"/>
              </a:rPr>
              <a:t/>
            </a:r>
            <a:br>
              <a:rPr lang="en-US" altLang="en-US" sz="1400" dirty="0" smtClean="0">
                <a:solidFill>
                  <a:srgbClr val="020113"/>
                </a:solidFill>
                <a:latin typeface="+mn-lt"/>
              </a:rPr>
            </a:br>
            <a:r>
              <a:rPr lang="en-US" altLang="en-US" sz="1400" dirty="0" smtClean="0">
                <a:solidFill>
                  <a:srgbClr val="020113"/>
                </a:solidFill>
                <a:latin typeface="+mn-lt"/>
              </a:rPr>
              <a:t>(</a:t>
            </a:r>
            <a:r>
              <a:rPr lang="en-US" altLang="en-US" sz="1400" i="1" dirty="0" smtClean="0">
                <a:solidFill>
                  <a:srgbClr val="020113"/>
                </a:solidFill>
                <a:latin typeface="+mn-lt"/>
              </a:rPr>
              <a:t>JDE</a:t>
            </a:r>
            <a:r>
              <a:rPr lang="en-US" altLang="en-US" sz="1400" dirty="0" smtClean="0">
                <a:solidFill>
                  <a:srgbClr val="020113"/>
                </a:solidFill>
                <a:latin typeface="+mn-lt"/>
              </a:rPr>
              <a:t>, 2013)</a:t>
            </a:r>
            <a:endParaRPr lang="en-US" altLang="en-US" sz="1400" dirty="0">
              <a:solidFill>
                <a:srgbClr val="020113"/>
              </a:solidFill>
              <a:latin typeface="+mn-lt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5223" y="1066800"/>
            <a:ext cx="461665" cy="1093504"/>
          </a:xfrm>
          <a:prstGeom prst="rect">
            <a:avLst/>
          </a:prstGeom>
          <a:solidFill>
            <a:srgbClr val="FFFF00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20113"/>
                </a:solidFill>
                <a:latin typeface="Calibri" panose="020F0502020204030204" pitchFamily="34" charset="0"/>
              </a:rPr>
              <a:t>procyclical</a:t>
            </a:r>
            <a:endParaRPr lang="en-US" altLang="en-US" b="1" dirty="0">
              <a:solidFill>
                <a:srgbClr val="020113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3571" y="3984258"/>
            <a:ext cx="461665" cy="1502142"/>
          </a:xfrm>
          <a:prstGeom prst="rect">
            <a:avLst/>
          </a:prstGeom>
          <a:solidFill>
            <a:schemeClr val="tx1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countercyclical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743200" y="533400"/>
            <a:ext cx="411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/>
            <a:r>
              <a:rPr lang="en-US" altLang="en-US" sz="3000" dirty="0" smtClean="0">
                <a:latin typeface="Calibri" panose="020F0502020204030204" pitchFamily="34" charset="0"/>
              </a:rPr>
              <a:t>2000-2009.</a:t>
            </a:r>
            <a:endParaRPr lang="en-US" altLang="en-US" sz="3000" dirty="0"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228600"/>
            <a:ext cx="83232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kern="0" dirty="0" smtClean="0">
                <a:latin typeface="Calibri" panose="020F0502020204030204" pitchFamily="34" charset="0"/>
              </a:rPr>
              <a:t>Correlations between government spending &amp; GDP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9175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03" y="76200"/>
            <a:ext cx="8392397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Update of Correlation (G, GDP): </a:t>
            </a:r>
            <a:r>
              <a:rPr lang="en-US" sz="3600" dirty="0" smtClean="0"/>
              <a:t>2010-2014.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458200" cy="49119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43000" y="6135469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DEVELOPING</a:t>
            </a:r>
            <a:r>
              <a:rPr lang="en-US" dirty="0" smtClean="0"/>
              <a:t>: 37</a:t>
            </a:r>
            <a:r>
              <a:rPr lang="en-US" dirty="0"/>
              <a:t>% </a:t>
            </a:r>
            <a:r>
              <a:rPr lang="en-US" dirty="0" smtClean="0"/>
              <a:t>(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/>
              <a:t>29 out of 76) pursue </a:t>
            </a:r>
            <a:r>
              <a:rPr lang="en-US" dirty="0" smtClean="0"/>
              <a:t>counter-cyclical fiscal policy.</a:t>
            </a:r>
            <a:endParaRPr lang="en-US" dirty="0"/>
          </a:p>
          <a:p>
            <a:r>
              <a:rPr lang="en-US" dirty="0"/>
              <a:t>INDUSTRIAL</a:t>
            </a:r>
            <a:r>
              <a:rPr lang="en-US" dirty="0" smtClean="0"/>
              <a:t>: 63</a:t>
            </a:r>
            <a:r>
              <a:rPr lang="en-US" dirty="0"/>
              <a:t>% (</a:t>
            </a:r>
            <a:r>
              <a:rPr lang="en-US" dirty="0" smtClean="0"/>
              <a:t>or= </a:t>
            </a:r>
            <a:r>
              <a:rPr lang="en-US" dirty="0"/>
              <a:t>12 out of 19) pursue </a:t>
            </a:r>
            <a:r>
              <a:rPr lang="en-US" dirty="0" smtClean="0"/>
              <a:t>counter-cyclical </a:t>
            </a:r>
            <a:r>
              <a:rPr lang="en-US" dirty="0"/>
              <a:t>fiscal policy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362200" y="5880556"/>
            <a:ext cx="16192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 dirty="0" smtClean="0">
                <a:solidFill>
                  <a:srgbClr val="020113"/>
                </a:solidFill>
                <a:latin typeface="+mn-lt"/>
              </a:rPr>
              <a:t>Thanks to Guillermo Vuletin</a:t>
            </a:r>
            <a:endParaRPr lang="en-US" altLang="en-US" sz="800" dirty="0">
              <a:solidFill>
                <a:srgbClr val="020113"/>
              </a:solidFill>
              <a:latin typeface="+mn-lt"/>
            </a:endParaRPr>
          </a:p>
        </p:txBody>
      </p:sp>
      <p:pic>
        <p:nvPicPr>
          <p:cNvPr id="8" name="Picture 4" descr="http://www.mapsofworld.com/images/world-countries-flags/greece-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887728"/>
            <a:ext cx="459538" cy="31203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lag of Brazil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90" y="4381500"/>
            <a:ext cx="3810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ag of Argentina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49" y="5181600"/>
            <a:ext cx="455051" cy="28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5223" y="1802096"/>
            <a:ext cx="461665" cy="1093504"/>
          </a:xfrm>
          <a:prstGeom prst="rect">
            <a:avLst/>
          </a:prstGeom>
          <a:solidFill>
            <a:srgbClr val="FFFF00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rgbClr val="020113"/>
                </a:solidFill>
                <a:latin typeface="Calibri" panose="020F0502020204030204" pitchFamily="34" charset="0"/>
              </a:rPr>
              <a:t>procyclical</a:t>
            </a:r>
            <a:endParaRPr lang="en-US" altLang="en-US" b="1" dirty="0">
              <a:solidFill>
                <a:srgbClr val="020113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3571" y="4136658"/>
            <a:ext cx="461665" cy="1502142"/>
          </a:xfrm>
          <a:prstGeom prst="rect">
            <a:avLst/>
          </a:prstGeom>
          <a:solidFill>
            <a:schemeClr val="tx1"/>
          </a:solidFill>
          <a:ln w="9525">
            <a:solidFill>
              <a:srgbClr val="020113"/>
            </a:solidFill>
            <a:miter lim="800000"/>
            <a:headEnd/>
            <a:tailEnd/>
          </a:ln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countercyclical</a:t>
            </a:r>
          </a:p>
        </p:txBody>
      </p:sp>
      <p:pic>
        <p:nvPicPr>
          <p:cNvPr id="1026" name="Picture 2" descr="https://upload.wikimedia.org/wikipedia/commons/thumb/a/a9/Flag_of_Thailand.svg/1280px-Flag_of_Thailand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19600"/>
            <a:ext cx="483184" cy="3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V="1">
            <a:off x="8581292" y="3962401"/>
            <a:ext cx="0" cy="45719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768861" y="3997572"/>
            <a:ext cx="0" cy="8901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356231" y="3962400"/>
            <a:ext cx="0" cy="45719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766538" y="3962400"/>
            <a:ext cx="0" cy="89015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872046" y="4067908"/>
            <a:ext cx="0" cy="111369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4" descr="Flag of Venezuel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69" y="4724400"/>
            <a:ext cx="380600" cy="2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191000" y="4953000"/>
            <a:ext cx="3657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Back-sliding among some </a:t>
            </a:r>
            <a:r>
              <a:rPr lang="en-US" sz="2800" b="1" dirty="0" smtClean="0">
                <a:solidFill>
                  <a:srgbClr val="002060"/>
                </a:solidFill>
              </a:rPr>
              <a:t>after 2009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1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Currency composition in the post-2003 capital inflows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shifted away from $-denomination, toward Local Currency.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4002"/>
            <a:ext cx="7391400" cy="4604398"/>
          </a:xfrm>
        </p:spPr>
      </p:pic>
      <p:sp>
        <p:nvSpPr>
          <p:cNvPr id="6" name="TextBox 5"/>
          <p:cNvSpPr txBox="1"/>
          <p:nvPr/>
        </p:nvSpPr>
        <p:spPr>
          <a:xfrm>
            <a:off x="1" y="64432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Calibri" panose="020F0502020204030204" pitchFamily="34" charset="0"/>
              </a:rPr>
              <a:t>Wenxin</a:t>
            </a:r>
            <a:r>
              <a:rPr lang="en-US" sz="1600" dirty="0" smtClean="0">
                <a:latin typeface="Calibri" panose="020F0502020204030204" pitchFamily="34" charset="0"/>
              </a:rPr>
              <a:t> Du</a:t>
            </a:r>
            <a:r>
              <a:rPr lang="en-US" sz="1400" dirty="0" smtClean="0">
                <a:latin typeface="Calibri" panose="020F0502020204030204" pitchFamily="34" charset="0"/>
              </a:rPr>
              <a:t> &amp; </a:t>
            </a:r>
            <a:r>
              <a:rPr lang="en-US" sz="1600" dirty="0" smtClean="0">
                <a:latin typeface="Calibri" panose="020F0502020204030204" pitchFamily="34" charset="0"/>
              </a:rPr>
              <a:t>Jesse Schreger, </a:t>
            </a:r>
            <a:r>
              <a:rPr lang="en-US" sz="1400" dirty="0" smtClean="0">
                <a:latin typeface="Calibri" panose="020F0502020204030204" pitchFamily="34" charset="0"/>
              </a:rPr>
              <a:t>Harvard U., Dec. 2014, </a:t>
            </a:r>
            <a:r>
              <a:rPr lang="en-US" sz="1200" dirty="0" smtClean="0">
                <a:latin typeface="Calibri" panose="020F0502020204030204" pitchFamily="34" charset="0"/>
              </a:rPr>
              <a:t>“Sovereign Risk, Currency Risk, &amp; Corporate Balance Sheets,” Fig.2, p.19 </a:t>
            </a:r>
            <a:r>
              <a:rPr lang="en-US" sz="800" dirty="0" smtClean="0">
                <a:latin typeface="Calibri" panose="020F0502020204030204" pitchFamily="34" charset="0"/>
              </a:rPr>
              <a:t>.</a:t>
            </a:r>
            <a:endParaRPr lang="en-US" sz="800" dirty="0">
              <a:latin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209800" y="1981199"/>
            <a:ext cx="5870944" cy="2362200"/>
          </a:xfrm>
          <a:prstGeom prst="straightConnector1">
            <a:avLst/>
          </a:prstGeom>
          <a:ln w="952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78934" y="1828800"/>
            <a:ext cx="40111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anose="020F0502020204030204" pitchFamily="34" charset="0"/>
              </a:rPr>
              <a:t>Share </a:t>
            </a:r>
            <a:r>
              <a:rPr lang="en-US" sz="2200" dirty="0">
                <a:latin typeface="Calibri" panose="020F0502020204030204" pitchFamily="34" charset="0"/>
              </a:rPr>
              <a:t>of </a:t>
            </a:r>
            <a:r>
              <a:rPr lang="en-US" sz="2200" dirty="0" smtClean="0">
                <a:latin typeface="Calibri" panose="020F0502020204030204" pitchFamily="34" charset="0"/>
              </a:rPr>
              <a:t>External </a:t>
            </a:r>
            <a:r>
              <a:rPr lang="en-US" sz="2200" dirty="0">
                <a:latin typeface="Calibri" panose="020F0502020204030204" pitchFamily="34" charset="0"/>
              </a:rPr>
              <a:t>Debt in LC </a:t>
            </a:r>
            <a:r>
              <a:rPr lang="en-US" sz="2200" dirty="0" smtClean="0">
                <a:latin typeface="Calibri" panose="020F0502020204030204" pitchFamily="34" charset="0"/>
              </a:rPr>
              <a:t/>
            </a:r>
            <a:br>
              <a:rPr lang="en-US" sz="2200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(</a:t>
            </a:r>
            <a:r>
              <a:rPr lang="en-US" sz="2000" dirty="0">
                <a:latin typeface="Calibri" panose="020F0502020204030204" pitchFamily="34" charset="0"/>
              </a:rPr>
              <a:t>Mean of 14 sample countries)</a:t>
            </a:r>
          </a:p>
        </p:txBody>
      </p:sp>
    </p:spTree>
    <p:extLst>
      <p:ext uri="{BB962C8B-B14F-4D97-AF65-F5344CB8AC3E}">
        <p14:creationId xmlns:p14="http://schemas.microsoft.com/office/powerpoint/2010/main" val="7117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10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2800" kern="0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FX bond issuance by nonfinancial corporates </a:t>
            </a:r>
            <a:br>
              <a:rPr lang="en-US" sz="2800" kern="0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</a:br>
            <a:r>
              <a:rPr lang="en-US" sz="2800" kern="0" dirty="0" smtClean="0">
                <a:latin typeface="Calibri" panose="020F0502020204030204" pitchFamily="34" charset="0"/>
                <a:ea typeface="Segoe UI" pitchFamily="34" charset="0"/>
                <a:cs typeface="Segoe UI" pitchFamily="34" charset="0"/>
              </a:rPr>
              <a:t>has increased since 2009, raising vulnerabilities.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7700" y="6553200"/>
            <a:ext cx="4229100" cy="609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Aft>
                <a:spcPts val="600"/>
              </a:spcAft>
            </a:pPr>
            <a:r>
              <a:rPr lang="en-US" sz="9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Cubeddu</a:t>
            </a:r>
            <a:r>
              <a:rPr lang="en-US" sz="9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900" dirty="0" err="1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Iakova</a:t>
            </a:r>
            <a:r>
              <a:rPr lang="en-US" sz="9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en-US" sz="9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Sosa  IMF,</a:t>
            </a:r>
            <a:r>
              <a:rPr lang="en-US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8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February </a:t>
            </a:r>
            <a:r>
              <a:rPr lang="en-US" sz="8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2015</a:t>
            </a:r>
            <a:endParaRPr lang="en-US" sz="8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1447800" y="1524000"/>
            <a:ext cx="6324600" cy="6096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lIns="0" tIns="0" rIns="0" bIns="0" rtlCol="0" anchor="ctr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Foreign Bond Issuance: Nonfinancial Corporates</a:t>
            </a:r>
            <a:r>
              <a:rPr lang="en-US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b="0" baseline="0" dirty="0" smtClean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(US$ billion)</a:t>
            </a:r>
            <a:endParaRPr lang="en-US" sz="16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45555790"/>
              </p:ext>
            </p:extLst>
          </p:nvPr>
        </p:nvGraphicFramePr>
        <p:xfrm>
          <a:off x="1447800" y="1981199"/>
          <a:ext cx="6019800" cy="444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143000" y="6428601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200" dirty="0" smtClean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Sources: </a:t>
            </a:r>
            <a:r>
              <a:rPr lang="en-US" sz="1200" dirty="0" err="1" smtClean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Dealogic</a:t>
            </a:r>
            <a:r>
              <a:rPr lang="en-US" sz="1200" dirty="0" smtClean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 and IMF staff calculations.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43400" y="3276600"/>
            <a:ext cx="2590800" cy="2514601"/>
          </a:xfrm>
          <a:prstGeom prst="straightConnector1">
            <a:avLst/>
          </a:prstGeom>
          <a:ln w="952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9" y="1371600"/>
            <a:ext cx="8440061" cy="48005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76200" y="186123"/>
            <a:ext cx="9202061" cy="1185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6" name="Picture 6" descr="http://upload.wikimedia.org/wikipedia/commons/thumb/c/cf/Flag_of_Peru.svg/900px-Flag_of_Peru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30" y="1392382"/>
            <a:ext cx="786970" cy="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6210504"/>
            <a:ext cx="3481387" cy="49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2044" y="6258580"/>
            <a:ext cx="43070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>
                <a:latin typeface="Calibri" panose="020F0502020204030204" pitchFamily="34" charset="0"/>
              </a:rPr>
              <a:t>Wenxin</a:t>
            </a:r>
            <a:r>
              <a:rPr lang="en-US" sz="1500" dirty="0" smtClean="0">
                <a:latin typeface="Calibri" panose="020F0502020204030204" pitchFamily="34" charset="0"/>
              </a:rPr>
              <a:t> Du &amp; Jesse Schreger, Harvard U., Sept. 2014, </a:t>
            </a:r>
            <a:r>
              <a:rPr lang="en-US" sz="1600" dirty="0" smtClean="0">
                <a:latin typeface="Calibri" panose="020F0502020204030204" pitchFamily="34" charset="0"/>
              </a:rPr>
              <a:t/>
            </a:r>
            <a:br>
              <a:rPr lang="en-US" sz="1600" dirty="0" smtClean="0">
                <a:latin typeface="Calibri" panose="020F0502020204030204" pitchFamily="34" charset="0"/>
              </a:rPr>
            </a:br>
            <a:r>
              <a:rPr lang="en-US" sz="1200" dirty="0" smtClean="0">
                <a:latin typeface="Calibri" panose="020F0502020204030204" pitchFamily="34" charset="0"/>
              </a:rPr>
              <a:t>“Sovereign Risk, Currency Risk, &amp; Corporate Balance Sheets” p.18</a:t>
            </a:r>
            <a:endParaRPr lang="en-US" sz="1200" dirty="0">
              <a:latin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38200" y="3977411"/>
            <a:ext cx="1244603" cy="1298867"/>
          </a:xfrm>
          <a:prstGeom prst="straightConnector1">
            <a:avLst/>
          </a:prstGeom>
          <a:ln w="762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38200" y="3048000"/>
            <a:ext cx="1707350" cy="2228276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4602023"/>
            <a:ext cx="1648692" cy="598049"/>
          </a:xfrm>
          <a:prstGeom prst="straightConnector1">
            <a:avLst/>
          </a:prstGeom>
          <a:ln w="762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00800" y="2432627"/>
            <a:ext cx="2057400" cy="2634679"/>
          </a:xfrm>
          <a:prstGeom prst="straightConnector1">
            <a:avLst/>
          </a:prstGeom>
          <a:ln w="952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4871027"/>
            <a:ext cx="685800" cy="30021"/>
          </a:xfrm>
          <a:prstGeom prst="straightConnector1">
            <a:avLst/>
          </a:prstGeom>
          <a:ln w="762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82803" y="4099209"/>
            <a:ext cx="838200" cy="431804"/>
          </a:xfrm>
          <a:prstGeom prst="straightConnector1">
            <a:avLst/>
          </a:prstGeom>
          <a:ln w="762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572000" y="3352800"/>
            <a:ext cx="1115292" cy="1249223"/>
          </a:xfrm>
          <a:prstGeom prst="straightConnector1">
            <a:avLst/>
          </a:prstGeom>
          <a:ln w="762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20000" y="4191000"/>
            <a:ext cx="861291" cy="680027"/>
          </a:xfrm>
          <a:prstGeom prst="straightConnector1">
            <a:avLst/>
          </a:prstGeom>
          <a:ln w="952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629400" y="4191000"/>
            <a:ext cx="838200" cy="828962"/>
          </a:xfrm>
          <a:prstGeom prst="straightConnector1">
            <a:avLst/>
          </a:prstGeom>
          <a:ln w="952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246739" y="350838"/>
            <a:ext cx="8744861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Calibri" panose="020F0502020204030204" pitchFamily="34" charset="0"/>
              </a:rPr>
              <a:t>C</a:t>
            </a:r>
            <a:r>
              <a:rPr lang="en-US" sz="2800" dirty="0" smtClean="0">
                <a:latin typeface="Calibri" panose="020F0502020204030204" pitchFamily="34" charset="0"/>
              </a:rPr>
              <a:t>orporate </a:t>
            </a:r>
            <a:r>
              <a:rPr lang="en-US" sz="2800" dirty="0">
                <a:latin typeface="Calibri" panose="020F0502020204030204" pitchFamily="34" charset="0"/>
              </a:rPr>
              <a:t>debt post-2008 </a:t>
            </a:r>
            <a:r>
              <a:rPr lang="en-US" sz="2800" dirty="0" smtClean="0">
                <a:latin typeface="Calibri" panose="020F0502020204030204" pitchFamily="34" charset="0"/>
              </a:rPr>
              <a:t>swung back to $-denomination,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away from Local Currency, in some EMs.</a:t>
            </a:r>
            <a:endParaRPr lang="en-US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00600"/>
            <a:ext cx="8458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But the central banks say they are ready,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that the Fed should go ahead and get it over with!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4014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the ECB and other major central banks ease further at the same time that the Fed raises interest rates, shouldn’t the effect on EMs cancel out?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961382"/>
            <a:ext cx="796054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Those EMs with $-denominated debt </a:t>
            </a:r>
            <a:br>
              <a:rPr lang="en-US" sz="3200" dirty="0" smtClean="0"/>
            </a:br>
            <a:r>
              <a:rPr lang="en-US" sz="3200" dirty="0" smtClean="0"/>
              <a:t>will be hit as the dollar appreciates.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Especially the commodity-exporters.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184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4582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Jeffrey Frankel</a:t>
            </a:r>
            <a:endParaRPr lang="en-US" sz="3600" dirty="0"/>
          </a:p>
        </p:txBody>
      </p:sp>
      <p:pic>
        <p:nvPicPr>
          <p:cNvPr id="1026" name="Picture 2" descr="http://www.prometeia.it/flex/TemplatesUSR/assets/img/Logo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4914900"/>
            <a:ext cx="16478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5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7"/>
            <a:ext cx="8534400" cy="4525963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600" dirty="0" smtClean="0"/>
              <a:t> More on the pause in globalization</a:t>
            </a:r>
          </a:p>
          <a:p>
            <a:pPr marL="971550" lvl="1" indent="-571500">
              <a:buFont typeface="+mj-lt"/>
              <a:buAutoNum type="arabicParenR"/>
            </a:pPr>
            <a:r>
              <a:rPr lang="en-US" dirty="0" smtClean="0"/>
              <a:t>Trying to explain trade slowdown since 2009</a:t>
            </a:r>
          </a:p>
          <a:p>
            <a:pPr marL="971550" lvl="1" indent="-571500">
              <a:buFont typeface="+mj-lt"/>
              <a:buAutoNum type="arabicParenR"/>
            </a:pPr>
            <a:r>
              <a:rPr lang="en-US" dirty="0" smtClean="0"/>
              <a:t>Has globalization slowed in finance too?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3600" dirty="0" smtClean="0"/>
              <a:t>More on China</a:t>
            </a:r>
          </a:p>
          <a:p>
            <a:pPr marL="914400" lvl="1" indent="-514350">
              <a:buAutoNum type="arabicParenR"/>
            </a:pPr>
            <a:r>
              <a:rPr lang="en-US" dirty="0" smtClean="0"/>
              <a:t>The shift from manufacturing into services.</a:t>
            </a:r>
          </a:p>
          <a:p>
            <a:pPr marL="914400" lvl="1" indent="-514350">
              <a:buAutoNum type="arabicParenR"/>
            </a:pPr>
            <a:r>
              <a:rPr lang="en-US" dirty="0" smtClean="0"/>
              <a:t>Slowdown.</a:t>
            </a:r>
            <a:endParaRPr lang="en-US" dirty="0"/>
          </a:p>
        </p:txBody>
      </p:sp>
      <p:pic>
        <p:nvPicPr>
          <p:cNvPr id="5" name="Picture 4" descr="http://www.draconika.com/img/chinese-dragon-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54030"/>
            <a:ext cx="973015" cy="655265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575" y="1676400"/>
            <a:ext cx="1203025" cy="71944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3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01000" cy="1219200"/>
          </a:xfrm>
        </p:spPr>
        <p:txBody>
          <a:bodyPr>
            <a:normAutofit/>
          </a:bodyPr>
          <a:lstStyle/>
          <a:p>
            <a:r>
              <a:rPr lang="en-US" sz="3600" b="1" dirty="0"/>
              <a:t>Appendix I.1</a:t>
            </a:r>
            <a:r>
              <a:rPr lang="en-US" sz="3600" dirty="0"/>
              <a:t>: </a:t>
            </a:r>
            <a:r>
              <a:rPr lang="en-US" sz="3100" b="1" dirty="0" smtClean="0">
                <a:solidFill>
                  <a:srgbClr val="512373"/>
                </a:solidFill>
              </a:rPr>
              <a:t>Trade</a:t>
            </a:r>
            <a:r>
              <a:rPr lang="en-US" sz="3100" dirty="0" smtClean="0"/>
              <a:t> has continued </a:t>
            </a:r>
            <a:br>
              <a:rPr lang="en-US" sz="3100" dirty="0" smtClean="0"/>
            </a:br>
            <a:r>
              <a:rPr lang="en-US" sz="3100" dirty="0" smtClean="0"/>
              <a:t>to run below trend, more so than </a:t>
            </a:r>
            <a:r>
              <a:rPr lang="en-US" sz="3100" b="1" dirty="0" smtClean="0">
                <a:solidFill>
                  <a:srgbClr val="002060"/>
                </a:solidFill>
              </a:rPr>
              <a:t>GDP.</a:t>
            </a:r>
            <a:endParaRPr lang="en-US" sz="31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137" y="1447800"/>
            <a:ext cx="629846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1485900"/>
            <a:ext cx="7678938" cy="571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GDP and imports in Advanced Economies in 2014, relative to trend</a:t>
            </a:r>
            <a:endParaRPr lang="en-US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0800" y="2743200"/>
            <a:ext cx="609600" cy="2286000"/>
          </a:xfrm>
          <a:prstGeom prst="straightConnector1">
            <a:avLst/>
          </a:prstGeom>
          <a:ln w="101600">
            <a:solidFill>
              <a:srgbClr val="392268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91000" y="2804286"/>
            <a:ext cx="609600" cy="2286000"/>
          </a:xfrm>
          <a:prstGeom prst="straightConnector1">
            <a:avLst/>
          </a:prstGeom>
          <a:ln w="101600">
            <a:solidFill>
              <a:srgbClr val="392268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91200" y="2743200"/>
            <a:ext cx="609600" cy="1295400"/>
          </a:xfrm>
          <a:prstGeom prst="straightConnector1">
            <a:avLst/>
          </a:prstGeom>
          <a:ln w="101600">
            <a:solidFill>
              <a:srgbClr val="392268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75" y="111368"/>
            <a:ext cx="1342804" cy="80303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2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001000" cy="5216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3512757" y="2895600"/>
            <a:ext cx="2735643" cy="2057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1976735"/>
            <a:ext cx="61721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World Trade &amp; Real GDP, 1980 – 2014 </a:t>
            </a:r>
            <a:r>
              <a:rPr lang="en-US" dirty="0" smtClean="0"/>
              <a:t>(2010 = 100)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85800"/>
            <a:ext cx="8991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C00000"/>
                </a:solidFill>
              </a:rPr>
              <a:t>Trade</a:t>
            </a:r>
            <a:r>
              <a:rPr lang="en-US" sz="3200" dirty="0" smtClean="0"/>
              <a:t> always used to grow faster than </a:t>
            </a:r>
            <a:r>
              <a:rPr lang="en-US" sz="3200" b="1" dirty="0" smtClean="0">
                <a:solidFill>
                  <a:srgbClr val="002060"/>
                </a:solidFill>
              </a:rPr>
              <a:t>GDP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dirty="0" smtClean="0"/>
              <a:t>-- </a:t>
            </a:r>
            <a:r>
              <a:rPr lang="en-US" sz="2800" dirty="0" smtClean="0"/>
              <a:t>about twice as rapidly.</a:t>
            </a:r>
            <a:endParaRPr lang="en-US" sz="2800" dirty="0"/>
          </a:p>
        </p:txBody>
      </p:sp>
      <p:pic>
        <p:nvPicPr>
          <p:cNvPr id="14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085" y="101833"/>
            <a:ext cx="1143000" cy="64083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7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3255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WTO trade restrictiveness indicators –capturing border measures such as tariff increases, import licenses, or new customs controls- show a modest increase in the share of world trade covered by new import restricting measures since the Great Recession (Figure 13)….</a:t>
            </a:r>
            <a:br>
              <a:rPr lang="en-US" sz="1600" dirty="0"/>
            </a:br>
            <a:r>
              <a:rPr lang="en-US" sz="1600" dirty="0"/>
              <a:t>These findings suggest that protectionist trade policies are playing a negligible (if any) role in explaining the reduction in the world trade elasticity and, hence, in the current trade </a:t>
            </a:r>
            <a:r>
              <a:rPr lang="en-US" sz="1600" dirty="0" smtClean="0"/>
              <a:t>slowdown…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34" y="1790700"/>
            <a:ext cx="597121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34" y="1333500"/>
            <a:ext cx="65436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67600" y="4191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source: </a:t>
            </a:r>
            <a:br>
              <a:rPr lang="en-US" dirty="0" smtClean="0"/>
            </a:br>
            <a:r>
              <a:rPr lang="en-US" dirty="0" smtClean="0"/>
              <a:t>WTO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6287869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Cristina Constantinescu, </a:t>
            </a:r>
            <a:r>
              <a:rPr lang="en-US" sz="1600" dirty="0" err="1"/>
              <a:t>Aaditya</a:t>
            </a:r>
            <a:r>
              <a:rPr lang="en-US" sz="1600" dirty="0"/>
              <a:t> </a:t>
            </a:r>
            <a:r>
              <a:rPr lang="en-US" sz="1600" dirty="0" err="1"/>
              <a:t>Mattoo</a:t>
            </a:r>
            <a:r>
              <a:rPr lang="en-US" sz="1600" dirty="0"/>
              <a:t>, and Michele </a:t>
            </a:r>
            <a:r>
              <a:rPr lang="en-US" sz="1600" dirty="0" err="1" smtClean="0"/>
              <a:t>Ruta</a:t>
            </a:r>
            <a:r>
              <a:rPr lang="en-US" sz="1600" dirty="0" smtClean="0"/>
              <a:t>, 2015, </a:t>
            </a:r>
            <a:br>
              <a:rPr lang="en-US" sz="1600" dirty="0" smtClean="0"/>
            </a:br>
            <a:r>
              <a:rPr lang="en-US" sz="1600" dirty="0" smtClean="0"/>
              <a:t>"</a:t>
            </a:r>
            <a:r>
              <a:rPr lang="en-US" sz="1600" dirty="0"/>
              <a:t>The global trade slowdown: cyclical or structural</a:t>
            </a:r>
            <a:r>
              <a:rPr lang="en-US" sz="1600" dirty="0" smtClean="0"/>
              <a:t>?" IMF WP 15/6, January.</a:t>
            </a:r>
            <a:endParaRPr lang="en-US" sz="1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Protectionist measures since 2009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58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fontAlgn="base"/>
            <a:r>
              <a:rPr lang="en-US" sz="3200" dirty="0"/>
              <a:t>References on trade globalization slowdown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953000"/>
          </a:xfrm>
        </p:spPr>
        <p:txBody>
          <a:bodyPr>
            <a:noAutofit/>
          </a:bodyPr>
          <a:lstStyle/>
          <a:p>
            <a:pPr fontAlgn="base"/>
            <a:r>
              <a:rPr lang="en-US" sz="1600" dirty="0" err="1" smtClean="0"/>
              <a:t>Abiad</a:t>
            </a:r>
            <a:r>
              <a:rPr lang="en-US" sz="1600" dirty="0" smtClean="0"/>
              <a:t>, A, P Mishra and P </a:t>
            </a:r>
            <a:r>
              <a:rPr lang="en-US" sz="1600" dirty="0" err="1" smtClean="0"/>
              <a:t>Topalova</a:t>
            </a:r>
            <a:r>
              <a:rPr lang="en-US" sz="1600" dirty="0" smtClean="0"/>
              <a:t> (2014), “How Does Trade Evolve in the Aftermath of Financial Crises?”, </a:t>
            </a:r>
            <a:r>
              <a:rPr lang="en-US" sz="1600" i="1" dirty="0" smtClean="0"/>
              <a:t>IMF Economic Review</a:t>
            </a:r>
            <a:r>
              <a:rPr lang="en-US" sz="1600" dirty="0" smtClean="0"/>
              <a:t>, 62: 213-247.</a:t>
            </a:r>
          </a:p>
          <a:p>
            <a:pPr fontAlgn="base"/>
            <a:r>
              <a:rPr lang="en-US" sz="1600" dirty="0" err="1" smtClean="0"/>
              <a:t>Boz</a:t>
            </a:r>
            <a:r>
              <a:rPr lang="en-US" sz="1600" dirty="0" smtClean="0"/>
              <a:t>, E, M </a:t>
            </a:r>
            <a:r>
              <a:rPr lang="en-US" sz="1600" dirty="0" err="1" smtClean="0"/>
              <a:t>Bussiere</a:t>
            </a:r>
            <a:r>
              <a:rPr lang="en-US" sz="1600" dirty="0" smtClean="0"/>
              <a:t>, and C </a:t>
            </a:r>
            <a:r>
              <a:rPr lang="en-US" sz="1600" dirty="0" err="1" smtClean="0"/>
              <a:t>Marsilli</a:t>
            </a:r>
            <a:r>
              <a:rPr lang="en-US" sz="1600" dirty="0" smtClean="0"/>
              <a:t> (2014), “</a:t>
            </a:r>
            <a:r>
              <a:rPr lang="en-US" sz="1600" dirty="0" smtClean="0">
                <a:hlinkClick r:id="rId2"/>
              </a:rPr>
              <a:t>Recent Slowdown in Global Trade: Cyclical or Structural</a:t>
            </a:r>
            <a:r>
              <a:rPr lang="en-US" sz="1600" dirty="0" smtClean="0"/>
              <a:t>”, VoxEU.org, 12 November.</a:t>
            </a:r>
          </a:p>
          <a:p>
            <a:pPr fontAlgn="base"/>
            <a:r>
              <a:rPr lang="en-US" sz="1600" dirty="0" err="1" smtClean="0"/>
              <a:t>Bussière</a:t>
            </a:r>
            <a:r>
              <a:rPr lang="en-US" sz="1600" dirty="0" smtClean="0"/>
              <a:t>, M., </a:t>
            </a:r>
            <a:r>
              <a:rPr lang="en-US" altLang="en-US" sz="1600" dirty="0" err="1" smtClean="0">
                <a:latin typeface="Calibri" panose="020F0502020204030204" pitchFamily="34" charset="0"/>
              </a:rPr>
              <a:t>Callegari</a:t>
            </a:r>
            <a:r>
              <a:rPr lang="en-US" altLang="en-US" sz="1600" dirty="0" smtClean="0">
                <a:latin typeface="Calibri" panose="020F0502020204030204" pitchFamily="34" charset="0"/>
              </a:rPr>
              <a:t>, </a:t>
            </a:r>
            <a:r>
              <a:rPr lang="en-US" altLang="en-US" sz="1600" dirty="0" err="1" smtClean="0">
                <a:latin typeface="Calibri" panose="020F0502020204030204" pitchFamily="34" charset="0"/>
              </a:rPr>
              <a:t>Ghironi</a:t>
            </a:r>
            <a:r>
              <a:rPr lang="en-US" altLang="en-US" sz="1600" dirty="0" smtClean="0">
                <a:latin typeface="Calibri" panose="020F0502020204030204" pitchFamily="34" charset="0"/>
              </a:rPr>
              <a:t>, </a:t>
            </a:r>
            <a:r>
              <a:rPr lang="en-US" altLang="en-US" sz="1600" dirty="0" err="1" smtClean="0">
                <a:latin typeface="Calibri" panose="020F0502020204030204" pitchFamily="34" charset="0"/>
              </a:rPr>
              <a:t>Sestieri</a:t>
            </a:r>
            <a:r>
              <a:rPr lang="en-US" altLang="en-US" sz="1600" dirty="0" smtClean="0">
                <a:latin typeface="Calibri" panose="020F0502020204030204" pitchFamily="34" charset="0"/>
              </a:rPr>
              <a:t> &amp; </a:t>
            </a:r>
            <a:r>
              <a:rPr lang="en-US" altLang="en-US" sz="1600" dirty="0" err="1" smtClean="0">
                <a:latin typeface="Calibri" panose="020F0502020204030204" pitchFamily="34" charset="0"/>
              </a:rPr>
              <a:t>Yamano</a:t>
            </a:r>
            <a:r>
              <a:rPr lang="en-US" altLang="en-US" sz="1600" dirty="0" smtClean="0">
                <a:latin typeface="Calibri" panose="020F0502020204030204" pitchFamily="34" charset="0"/>
              </a:rPr>
              <a:t>,</a:t>
            </a:r>
            <a:r>
              <a:rPr lang="en-US" sz="1600" dirty="0" smtClean="0"/>
              <a:t> </a:t>
            </a:r>
            <a:r>
              <a:rPr lang="en-US" sz="1600" dirty="0"/>
              <a:t>2013, "</a:t>
            </a:r>
            <a:r>
              <a:rPr lang="en-US" sz="1600" u="sng" dirty="0">
                <a:hlinkClick r:id="rId3"/>
              </a:rPr>
              <a:t>Estimating Trade Elasticities</a:t>
            </a:r>
            <a:r>
              <a:rPr lang="en-US" sz="1600" dirty="0"/>
              <a:t>: Demand Composition and the Trade Collapse of 2008-2009," </a:t>
            </a:r>
            <a:r>
              <a:rPr lang="en-US" sz="1600" i="1" dirty="0"/>
              <a:t>American Economic Journal: Macroeconomics</a:t>
            </a:r>
            <a:r>
              <a:rPr lang="en-US" sz="1600" dirty="0"/>
              <a:t>, 5, no.3, July, pp. 118-51.  </a:t>
            </a:r>
            <a:r>
              <a:rPr lang="en-US" sz="1600" u="sng" dirty="0">
                <a:hlinkClick r:id="rId4"/>
              </a:rPr>
              <a:t>NBER WP 17712</a:t>
            </a:r>
            <a:r>
              <a:rPr lang="en-US" sz="1600" dirty="0"/>
              <a:t>.   </a:t>
            </a:r>
            <a:r>
              <a:rPr lang="en-US" sz="1600" i="1" dirty="0"/>
              <a:t>VoxEU</a:t>
            </a:r>
            <a:r>
              <a:rPr lang="en-US" sz="1600" dirty="0"/>
              <a:t> </a:t>
            </a:r>
            <a:r>
              <a:rPr lang="en-US" sz="1600" u="sng" dirty="0">
                <a:hlinkClick r:id="rId5"/>
              </a:rPr>
              <a:t>Summary</a:t>
            </a:r>
            <a:r>
              <a:rPr lang="en-US" sz="1600" dirty="0"/>
              <a:t>, 2012.</a:t>
            </a:r>
            <a:endParaRPr lang="en-US" sz="1600" dirty="0" smtClean="0"/>
          </a:p>
          <a:p>
            <a:pPr fontAlgn="base"/>
            <a:r>
              <a:rPr lang="en-US" sz="1600" dirty="0" smtClean="0"/>
              <a:t>Constantinescu, C, A </a:t>
            </a:r>
            <a:r>
              <a:rPr lang="en-US" sz="1600" dirty="0" err="1" smtClean="0"/>
              <a:t>Mattoo</a:t>
            </a:r>
            <a:r>
              <a:rPr lang="en-US" sz="1600" dirty="0" smtClean="0"/>
              <a:t> and M </a:t>
            </a:r>
            <a:r>
              <a:rPr lang="en-US" sz="1600" dirty="0" err="1" smtClean="0"/>
              <a:t>Ruta</a:t>
            </a:r>
            <a:r>
              <a:rPr lang="en-US" sz="1600" dirty="0" smtClean="0"/>
              <a:t> (2015) “</a:t>
            </a:r>
            <a:r>
              <a:rPr lang="en-US" sz="1600" dirty="0" smtClean="0">
                <a:hlinkClick r:id="rId6"/>
              </a:rPr>
              <a:t>The Global Trade Slowdown: Cyclical or Structural?</a:t>
            </a:r>
            <a:r>
              <a:rPr lang="en-US" sz="1600" dirty="0" smtClean="0"/>
              <a:t>”, IMF WP 15/6, January.</a:t>
            </a:r>
          </a:p>
          <a:p>
            <a:pPr fontAlgn="base"/>
            <a:r>
              <a:rPr lang="en-US" sz="1600" dirty="0" err="1" smtClean="0"/>
              <a:t>Escaith</a:t>
            </a:r>
            <a:r>
              <a:rPr lang="en-US" sz="1600" dirty="0" smtClean="0"/>
              <a:t>, H, N </a:t>
            </a:r>
            <a:r>
              <a:rPr lang="en-US" sz="1600" dirty="0" err="1" smtClean="0"/>
              <a:t>Lindenberg</a:t>
            </a:r>
            <a:r>
              <a:rPr lang="en-US" sz="1600" dirty="0" smtClean="0"/>
              <a:t>, and S </a:t>
            </a:r>
            <a:r>
              <a:rPr lang="en-US" sz="1600" dirty="0" err="1" smtClean="0"/>
              <a:t>Miroudot</a:t>
            </a:r>
            <a:r>
              <a:rPr lang="en-US" sz="1600" dirty="0" smtClean="0"/>
              <a:t> (2010) “International Supply Chains and Trade Elasticity in Times of Global Crisis,” WTO Staff Working Paper ERSD-2010-08.</a:t>
            </a:r>
          </a:p>
          <a:p>
            <a:pPr fontAlgn="base"/>
            <a:r>
              <a:rPr lang="en-US" sz="1600" dirty="0" err="1" smtClean="0"/>
              <a:t>Evenett</a:t>
            </a:r>
            <a:r>
              <a:rPr lang="en-US" sz="1600" dirty="0" smtClean="0"/>
              <a:t>, S J (2014), “</a:t>
            </a:r>
            <a:r>
              <a:rPr lang="en-US" sz="1600" dirty="0" smtClean="0">
                <a:hlinkClick r:id="rId7"/>
              </a:rPr>
              <a:t>The Global Trade Disorder: New GTA data</a:t>
            </a:r>
            <a:r>
              <a:rPr lang="en-US" sz="1600" dirty="0" smtClean="0"/>
              <a:t>”, VoxEU.org, 13 November.</a:t>
            </a:r>
          </a:p>
          <a:p>
            <a:pPr fontAlgn="base"/>
            <a:r>
              <a:rPr lang="en-US" sz="1600" dirty="0" smtClean="0"/>
              <a:t>Freund, C (2009), “The Trade Response to Global Downturns: Historical Evidence”, Policy Research Working Paper Series 5015, World Bank, Washington, DC.</a:t>
            </a:r>
          </a:p>
          <a:p>
            <a:pPr fontAlgn="base"/>
            <a:r>
              <a:rPr lang="en-US" sz="1600" dirty="0" smtClean="0"/>
              <a:t>Irwin, D (2002), “Long-Run Trends in World Trade and Income”, </a:t>
            </a:r>
            <a:r>
              <a:rPr lang="en-US" sz="1600" i="1" dirty="0" smtClean="0"/>
              <a:t>World Trade Review</a:t>
            </a:r>
            <a:r>
              <a:rPr lang="en-US" sz="1600" dirty="0" smtClean="0"/>
              <a:t>, 1:1, 89-100.</a:t>
            </a:r>
          </a:p>
          <a:p>
            <a:pPr fontAlgn="base"/>
            <a:r>
              <a:rPr lang="en-US" sz="1600" dirty="0" smtClean="0"/>
              <a:t>Lawrence, R. (2015) “Slowdown in World Trade,” HKS (slides), September.</a:t>
            </a:r>
          </a:p>
          <a:p>
            <a:pPr fontAlgn="base"/>
            <a:r>
              <a:rPr lang="en-US" sz="1600" dirty="0" smtClean="0"/>
              <a:t>World Bank (2015), “</a:t>
            </a:r>
            <a:r>
              <a:rPr lang="en-US" sz="1600" dirty="0" smtClean="0">
                <a:hlinkClick r:id="rId8"/>
              </a:rPr>
              <a:t>What Lies Behind the Global Trade Slowdown</a:t>
            </a:r>
            <a:r>
              <a:rPr lang="en-US" sz="1600" dirty="0" smtClean="0"/>
              <a:t>”, Chapter 4 in </a:t>
            </a:r>
            <a:r>
              <a:rPr lang="en-US" sz="1600" i="1" dirty="0" smtClean="0"/>
              <a:t>Global Economic Prospects</a:t>
            </a:r>
            <a:r>
              <a:rPr lang="en-US" sz="1600" dirty="0" smtClean="0"/>
              <a:t>, World Bank, Washington D.C.</a:t>
            </a:r>
          </a:p>
        </p:txBody>
      </p:sp>
      <p:pic>
        <p:nvPicPr>
          <p:cNvPr id="4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3" y="111369"/>
            <a:ext cx="764516" cy="45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Appendix I.2</a:t>
            </a:r>
            <a:r>
              <a:rPr lang="en-US" sz="3600" dirty="0" smtClean="0"/>
              <a:t>: Has the trend of financial globalization slowed too?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828800"/>
            <a:ext cx="86868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Measures such as the pattern of equity holdings have long shown increasing international integration.</a:t>
            </a:r>
          </a:p>
          <a:p>
            <a:r>
              <a:rPr lang="en-US" dirty="0" smtClean="0"/>
              <a:t>September 2008 was a shock indeed.</a:t>
            </a:r>
          </a:p>
          <a:p>
            <a:pPr lvl="1"/>
            <a:r>
              <a:rPr lang="en-US" dirty="0" smtClean="0"/>
              <a:t>Even the most liquid and integrated of the world’s financial markets briefly became illiquid and segmented.</a:t>
            </a:r>
          </a:p>
          <a:p>
            <a:pPr lvl="1"/>
            <a:r>
              <a:rPr lang="en-US" dirty="0" smtClean="0"/>
              <a:t>Consider the covered interest differential:  </a:t>
            </a:r>
            <a:br>
              <a:rPr lang="en-US" dirty="0" smtClean="0"/>
            </a:br>
            <a:r>
              <a:rPr lang="en-US" dirty="0" smtClean="0"/>
              <a:t>$ vs. € or ₤.</a:t>
            </a:r>
          </a:p>
          <a:p>
            <a:r>
              <a:rPr lang="en-US" dirty="0" smtClean="0"/>
              <a:t>Some see signs of a more lasting pause in integration</a:t>
            </a:r>
          </a:p>
          <a:p>
            <a:pPr lvl="1"/>
            <a:r>
              <a:rPr lang="en-US" dirty="0" smtClean="0"/>
              <a:t>E.g., a retraction of gross cross-border capital flows.</a:t>
            </a:r>
          </a:p>
          <a:p>
            <a:pPr lvl="1"/>
            <a:r>
              <a:rPr lang="en-US" dirty="0" smtClean="0"/>
              <a:t>Increased home-ownership of government bonds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ttributed by Carmen Reinhart to “financial repression.”</a:t>
            </a:r>
          </a:p>
          <a:p>
            <a:pPr lvl="2"/>
            <a:r>
              <a:rPr lang="en-US" dirty="0" smtClean="0"/>
              <a:t>Especially in eurozone.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683625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Home bias in equity holdings (most equities are held by domestic residents) is one illustration of the long-term trend toward increased integration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480167"/>
            <a:ext cx="4397375" cy="80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91288"/>
            <a:ext cx="12858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89713"/>
            <a:ext cx="262413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6623050"/>
            <a:ext cx="331628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6613525"/>
            <a:ext cx="11414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1480803"/>
            <a:ext cx="783264" cy="2168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2590800"/>
            <a:ext cx="457200" cy="4572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154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Surprisingly, Covered Interest </a:t>
            </a:r>
            <a:r>
              <a:rPr lang="en-US" sz="2800" dirty="0">
                <a:latin typeface="Calibri" panose="020F0502020204030204" pitchFamily="34" charset="0"/>
              </a:rPr>
              <a:t>Parity failed in late </a:t>
            </a:r>
            <a:r>
              <a:rPr lang="en-US" sz="2800" dirty="0" smtClean="0">
                <a:latin typeface="Calibri" panose="020F0502020204030204" pitchFamily="34" charset="0"/>
              </a:rPr>
              <a:t>2008,</a:t>
            </a:r>
            <a:br>
              <a:rPr lang="en-US" sz="2800" dirty="0" smtClean="0">
                <a:latin typeface="Calibri" panose="020F0502020204030204" pitchFamily="34" charset="0"/>
              </a:rPr>
            </a:br>
            <a:r>
              <a:rPr lang="en-US" sz="2800" dirty="0" smtClean="0">
                <a:latin typeface="Calibri" panose="020F0502020204030204" pitchFamily="34" charset="0"/>
              </a:rPr>
              <a:t>as money rushed to the $ as safe haven.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320088" cy="232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540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anose="020F0502020204030204" pitchFamily="34" charset="0"/>
              </a:rPr>
              <a:t>S</a:t>
            </a:r>
            <a:r>
              <a:rPr lang="en-US" sz="2200" dirty="0" smtClean="0">
                <a:latin typeface="Calibri" panose="020F0502020204030204" pitchFamily="34" charset="0"/>
              </a:rPr>
              <a:t>ignificant spread determinants are apparently counterparty risk &amp; liquidity, </a:t>
            </a:r>
            <a:r>
              <a:rPr lang="en-US" sz="2400" dirty="0" smtClean="0">
                <a:latin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</a:rPr>
            </a:br>
            <a:r>
              <a:rPr lang="en-US" sz="1800" dirty="0" err="1" smtClean="0">
                <a:latin typeface="Calibri" panose="020F0502020204030204" pitchFamily="34" charset="0"/>
              </a:rPr>
              <a:t>proxied</a:t>
            </a:r>
            <a:r>
              <a:rPr lang="en-US" sz="1800" dirty="0" smtClean="0">
                <a:latin typeface="Calibri" panose="020F0502020204030204" pitchFamily="34" charset="0"/>
              </a:rPr>
              <a:t> by financial stock CDS, VIX, implied fx volatility, OIS bid-ask spreads &amp; Fed swap lines.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6477000"/>
            <a:ext cx="8153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anose="020F0502020204030204" pitchFamily="34" charset="0"/>
              </a:rPr>
              <a:t>Inês</a:t>
            </a:r>
            <a:r>
              <a:rPr lang="en-US" sz="1100" dirty="0" smtClean="0">
                <a:latin typeface="Calibri" panose="020F0502020204030204" pitchFamily="34" charset="0"/>
              </a:rPr>
              <a:t> Isabel </a:t>
            </a:r>
            <a:r>
              <a:rPr lang="en-US" sz="1100" dirty="0" err="1" smtClean="0">
                <a:latin typeface="Calibri" panose="020F0502020204030204" pitchFamily="34" charset="0"/>
              </a:rPr>
              <a:t>Sequeira</a:t>
            </a:r>
            <a:r>
              <a:rPr lang="en-US" sz="1100" dirty="0" smtClean="0">
                <a:latin typeface="Calibri" panose="020F0502020204030204" pitchFamily="34" charset="0"/>
              </a:rPr>
              <a:t> de Freitas </a:t>
            </a:r>
            <a:r>
              <a:rPr lang="en-US" sz="1100" b="1" dirty="0" smtClean="0">
                <a:latin typeface="Calibri" panose="020F0502020204030204" pitchFamily="34" charset="0"/>
              </a:rPr>
              <a:t>S</a:t>
            </a:r>
            <a:r>
              <a:rPr lang="en-US" sz="1100" dirty="0" smtClean="0">
                <a:latin typeface="Calibri" panose="020F0502020204030204" pitchFamily="34" charset="0"/>
              </a:rPr>
              <a:t>erra, ”Covered Interest Parity,” NOVA – School of Business &amp; Economics, Lisbon, Jan. 2012 </a:t>
            </a:r>
            <a:r>
              <a:rPr lang="en-US" sz="300" dirty="0" smtClean="0">
                <a:latin typeface="Calibri" panose="020F0502020204030204" pitchFamily="34" charset="0"/>
              </a:rPr>
              <a:t>http://run.unl.pt/handle/10362/9528</a:t>
            </a:r>
            <a:endParaRPr lang="en-US" sz="300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828800"/>
            <a:ext cx="7138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Covered interest differentials, using Overnight Index Swap interest rates, 2003-2011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19754"/>
            <a:ext cx="8594618" cy="278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4" descr="j04007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567" y="2708769"/>
            <a:ext cx="621660" cy="49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ak.picdn.net/shutterstock/videos/937285/preview/stock-footage-euro-sign-and-stars-flowing-in-the-wi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66" y="2743200"/>
            <a:ext cx="7715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One measure of international diversification has apparently slowed in the US,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in a sample of 3.8 million US 401(k) stock market investors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1" y="3200400"/>
            <a:ext cx="2992319" cy="74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03915"/>
            <a:ext cx="3333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1349"/>
            <a:ext cx="3352800" cy="110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72374"/>
            <a:ext cx="7434484" cy="400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257800" y="3505200"/>
            <a:ext cx="1752600" cy="0"/>
          </a:xfrm>
          <a:prstGeom prst="straightConnector1">
            <a:avLst/>
          </a:prstGeom>
          <a:ln w="76200">
            <a:solidFill>
              <a:srgbClr val="7D19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517650" y="3505200"/>
            <a:ext cx="3657600" cy="172085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30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15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latin typeface="Calibri" panose="020F0502020204030204" pitchFamily="34" charset="0"/>
              </a:rPr>
              <a:t>But in most countries, home </a:t>
            </a:r>
            <a:r>
              <a:rPr lang="en-US" sz="3600" dirty="0">
                <a:latin typeface="Calibri" panose="020F0502020204030204" pitchFamily="34" charset="0"/>
              </a:rPr>
              <a:t>bias in equity holdings </a:t>
            </a:r>
            <a:r>
              <a:rPr lang="en-US" sz="3600" dirty="0" smtClean="0">
                <a:latin typeface="Calibri" panose="020F0502020204030204" pitchFamily="34" charset="0"/>
              </a:rPr>
              <a:t>has continued to decline.</a:t>
            </a:r>
            <a:endParaRPr lang="en-US" sz="2700" dirty="0">
              <a:latin typeface="Calibri" panose="020F0502020204030204" pitchFamily="34" charset="0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39913"/>
            <a:ext cx="73152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91288"/>
            <a:ext cx="12858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89713"/>
            <a:ext cx="262413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6623050"/>
            <a:ext cx="331628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6613525"/>
            <a:ext cx="11414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631560" y="2819400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93736" y="3269512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8488" y="2957624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774560" y="2984208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43896" y="3076352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62824" y="3540640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036984" y="3693040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05824" y="3788736"/>
            <a:ext cx="0" cy="228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57752" y="3393560"/>
            <a:ext cx="0" cy="39251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24824" y="3393560"/>
            <a:ext cx="0" cy="5395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993912" y="4122780"/>
            <a:ext cx="0" cy="5395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00752" y="3933156"/>
            <a:ext cx="0" cy="4244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8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Verdict on financial integration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Some aspects of financial integration did suffer very unexpected set-backs in 2008 </a:t>
            </a:r>
            <a:br>
              <a:rPr lang="en-US" dirty="0" smtClean="0"/>
            </a:br>
            <a:r>
              <a:rPr lang="en-US" dirty="0" smtClean="0"/>
              <a:t>and thereafter.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But there is no reason to think that the long-run trend has changed.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Appendix II: More on China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The shift from manufacturing into services.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Slowdown.</a:t>
            </a:r>
            <a:br>
              <a:rPr lang="en-US" dirty="0" smtClean="0"/>
            </a:b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Both </a:t>
            </a:r>
            <a:r>
              <a:rPr lang="en-US" dirty="0"/>
              <a:t>imply lower global demand for commodities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0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82790" cy="477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400800"/>
            <a:ext cx="2943225" cy="39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6493204"/>
            <a:ext cx="1338262" cy="21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66" y="6418764"/>
            <a:ext cx="2071687" cy="28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Since Asia is now a large share of the global economy, its growth rate matters more directly to all of us.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9718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2" y="1002322"/>
            <a:ext cx="8915401" cy="5486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 smtClean="0"/>
              <a:t>But, as I said 20</a:t>
            </a:r>
            <a:r>
              <a:rPr lang="en-US" sz="1200" dirty="0" smtClean="0"/>
              <a:t> </a:t>
            </a:r>
            <a:r>
              <a:rPr lang="en-US" sz="3000" dirty="0" smtClean="0"/>
              <a:t>years ago: the </a:t>
            </a:r>
            <a:r>
              <a:rPr lang="en-US" sz="3000" dirty="0"/>
              <a:t>trend of economic</a:t>
            </a:r>
            <a:r>
              <a:rPr lang="en-US" sz="1100" dirty="0"/>
              <a:t> </a:t>
            </a:r>
            <a:r>
              <a:rPr lang="en-US" sz="3000" dirty="0"/>
              <a:t>integration across national borders is not inevitable or irreversible, </a:t>
            </a:r>
            <a:endParaRPr lang="en-US" sz="3000" dirty="0" smtClean="0"/>
          </a:p>
          <a:p>
            <a:pPr lvl="1"/>
            <a:r>
              <a:rPr lang="en-US" dirty="0" smtClean="0"/>
              <a:t>even </a:t>
            </a:r>
            <a:r>
              <a:rPr lang="en-US" dirty="0"/>
              <a:t>if technological progress in transport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communication is one-directional</a:t>
            </a:r>
            <a:r>
              <a:rPr lang="en-US" dirty="0" smtClean="0"/>
              <a:t>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pPr lvl="1"/>
            <a:r>
              <a:rPr lang="en-US" dirty="0"/>
              <a:t>In the period 1914-1945, political forces worked to turn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clock back on globalization:</a:t>
            </a:r>
            <a:endParaRPr lang="en-US" sz="2200" dirty="0"/>
          </a:p>
          <a:p>
            <a:pPr lvl="2"/>
            <a:r>
              <a:rPr lang="en-US" dirty="0"/>
              <a:t>tariff protection, </a:t>
            </a:r>
          </a:p>
          <a:p>
            <a:pPr lvl="2"/>
            <a:r>
              <a:rPr lang="en-US" dirty="0"/>
              <a:t>discriminatory economic blocs, </a:t>
            </a:r>
          </a:p>
          <a:p>
            <a:pPr lvl="2"/>
            <a:r>
              <a:rPr lang="en-US" dirty="0"/>
              <a:t>and </a:t>
            </a:r>
            <a:r>
              <a:rPr lang="en-US" dirty="0" smtClean="0"/>
              <a:t>war.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pPr lvl="1"/>
            <a:r>
              <a:rPr lang="en-US" dirty="0" smtClean="0"/>
              <a:t>They </a:t>
            </a:r>
            <a:r>
              <a:rPr lang="en-US" dirty="0"/>
              <a:t>had the effects one would expect:  Trade fell </a:t>
            </a:r>
            <a:r>
              <a:rPr lang="en-US" dirty="0" smtClean="0"/>
              <a:t>sharply.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pPr lvl="1"/>
            <a:r>
              <a:rPr lang="en-US" dirty="0"/>
              <a:t>It could happen again.</a:t>
            </a:r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34" y="228600"/>
            <a:ext cx="1019354" cy="609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38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Asia’s contribution to growth this year will be less than in other recent years, but still more than other regions’.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30" y="1646237"/>
            <a:ext cx="69831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517216"/>
            <a:ext cx="7391400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0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95400"/>
            <a:ext cx="8458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29400"/>
            <a:ext cx="7391400" cy="18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350838"/>
            <a:ext cx="8458200" cy="7159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The decline in China’s growth rate</a:t>
            </a:r>
            <a:endParaRPr lang="en-US" sz="2800" dirty="0"/>
          </a:p>
          <a:p>
            <a:r>
              <a:rPr lang="en-US" sz="2800" dirty="0" smtClean="0"/>
              <a:t>is greater than that of Europe or others.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20255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It’s good to look also at other data in </a:t>
            </a:r>
            <a:r>
              <a:rPr lang="en-US" sz="3200" dirty="0" smtClean="0"/>
              <a:t>China</a:t>
            </a:r>
            <a:br>
              <a:rPr lang="en-US" sz="3200" dirty="0" smtClean="0"/>
            </a:br>
            <a:r>
              <a:rPr lang="en-US" sz="3200" dirty="0" smtClean="0"/>
              <a:t>to verify the rising importance of services.</a:t>
            </a:r>
            <a:endParaRPr lang="en-US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64" y="1600200"/>
            <a:ext cx="6713179" cy="50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6383215"/>
            <a:ext cx="2971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Source: Nicholas Lardy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21468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% change </a:t>
            </a:r>
            <a:r>
              <a:rPr lang="en-US" sz="1050" dirty="0" smtClean="0"/>
              <a:t>(year-over-year)     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9604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China: Industrial Output Growth</a:t>
            </a:r>
            <a:endParaRPr lang="en-US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29" y="1600200"/>
            <a:ext cx="613674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6248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Nicholas Lardy, PIIE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6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the Global Financial Crisis hit in 2008…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50" y="1447800"/>
            <a:ext cx="8915400" cy="5105400"/>
          </a:xfrm>
        </p:spPr>
        <p:txBody>
          <a:bodyPr>
            <a:normAutofit fontScale="92500"/>
          </a:bodyPr>
          <a:lstStyle/>
          <a:p>
            <a:r>
              <a:rPr lang="en-US" sz="3000" dirty="0" smtClean="0"/>
              <a:t>there </a:t>
            </a:r>
            <a:r>
              <a:rPr lang="en-US" sz="3000" dirty="0"/>
              <a:t>was a fear that countries might revert to protectionism, as </a:t>
            </a:r>
            <a:r>
              <a:rPr lang="en-US" sz="3000" dirty="0" smtClean="0"/>
              <a:t>in </a:t>
            </a:r>
            <a:r>
              <a:rPr lang="en-US" sz="3000" dirty="0"/>
              <a:t>the 1930s, </a:t>
            </a:r>
            <a:r>
              <a:rPr lang="en-US" sz="3000" dirty="0" smtClean="0"/>
              <a:t>and with </a:t>
            </a:r>
            <a:r>
              <a:rPr lang="en-US" sz="3000" dirty="0"/>
              <a:t>similar results.</a:t>
            </a:r>
          </a:p>
          <a:p>
            <a:pPr lvl="1"/>
            <a:r>
              <a:rPr lang="en-US" dirty="0"/>
              <a:t>The first two meetings of the new G-20 Leaders Summit </a:t>
            </a:r>
            <a:r>
              <a:rPr lang="en-US" dirty="0" smtClean="0"/>
              <a:t>pledged </a:t>
            </a:r>
            <a:r>
              <a:rPr lang="en-US" dirty="0"/>
              <a:t>to refrain from imposing new protection, </a:t>
            </a:r>
            <a:endParaRPr lang="en-US" dirty="0" smtClean="0"/>
          </a:p>
          <a:p>
            <a:pPr lvl="2"/>
            <a:r>
              <a:rPr lang="en-US" dirty="0" smtClean="0"/>
              <a:t>December 2008 in Washington </a:t>
            </a:r>
          </a:p>
          <a:p>
            <a:pPr lvl="2"/>
            <a:r>
              <a:rPr lang="en-US" dirty="0" smtClean="0"/>
              <a:t>and April 2009 in London.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</a:t>
            </a:r>
            <a:r>
              <a:rPr lang="en-US" dirty="0"/>
              <a:t>many were </a:t>
            </a:r>
            <a:r>
              <a:rPr lang="en-US" dirty="0" smtClean="0"/>
              <a:t>skeptical of the rhetoric.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/>
          </a:p>
          <a:p>
            <a:r>
              <a:rPr lang="en-US" sz="2800" dirty="0" smtClean="0"/>
              <a:t>There </a:t>
            </a:r>
            <a:r>
              <a:rPr lang="en-US" sz="2800" dirty="0"/>
              <a:t>was </a:t>
            </a:r>
            <a:r>
              <a:rPr lang="en-US" sz="2800" dirty="0" smtClean="0"/>
              <a:t>in fact no </a:t>
            </a:r>
            <a:r>
              <a:rPr lang="en-US" sz="2800" dirty="0"/>
              <a:t>return to </a:t>
            </a:r>
            <a:r>
              <a:rPr lang="en-US" sz="2800" dirty="0" smtClean="0"/>
              <a:t>protectionism.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sz="2800" dirty="0" smtClean="0"/>
              <a:t>And yet b</a:t>
            </a:r>
            <a:r>
              <a:rPr lang="en-US" sz="3000" dirty="0" smtClean="0"/>
              <a:t>oth </a:t>
            </a:r>
            <a:r>
              <a:rPr lang="en-US" sz="3000" dirty="0"/>
              <a:t>the </a:t>
            </a:r>
            <a:r>
              <a:rPr lang="en-US" sz="3000" dirty="0" smtClean="0"/>
              <a:t>economic </a:t>
            </a:r>
            <a:r>
              <a:rPr lang="en-US" sz="3000" dirty="0"/>
              <a:t>downturn and the fall in trade turned out to be </a:t>
            </a:r>
            <a:r>
              <a:rPr lang="en-US" sz="3000" dirty="0" smtClean="0"/>
              <a:t>as </a:t>
            </a:r>
            <a:r>
              <a:rPr lang="en-US" sz="3000" dirty="0"/>
              <a:t>bad as feared, or even </a:t>
            </a:r>
            <a:r>
              <a:rPr lang="en-US" sz="3000" dirty="0" smtClean="0"/>
              <a:t>worse</a:t>
            </a:r>
            <a:r>
              <a:rPr lang="en-US" dirty="0" smtClean="0"/>
              <a:t>!</a:t>
            </a:r>
            <a:endParaRPr lang="en-US" sz="2200" dirty="0"/>
          </a:p>
        </p:txBody>
      </p:sp>
      <p:pic>
        <p:nvPicPr>
          <p:cNvPr id="4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04" y="89519"/>
            <a:ext cx="889265" cy="53180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79732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Since 2008, </a:t>
            </a:r>
            <a:r>
              <a:rPr lang="en-US" sz="3200" b="1" dirty="0" smtClean="0">
                <a:solidFill>
                  <a:srgbClr val="512373"/>
                </a:solidFill>
              </a:rPr>
              <a:t>global trade </a:t>
            </a:r>
            <a:r>
              <a:rPr lang="en-US" sz="3200" dirty="0" smtClean="0"/>
              <a:t>has indeed slowed.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7924800" cy="52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265176"/>
            <a:ext cx="1469618" cy="43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248399"/>
            <a:ext cx="1595437" cy="41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02653"/>
            <a:ext cx="2733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6324600"/>
            <a:ext cx="1677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Sept. 2015. </a:t>
            </a:r>
            <a:r>
              <a:rPr lang="en-US" sz="800" dirty="0" smtClean="0"/>
              <a:t>p.16, Fig.5.B</a:t>
            </a:r>
            <a:endParaRPr lang="en-US" sz="800" dirty="0"/>
          </a:p>
        </p:txBody>
      </p:sp>
      <p:sp>
        <p:nvSpPr>
          <p:cNvPr id="3" name="Oval 2"/>
          <p:cNvSpPr/>
          <p:nvPr/>
        </p:nvSpPr>
        <p:spPr>
          <a:xfrm>
            <a:off x="685800" y="1143000"/>
            <a:ext cx="381000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600" y="5753100"/>
            <a:ext cx="381000" cy="342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6010275"/>
            <a:ext cx="396240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800600" y="3200400"/>
            <a:ext cx="3200400" cy="457200"/>
          </a:xfrm>
          <a:prstGeom prst="straightConnector1">
            <a:avLst/>
          </a:prstGeom>
          <a:ln w="76200">
            <a:solidFill>
              <a:srgbClr val="51237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3" y="111369"/>
            <a:ext cx="764516" cy="45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50" y="1432648"/>
            <a:ext cx="8143504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" y="522982"/>
            <a:ext cx="83058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100" dirty="0" smtClean="0">
                <a:latin typeface="Calibri" panose="020F0502020204030204" pitchFamily="34" charset="0"/>
              </a:rPr>
              <a:t>The 2008-09 collapse in </a:t>
            </a:r>
            <a:r>
              <a:rPr lang="en-US" sz="3100" b="1" dirty="0" smtClean="0">
                <a:solidFill>
                  <a:srgbClr val="512373"/>
                </a:solidFill>
                <a:latin typeface="Calibri" panose="020F0502020204030204" pitchFamily="34" charset="0"/>
              </a:rPr>
              <a:t>global</a:t>
            </a:r>
            <a:r>
              <a:rPr lang="en-US" sz="2000" b="1" dirty="0" smtClean="0">
                <a:solidFill>
                  <a:srgbClr val="512373"/>
                </a:solidFill>
                <a:latin typeface="Calibri" panose="020F0502020204030204" pitchFamily="34" charset="0"/>
              </a:rPr>
              <a:t> </a:t>
            </a:r>
            <a:r>
              <a:rPr lang="en-US" sz="3100" b="1" dirty="0">
                <a:solidFill>
                  <a:srgbClr val="512373"/>
                </a:solidFill>
                <a:latin typeface="Calibri" panose="020F0502020204030204" pitchFamily="34" charset="0"/>
              </a:rPr>
              <a:t>trade</a:t>
            </a:r>
            <a:r>
              <a:rPr lang="en-US" dirty="0">
                <a:solidFill>
                  <a:srgbClr val="512373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was bigger than could be explained by the fall in GDP.</a:t>
            </a:r>
            <a:endParaRPr lang="en-US" sz="3100" dirty="0">
              <a:latin typeface="Calibri" panose="020F050202020403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872846" y="3381375"/>
            <a:ext cx="381000" cy="1752600"/>
          </a:xfrm>
          <a:prstGeom prst="straightConnector1">
            <a:avLst/>
          </a:prstGeom>
          <a:ln w="76200">
            <a:solidFill>
              <a:srgbClr val="51237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619875" y="5268913"/>
            <a:ext cx="806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2009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086475"/>
            <a:ext cx="396240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9650" y="6203250"/>
            <a:ext cx="396240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93714" y="1828800"/>
            <a:ext cx="721836" cy="390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6262688"/>
            <a:ext cx="62103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anose="020F0502020204030204" pitchFamily="34" charset="0"/>
              </a:rPr>
              <a:t>		</a:t>
            </a:r>
            <a:r>
              <a:rPr lang="en-US" altLang="en-US" sz="1400" dirty="0" err="1">
                <a:latin typeface="Calibri" panose="020F0502020204030204" pitchFamily="34" charset="0"/>
              </a:rPr>
              <a:t>Bussière</a:t>
            </a:r>
            <a:r>
              <a:rPr lang="en-US" altLang="en-US" sz="1400" dirty="0">
                <a:latin typeface="Calibri" panose="020F0502020204030204" pitchFamily="34" charset="0"/>
              </a:rPr>
              <a:t>, </a:t>
            </a:r>
            <a:r>
              <a:rPr lang="en-US" altLang="en-US" sz="1400" dirty="0" err="1">
                <a:latin typeface="Calibri" panose="020F0502020204030204" pitchFamily="34" charset="0"/>
              </a:rPr>
              <a:t>Callegari</a:t>
            </a:r>
            <a:r>
              <a:rPr lang="en-US" altLang="en-US" sz="1400" dirty="0">
                <a:latin typeface="Calibri" panose="020F0502020204030204" pitchFamily="34" charset="0"/>
              </a:rPr>
              <a:t>, </a:t>
            </a:r>
            <a:r>
              <a:rPr lang="en-US" altLang="en-US" sz="1400" dirty="0" err="1">
                <a:latin typeface="Calibri" panose="020F0502020204030204" pitchFamily="34" charset="0"/>
              </a:rPr>
              <a:t>Ghironi</a:t>
            </a:r>
            <a:r>
              <a:rPr lang="en-US" altLang="en-US" sz="1400" dirty="0">
                <a:latin typeface="Calibri" panose="020F0502020204030204" pitchFamily="34" charset="0"/>
              </a:rPr>
              <a:t>, </a:t>
            </a:r>
            <a:r>
              <a:rPr lang="en-US" altLang="en-US" sz="1400" dirty="0" err="1">
                <a:latin typeface="Calibri" panose="020F0502020204030204" pitchFamily="34" charset="0"/>
              </a:rPr>
              <a:t>Sestieri</a:t>
            </a:r>
            <a:r>
              <a:rPr lang="en-US" altLang="en-US" sz="1400" dirty="0">
                <a:latin typeface="Calibri" panose="020F0502020204030204" pitchFamily="34" charset="0"/>
              </a:rPr>
              <a:t> &amp; </a:t>
            </a:r>
            <a:r>
              <a:rPr lang="en-US" altLang="en-US" sz="1400" dirty="0" err="1">
                <a:latin typeface="Calibri" panose="020F0502020204030204" pitchFamily="34" charset="0"/>
              </a:rPr>
              <a:t>Yamano</a:t>
            </a:r>
            <a:r>
              <a:rPr lang="en-US" altLang="en-US" sz="1400" b="1" dirty="0">
                <a:latin typeface="Calibri" panose="020F0502020204030204" pitchFamily="34" charset="0"/>
              </a:rPr>
              <a:t>, </a:t>
            </a:r>
            <a:r>
              <a:rPr lang="en-US" altLang="en-US" sz="1400" dirty="0">
                <a:latin typeface="Calibri" panose="020F0502020204030204" pitchFamily="34" charset="0"/>
              </a:rPr>
              <a:t>2013,</a:t>
            </a:r>
            <a:br>
              <a:rPr lang="en-US" altLang="en-US" sz="1400" dirty="0">
                <a:latin typeface="Calibri" panose="020F0502020204030204" pitchFamily="34" charset="0"/>
              </a:rPr>
            </a:br>
            <a:r>
              <a:rPr lang="en-US" altLang="en-US" sz="1400" dirty="0">
                <a:latin typeface="Calibri" panose="020F0502020204030204" pitchFamily="34" charset="0"/>
              </a:rPr>
              <a:t>      </a:t>
            </a:r>
            <a:r>
              <a:rPr lang="en-US" altLang="en-US" sz="1200" dirty="0">
                <a:latin typeface="Calibri" panose="020F0502020204030204" pitchFamily="34" charset="0"/>
              </a:rPr>
              <a:t>"Estimating Trade Elasticities: Demand Composition and the Trade Collapse of 2008-2009."</a:t>
            </a:r>
          </a:p>
        </p:txBody>
      </p:sp>
      <p:pic>
        <p:nvPicPr>
          <p:cNvPr id="13" name="Picture 14" descr="http://ak0.picdn.net/shutterstock/videos/2745209/preview/stock-footage-istanbul-may-container-ship-king-byron-imo-marshall-is-with-full-of-cargo-dock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463" y="111369"/>
            <a:ext cx="764516" cy="45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1785</Words>
  <Application>Microsoft Office PowerPoint</Application>
  <PresentationFormat>On-screen Show (4:3)</PresentationFormat>
  <Paragraphs>317</Paragraphs>
  <Slides>63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The Global Economy in the 21st Century  Jeffrey Frankel Harpel Professor of Capital Formation and Growth, Harvard University</vt:lpstr>
      <vt:lpstr>My previous visit to Bologna:   In 1995, at the invitation of Prometeia, I came to address the topic: "The World Over the Next Twenty-five Years: Global Trade Liberalization and the Relative Growth of Different Regions"</vt:lpstr>
      <vt:lpstr>"The World Over the Next Twenty-five Years: Global Trade Liberalization, and the Relative Growth of Different Regions"</vt:lpstr>
      <vt:lpstr>PowerPoint Presentation</vt:lpstr>
      <vt:lpstr>PowerPoint Presentation</vt:lpstr>
      <vt:lpstr>PowerPoint Presentation</vt:lpstr>
      <vt:lpstr>When the Global Financial Crisis hit in 2008…</vt:lpstr>
      <vt:lpstr>Since 2008, global trade has indeed slowed.</vt:lpstr>
      <vt:lpstr>PowerPoint Presentation</vt:lpstr>
      <vt:lpstr>Trade still lags GDP, in particular, in EM economies.</vt:lpstr>
      <vt:lpstr>Why has trade slowed so much?</vt:lpstr>
      <vt:lpstr>Three (related) explanations remain</vt:lpstr>
      <vt:lpstr>3. The structure of China’s economy is “rebalancing.”</vt:lpstr>
      <vt:lpstr>China’s exports &amp; imports had risen especially fast,  even relative to GDP, before 2008.</vt:lpstr>
      <vt:lpstr>China is shifting into services, judging by the available data.</vt:lpstr>
      <vt:lpstr>It’s good to look also at other data in China. Railway data show that freight traffic is declining  (especially relative to passenger traffic).</vt:lpstr>
      <vt:lpstr>It’s good to look also at other data</vt:lpstr>
      <vt:lpstr>Trade’s relative importance in China has peaked, in part because services are less trade-intensive.</vt:lpstr>
      <vt:lpstr>(II) Chinese GDP</vt:lpstr>
      <vt:lpstr>PowerPoint Presentation</vt:lpstr>
      <vt:lpstr>Headlines about China’s economy one year ago:</vt:lpstr>
      <vt:lpstr>The facts</vt:lpstr>
      <vt:lpstr>35 years of strong Chinese growth</vt:lpstr>
      <vt:lpstr>Measuring GDP                    The dragon takes wing New data suggest the Chinese economy is bigger  than previously thought                        May 3rd 2014 | </vt:lpstr>
      <vt:lpstr>China’s GDP reportedly passed the US in 2014.</vt:lpstr>
      <vt:lpstr>Use PPP rates to compare income per capita</vt:lpstr>
      <vt:lpstr>Measuring GDP  Using actual exchange rates gives a different answer:                      The US is still 83% bigger than China.</vt:lpstr>
      <vt:lpstr>China GDP reached US in 2014  only if measured in PPP terms.</vt:lpstr>
      <vt:lpstr>China has not yet overtaken the US. </vt:lpstr>
      <vt:lpstr>II.2 China’s recent growth slowdown</vt:lpstr>
      <vt:lpstr>China: Real GDP is Slowing</vt:lpstr>
      <vt:lpstr>China’s growth slow-down</vt:lpstr>
      <vt:lpstr>Is there a “middle-income growth trap”?</vt:lpstr>
      <vt:lpstr>Pritchett &amp; Summers (2014): “Regression to the mean” fits the data better than middle-income trap</vt:lpstr>
      <vt:lpstr>Demographic factors are reducing growth rate in China even more than in other countries</vt:lpstr>
      <vt:lpstr>Transition to slower growth path</vt:lpstr>
      <vt:lpstr>(III) Emerging Markets generally </vt:lpstr>
      <vt:lpstr>After the currency crises of the late 1990s,  many EM countries adopted stronger policies</vt:lpstr>
      <vt:lpstr>Some EMEs reduced the pro-cyclicality of their fiscal policies after 2000</vt:lpstr>
      <vt:lpstr>PowerPoint Presentation</vt:lpstr>
      <vt:lpstr>PowerPoint Presentation</vt:lpstr>
      <vt:lpstr>Update of Correlation (G, GDP): 2010-2014.</vt:lpstr>
      <vt:lpstr>Currency composition in the post-2003 capital inflows shifted away from $-denomination, toward Local Currency.</vt:lpstr>
      <vt:lpstr>PowerPoint Presentation</vt:lpstr>
      <vt:lpstr>PowerPoint Presentation</vt:lpstr>
      <vt:lpstr>But the central banks say they are ready,  that the Fed should go ahead and get it over with!</vt:lpstr>
      <vt:lpstr>Jeffrey Frankel</vt:lpstr>
      <vt:lpstr>Appendices </vt:lpstr>
      <vt:lpstr>Appendix I.1: Trade has continued  to run below trend, more so than GDP.</vt:lpstr>
      <vt:lpstr>The WTO trade restrictiveness indicators –capturing border measures such as tariff increases, import licenses, or new customs controls- show a modest increase in the share of world trade covered by new import restricting measures since the Great Recession (Figure 13)…. These findings suggest that protectionist trade policies are playing a negligible (if any) role in explaining the reduction in the world trade elasticity and, hence, in the current trade slowdown…</vt:lpstr>
      <vt:lpstr>References on trade globalization slowdown</vt:lpstr>
      <vt:lpstr>Appendix I.2: Has the trend of financial globalization slowed too?</vt:lpstr>
      <vt:lpstr>Home bias in equity holdings (most equities are held by domestic residents) is one illustration of the long-term trend toward increased integration</vt:lpstr>
      <vt:lpstr>Surprisingly, Covered Interest Parity failed in late 2008, as money rushed to the $ as safe haven.</vt:lpstr>
      <vt:lpstr>One measure of international diversification has apparently slowed in the US, in a sample of 3.8 million US 401(k) stock market investors</vt:lpstr>
      <vt:lpstr>But in most countries, home bias in equity holdings has continued to decline.</vt:lpstr>
      <vt:lpstr>Verdict on financial integration</vt:lpstr>
      <vt:lpstr>Appendix II: More on China</vt:lpstr>
      <vt:lpstr>Since Asia is now a large share of the global economy, its growth rate matters more directly to all of us.</vt:lpstr>
      <vt:lpstr>Asia’s contribution to growth this year will be less than in other recent years, but still more than other regions’.</vt:lpstr>
      <vt:lpstr>PowerPoint Presentation</vt:lpstr>
      <vt:lpstr>It’s good to look also at other data in China to verify the rising importance of services.</vt:lpstr>
      <vt:lpstr>China: Industrial Output Growth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</dc:creator>
  <cp:lastModifiedBy>Dell</cp:lastModifiedBy>
  <cp:revision>127</cp:revision>
  <dcterms:created xsi:type="dcterms:W3CDTF">2015-11-15T20:41:58Z</dcterms:created>
  <dcterms:modified xsi:type="dcterms:W3CDTF">2015-11-24T15:34:55Z</dcterms:modified>
</cp:coreProperties>
</file>