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512373"/>
    <a:srgbClr val="1E705C"/>
    <a:srgbClr val="392268"/>
    <a:srgbClr val="E87618"/>
    <a:srgbClr val="7D1955"/>
    <a:srgbClr val="38A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7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455107541087572E-2"/>
          <c:y val="0.16463200955466398"/>
          <c:w val="0.8996821034954523"/>
          <c:h val="0.73934206541490011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'Foreign Total Issuance '!$Q$7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rgbClr val="00682F"/>
            </a:solidFill>
          </c:spPr>
          <c:invertIfNegative val="0"/>
          <c:cat>
            <c:numRef>
              <c:f>'Foreign Total Issuance '!$L$8:$L$18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'Foreign Total Issuance '!$Q$8:$Q$19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0.22495530000000041</c:v>
                </c:pt>
                <c:pt idx="3">
                  <c:v>1.4099099999999889</c:v>
                </c:pt>
                <c:pt idx="4">
                  <c:v>0.164879</c:v>
                </c:pt>
                <c:pt idx="5">
                  <c:v>0</c:v>
                </c:pt>
                <c:pt idx="6">
                  <c:v>0</c:v>
                </c:pt>
                <c:pt idx="7">
                  <c:v>0.36253420000000008</c:v>
                </c:pt>
                <c:pt idx="8">
                  <c:v>0.66347430000000063</c:v>
                </c:pt>
                <c:pt idx="9">
                  <c:v>1.8045949999999935</c:v>
                </c:pt>
                <c:pt idx="10">
                  <c:v>3.8878000000000004</c:v>
                </c:pt>
                <c:pt idx="11">
                  <c:v>3.4423470000000003</c:v>
                </c:pt>
              </c:numCache>
            </c:numRef>
          </c:val>
        </c:ser>
        <c:ser>
          <c:idx val="2"/>
          <c:order val="1"/>
          <c:tx>
            <c:strRef>
              <c:f>'Foreign Total Issuance '!$O$7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'Foreign Total Issuance '!$L$8:$L$18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'Foreign Total Issuance '!$O$8:$O$19</c:f>
              <c:numCache>
                <c:formatCode>0.00</c:formatCode>
                <c:ptCount val="12"/>
                <c:pt idx="0">
                  <c:v>0.5</c:v>
                </c:pt>
                <c:pt idx="1">
                  <c:v>0.17</c:v>
                </c:pt>
                <c:pt idx="2">
                  <c:v>0</c:v>
                </c:pt>
                <c:pt idx="3">
                  <c:v>0.17</c:v>
                </c:pt>
                <c:pt idx="4">
                  <c:v>0.61000000000000065</c:v>
                </c:pt>
                <c:pt idx="5">
                  <c:v>3.969518000000001E-2</c:v>
                </c:pt>
                <c:pt idx="6">
                  <c:v>2</c:v>
                </c:pt>
                <c:pt idx="7">
                  <c:v>0</c:v>
                </c:pt>
                <c:pt idx="8">
                  <c:v>1.685408</c:v>
                </c:pt>
                <c:pt idx="9">
                  <c:v>1.5</c:v>
                </c:pt>
                <c:pt idx="10">
                  <c:v>2.6389999999999998</c:v>
                </c:pt>
                <c:pt idx="11">
                  <c:v>4.2026949999999985</c:v>
                </c:pt>
              </c:numCache>
            </c:numRef>
          </c:val>
        </c:ser>
        <c:ser>
          <c:idx val="1"/>
          <c:order val="2"/>
          <c:tx>
            <c:strRef>
              <c:f>'Foreign Total Issuance '!$N$7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'Foreign Total Issuance '!$L$8:$L$18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'Foreign Total Issuance '!$N$8:$N$19</c:f>
              <c:numCache>
                <c:formatCode>0.00</c:formatCode>
                <c:ptCount val="12"/>
                <c:pt idx="0">
                  <c:v>2.2000000000000002</c:v>
                </c:pt>
                <c:pt idx="1">
                  <c:v>1.05</c:v>
                </c:pt>
                <c:pt idx="2">
                  <c:v>0.9</c:v>
                </c:pt>
                <c:pt idx="3">
                  <c:v>0.9</c:v>
                </c:pt>
                <c:pt idx="4">
                  <c:v>0.25</c:v>
                </c:pt>
                <c:pt idx="5">
                  <c:v>9.9771950000000026E-2</c:v>
                </c:pt>
                <c:pt idx="6">
                  <c:v>1.9513669999999999</c:v>
                </c:pt>
                <c:pt idx="7">
                  <c:v>3.586767</c:v>
                </c:pt>
                <c:pt idx="8">
                  <c:v>3.9638010000000001</c:v>
                </c:pt>
                <c:pt idx="9">
                  <c:v>5.0999999999999996</c:v>
                </c:pt>
                <c:pt idx="10">
                  <c:v>6.6601399999999709</c:v>
                </c:pt>
                <c:pt idx="11">
                  <c:v>9.1762430000000013</c:v>
                </c:pt>
              </c:numCache>
            </c:numRef>
          </c:val>
        </c:ser>
        <c:ser>
          <c:idx val="0"/>
          <c:order val="3"/>
          <c:tx>
            <c:strRef>
              <c:f>'Foreign Total Issuance '!$M$7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'Foreign Total Issuance '!$L$8:$L$19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'Foreign Total Issuance '!$S$8:$S$19</c:f>
              <c:numCache>
                <c:formatCode>0.00</c:formatCode>
                <c:ptCount val="12"/>
                <c:pt idx="0">
                  <c:v>6.9020820000000001</c:v>
                </c:pt>
                <c:pt idx="1">
                  <c:v>4.2790710000000134</c:v>
                </c:pt>
                <c:pt idx="2">
                  <c:v>3.9729599999999823</c:v>
                </c:pt>
                <c:pt idx="3">
                  <c:v>10.843580000000006</c:v>
                </c:pt>
                <c:pt idx="4">
                  <c:v>5.4577290000000014</c:v>
                </c:pt>
                <c:pt idx="5">
                  <c:v>2.7690000000000001</c:v>
                </c:pt>
                <c:pt idx="6">
                  <c:v>15.75</c:v>
                </c:pt>
                <c:pt idx="7">
                  <c:v>20.028119999999863</c:v>
                </c:pt>
                <c:pt idx="8">
                  <c:v>21.943609999999822</c:v>
                </c:pt>
                <c:pt idx="9">
                  <c:v>28.322310000000002</c:v>
                </c:pt>
                <c:pt idx="10">
                  <c:v>23.419580000000003</c:v>
                </c:pt>
                <c:pt idx="11">
                  <c:v>24.76417</c:v>
                </c:pt>
              </c:numCache>
            </c:numRef>
          </c:val>
        </c:ser>
        <c:ser>
          <c:idx val="3"/>
          <c:order val="4"/>
          <c:tx>
            <c:strRef>
              <c:f>'Foreign Total Issuance '!$P$7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'Foreign Total Issuance '!$L$8:$L$18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'Foreign Total Issuance '!$P$8:$P$19</c:f>
              <c:numCache>
                <c:formatCode>0.00</c:formatCode>
                <c:ptCount val="12"/>
                <c:pt idx="0">
                  <c:v>1.7</c:v>
                </c:pt>
                <c:pt idx="1">
                  <c:v>2.9499999999999997</c:v>
                </c:pt>
                <c:pt idx="2">
                  <c:v>5.5298139999999965</c:v>
                </c:pt>
                <c:pt idx="3">
                  <c:v>2.3490089999999824</c:v>
                </c:pt>
                <c:pt idx="4">
                  <c:v>4.5053729999999996</c:v>
                </c:pt>
                <c:pt idx="5">
                  <c:v>0.85000319999999996</c:v>
                </c:pt>
                <c:pt idx="6">
                  <c:v>12.73673</c:v>
                </c:pt>
                <c:pt idx="7">
                  <c:v>17.536259999999999</c:v>
                </c:pt>
                <c:pt idx="8">
                  <c:v>15.503130000000002</c:v>
                </c:pt>
                <c:pt idx="9">
                  <c:v>21.13964</c:v>
                </c:pt>
                <c:pt idx="10">
                  <c:v>30.621839999999999</c:v>
                </c:pt>
                <c:pt idx="11">
                  <c:v>22.73057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2363648"/>
        <c:axId val="32365184"/>
      </c:barChart>
      <c:lineChart>
        <c:grouping val="standard"/>
        <c:varyColors val="0"/>
        <c:ser>
          <c:idx val="5"/>
          <c:order val="5"/>
          <c:tx>
            <c:strRef>
              <c:f>'Foreign Total Issuance '!$R$7</c:f>
              <c:strCache>
                <c:ptCount val="1"/>
                <c:pt idx="0">
                  <c:v>Total</c:v>
                </c:pt>
              </c:strCache>
            </c:strRef>
          </c:tx>
          <c:spPr>
            <a:ln w="3175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val>
            <c:numRef>
              <c:f>'Foreign Total Issuance '!$T$8:$T$19</c:f>
              <c:numCache>
                <c:formatCode>0.00</c:formatCode>
                <c:ptCount val="12"/>
                <c:pt idx="0">
                  <c:v>11.302082000000071</c:v>
                </c:pt>
                <c:pt idx="1">
                  <c:v>8.4490709999999982</c:v>
                </c:pt>
                <c:pt idx="2">
                  <c:v>10.627729299999999</c:v>
                </c:pt>
                <c:pt idx="3">
                  <c:v>15.672499000000061</c:v>
                </c:pt>
                <c:pt idx="4">
                  <c:v>10.987981</c:v>
                </c:pt>
                <c:pt idx="5">
                  <c:v>3.7584703299999997</c:v>
                </c:pt>
                <c:pt idx="6">
                  <c:v>32.438097000000006</c:v>
                </c:pt>
                <c:pt idx="7">
                  <c:v>41.513681199999994</c:v>
                </c:pt>
                <c:pt idx="8">
                  <c:v>43.759423300000002</c:v>
                </c:pt>
                <c:pt idx="9">
                  <c:v>57.866545000000002</c:v>
                </c:pt>
                <c:pt idx="10">
                  <c:v>67.228360000000009</c:v>
                </c:pt>
                <c:pt idx="11">
                  <c:v>64.316025000000025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63648"/>
        <c:axId val="32365184"/>
      </c:lineChart>
      <c:catAx>
        <c:axId val="323636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rgbClr val="B3B3B3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365184"/>
        <c:crosses val="autoZero"/>
        <c:auto val="1"/>
        <c:lblAlgn val="ctr"/>
        <c:lblOffset val="100"/>
        <c:noMultiLvlLbl val="0"/>
      </c:catAx>
      <c:valAx>
        <c:axId val="32365184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>
            <a:solidFill>
              <a:srgbClr val="B3B3B3"/>
            </a:solidFill>
          </a:ln>
        </c:spPr>
        <c:crossAx val="32363648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legend>
      <c:legendPos val="b"/>
      <c:layout>
        <c:manualLayout>
          <c:xMode val="edge"/>
          <c:yMode val="edge"/>
          <c:x val="0"/>
          <c:y val="2.8437998383717285E-3"/>
          <c:w val="1"/>
          <c:h val="0.12522159525699614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Segoe UI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1">
    <c:autoUpdate val="0"/>
  </c:externalData>
</c:chartSpace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the new issuance</a:t>
            </a:r>
            <a:r>
              <a:rPr lang="en-US" baseline="0" dirty="0" smtClean="0"/>
              <a:t> is by non-exporters, though they may have financial hedges or be multinational companies. Nonetheless, vulnerability to depreciation has increased.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01BE-16B9-45C3-A6E8-EC6B0B74A40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E92C-18E5-4002-AE95-0881D906447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52566"/>
      </p:ext>
    </p:extLst>
  </p:cSld>
  <p:clrMapOvr>
    <a:masterClrMapping/>
  </p:clrMapOvr>
</p:note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2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8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6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foxnews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ank.org/content/dam/Worldbank/GEP/GEP2015a/pdfs/GEP2015a_chapter4_report_trade.pdf" TargetMode="External"/><Relationship Id="rId3" Type="http://schemas.openxmlformats.org/officeDocument/2006/relationships/hyperlink" Target="http://www.aeaweb.org/atypon.php?return_to=/doi/pdfplus/10.1257/mac.5.3.118" TargetMode="External"/><Relationship Id="rId7" Type="http://schemas.openxmlformats.org/officeDocument/2006/relationships/hyperlink" Target="http://www.voxeu.org/article/global-trade-disorder-new-gta-data" TargetMode="External"/><Relationship Id="rId2" Type="http://schemas.openxmlformats.org/officeDocument/2006/relationships/hyperlink" Target="http://www.voxeu.org/article/recent-slowdown-global-tra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worldbank.org/ID0E15NB50" TargetMode="External"/><Relationship Id="rId5" Type="http://schemas.openxmlformats.org/officeDocument/2006/relationships/hyperlink" Target="http://www.voxeu.org/article/understanding-great-trade-collapse-2009" TargetMode="External"/><Relationship Id="rId4" Type="http://schemas.openxmlformats.org/officeDocument/2006/relationships/hyperlink" Target="http://www.nber.org/papers/w17712" TargetMode="External"/><Relationship Id="rId9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81"/>
            <a:ext cx="85344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Trade still lags GDP, in particular, in EM economies.</a:t>
            </a:r>
            <a:endParaRPr lang="en-US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9342"/>
            <a:ext cx="800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13" y="1173881"/>
            <a:ext cx="3266343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13" y="6517914"/>
            <a:ext cx="1212665" cy="1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43" y="6522654"/>
            <a:ext cx="1877257" cy="2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2" y="1136318"/>
            <a:ext cx="4720881" cy="6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81099"/>
            <a:ext cx="6934200" cy="40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has trade slowed so much?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49763"/>
          </a:xfrm>
        </p:spPr>
        <p:txBody>
          <a:bodyPr/>
          <a:lstStyle/>
          <a:p>
            <a:r>
              <a:rPr lang="en-US" sz="3000" dirty="0" smtClean="0"/>
              <a:t>Three explanations that were originally suggested in 2009 now seem wrong:</a:t>
            </a:r>
          </a:p>
          <a:p>
            <a:pPr lvl="1"/>
            <a:r>
              <a:rPr lang="en-US" dirty="0" smtClean="0"/>
              <a:t>Protectionism?</a:t>
            </a:r>
          </a:p>
          <a:p>
            <a:pPr lvl="2"/>
            <a:r>
              <a:rPr lang="en-US" dirty="0" smtClean="0"/>
              <a:t>  It hasn’t happened.</a:t>
            </a:r>
          </a:p>
          <a:p>
            <a:pPr lvl="1"/>
            <a:r>
              <a:rPr lang="en-US" dirty="0" smtClean="0"/>
              <a:t>High prices for oil and therefore for transport?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Oil prices fell by half subsequently.</a:t>
            </a:r>
          </a:p>
          <a:p>
            <a:pPr lvl="1"/>
            <a:r>
              <a:rPr lang="en-US" dirty="0" smtClean="0"/>
              <a:t>Trade credit froze up when financial markets did?</a:t>
            </a:r>
          </a:p>
          <a:p>
            <a:pPr lvl="2"/>
            <a:r>
              <a:rPr lang="en-US" dirty="0" smtClean="0"/>
              <a:t>Credit availability was subsequently restored.</a:t>
            </a:r>
            <a:endParaRPr lang="en-US" dirty="0"/>
          </a:p>
        </p:txBody>
      </p:sp>
      <p:pic>
        <p:nvPicPr>
          <p:cNvPr id="4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33" y="111368"/>
            <a:ext cx="960546" cy="57443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Three </a:t>
            </a:r>
            <a:r>
              <a:rPr lang="en-US" sz="3200" dirty="0"/>
              <a:t>(related) explanations remain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supply chains have matured</a:t>
            </a:r>
          </a:p>
          <a:p>
            <a:pPr lvl="1"/>
            <a:r>
              <a:rPr lang="en-US" dirty="0" smtClean="0"/>
              <a:t>Vertical specialization has largely run its course.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investment spending has slowed</a:t>
            </a:r>
          </a:p>
          <a:p>
            <a:pPr lvl="1"/>
            <a:r>
              <a:rPr lang="en-US" dirty="0" smtClean="0"/>
              <a:t>which is trade-intensive.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structure of China’s economy is shifting</a:t>
            </a:r>
          </a:p>
          <a:p>
            <a:pPr lvl="1"/>
            <a:r>
              <a:rPr lang="en-US" dirty="0" smtClean="0"/>
              <a:t>away from manufacturing, toward services;</a:t>
            </a:r>
          </a:p>
          <a:p>
            <a:pPr lvl="1"/>
            <a:r>
              <a:rPr lang="en-US" dirty="0" smtClean="0"/>
              <a:t>away from exports, toward domestic demand.</a:t>
            </a:r>
            <a:endParaRPr lang="en-US" dirty="0"/>
          </a:p>
        </p:txBody>
      </p:sp>
      <p:pic>
        <p:nvPicPr>
          <p:cNvPr id="4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1" y="609600"/>
            <a:ext cx="8894579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</a:t>
            </a:r>
            <a:r>
              <a:rPr lang="en-US" sz="3200" dirty="0" smtClean="0"/>
              <a:t>. </a:t>
            </a:r>
            <a:r>
              <a:rPr lang="en-US" sz="3200" dirty="0"/>
              <a:t>The structure of China’s economy is </a:t>
            </a:r>
            <a:r>
              <a:rPr lang="en-US" sz="3200" dirty="0" smtClean="0"/>
              <a:t>“rebalancing.”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China long had great success with manufacturing;</a:t>
            </a:r>
          </a:p>
          <a:p>
            <a:pPr lvl="1"/>
            <a:r>
              <a:rPr lang="en-US" dirty="0" smtClean="0"/>
              <a:t>growth was led by exports and investment.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But recently it has tried to move toward services, </a:t>
            </a:r>
          </a:p>
          <a:p>
            <a:pPr lvl="1"/>
            <a:r>
              <a:rPr lang="en-US" dirty="0" smtClean="0"/>
              <a:t>with growth led by consumer demand, appropriately.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pPr lvl="1"/>
            <a:r>
              <a:rPr lang="en-US" dirty="0" smtClean="0"/>
              <a:t>The leaders decided at the Third Plenum in 2013.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Services</a:t>
            </a:r>
            <a:r>
              <a:rPr lang="en-US" sz="2400" dirty="0" smtClean="0"/>
              <a:t> </a:t>
            </a:r>
            <a:r>
              <a:rPr lang="en-US" dirty="0" smtClean="0"/>
              <a:t>are</a:t>
            </a:r>
            <a:r>
              <a:rPr lang="en-US" sz="2000" dirty="0" smtClean="0"/>
              <a:t> </a:t>
            </a:r>
            <a:r>
              <a:rPr lang="en-US" dirty="0" smtClean="0"/>
              <a:t>less</a:t>
            </a:r>
            <a:r>
              <a:rPr lang="en-US" sz="2000" dirty="0" smtClean="0"/>
              <a:t> </a:t>
            </a:r>
            <a:r>
              <a:rPr lang="en-US" dirty="0" smtClean="0"/>
              <a:t>trade-intensive than</a:t>
            </a:r>
            <a:r>
              <a:rPr lang="en-US" sz="1800" dirty="0" smtClean="0"/>
              <a:t> </a:t>
            </a:r>
            <a:r>
              <a:rPr lang="en-US" dirty="0" smtClean="0"/>
              <a:t>manufacturing.</a:t>
            </a:r>
          </a:p>
        </p:txBody>
      </p:sp>
      <p:pic>
        <p:nvPicPr>
          <p:cNvPr id="4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33" y="111368"/>
            <a:ext cx="960546" cy="57443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630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China’s exports &amp; imports had risen especially fast, </a:t>
            </a:r>
            <a:br>
              <a:rPr lang="en-US" sz="3600" dirty="0" smtClean="0"/>
            </a:br>
            <a:r>
              <a:rPr lang="en-US" sz="3100" dirty="0" smtClean="0"/>
              <a:t>even relative to GDP, before 2008.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6512"/>
            <a:ext cx="7543800" cy="48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6675" y="1001469"/>
            <a:ext cx="85344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(Followed by the US. EU trade/GDP had been flat.)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71600" y="2636353"/>
            <a:ext cx="3048000" cy="178324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 descr="http://www.ushistory.org/betsy/more/flags/usflag64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93" y="3355169"/>
            <a:ext cx="665162" cy="3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europa.eu/about-eu/basic-information/symbols/images/flag_yellow_l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51172"/>
            <a:ext cx="685800" cy="4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f/fa/Flag_of_the_People's_Republic_of_China.svg/1024px-Flag_of_the_People's_Republic_of_Chin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23076"/>
            <a:ext cx="639517" cy="42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01980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1997=1</a:t>
            </a:r>
            <a:endParaRPr lang="en-US" sz="1400" dirty="0"/>
          </a:p>
        </p:txBody>
      </p:sp>
      <p:pic>
        <p:nvPicPr>
          <p:cNvPr id="10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0188"/>
            <a:ext cx="568612" cy="34004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r>
              <a:rPr lang="en-US" dirty="0" smtClean="0"/>
              <a:t>(II) Chinese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81400"/>
          </a:xfrm>
        </p:spPr>
        <p:txBody>
          <a:bodyPr/>
          <a:lstStyle/>
          <a:p>
            <a:r>
              <a:rPr lang="en-US" dirty="0" smtClean="0"/>
              <a:t>II.1 Did China catch up with US GDP in 2014?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II.2 China’s recent slow-down long-term.</a:t>
            </a:r>
            <a:endParaRPr lang="en-US" dirty="0"/>
          </a:p>
        </p:txBody>
      </p:sp>
      <p:pic>
        <p:nvPicPr>
          <p:cNvPr id="4" name="Picture 6" descr="http://www.draconika.com/img/chinese-drago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46" y="228600"/>
            <a:ext cx="2194654" cy="147796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6460" y="6324600"/>
            <a:ext cx="71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global contribution </a:t>
            </a:r>
            <a:r>
              <a:rPr lang="en-US" sz="1400" dirty="0" smtClean="0"/>
              <a:t>by </a:t>
            </a:r>
            <a:r>
              <a:rPr lang="en-US" sz="1400" dirty="0"/>
              <a:t>major economies from 1 AD to 2008 AD according to </a:t>
            </a:r>
            <a:r>
              <a:rPr lang="en-US" sz="1400" dirty="0" smtClean="0"/>
              <a:t>estimates </a:t>
            </a:r>
            <a:br>
              <a:rPr lang="en-US" sz="1400" dirty="0" smtClean="0"/>
            </a:br>
            <a:r>
              <a:rPr lang="en-US" sz="1400" dirty="0" smtClean="0"/>
              <a:t>by Angus Maddison(2007</a:t>
            </a:r>
            <a:r>
              <a:rPr lang="en-US" sz="1400" dirty="0"/>
              <a:t>), </a:t>
            </a:r>
            <a:r>
              <a:rPr lang="en-US" sz="1400" i="1" dirty="0"/>
              <a:t>Contours of the World Economy I-2030AD</a:t>
            </a:r>
            <a:r>
              <a:rPr lang="en-US" sz="1400" dirty="0"/>
              <a:t>, </a:t>
            </a:r>
            <a:r>
              <a:rPr lang="en-US" sz="1400" dirty="0" smtClean="0"/>
              <a:t>(Oxford Univ. Press).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03829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PPP basis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0" y="152399"/>
            <a:ext cx="678906" cy="45720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6781800" y="4267199"/>
            <a:ext cx="12192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324600" y="3581399"/>
            <a:ext cx="1828800" cy="685800"/>
          </a:xfrm>
          <a:prstGeom prst="line">
            <a:avLst/>
          </a:prstGeom>
          <a:noFill/>
          <a:ln w="76200">
            <a:solidFill>
              <a:srgbClr val="002A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3968" y="115669"/>
            <a:ext cx="649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II.1  China’s catch-up with US GDP</a:t>
            </a:r>
            <a:endParaRPr lang="en-US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762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China was the world’s largest economy two centuries ago, and appears headed for #1 again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33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292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On the one hand, China’s economic miracle is genuine: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Growth ≈ 10% p.a. for 3 decades is historic.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It took the UK 58 years to double income, starting from 1780</a:t>
            </a:r>
          </a:p>
          <a:p>
            <a:pPr lvl="2"/>
            <a:r>
              <a:rPr lang="en-US" sz="2100" dirty="0" smtClean="0">
                <a:latin typeface="Calibri" panose="020F0502020204030204" pitchFamily="34" charset="0"/>
              </a:rPr>
              <a:t>US:       47 years, from 1839</a:t>
            </a:r>
          </a:p>
          <a:p>
            <a:pPr lvl="2"/>
            <a:r>
              <a:rPr lang="en-US" sz="2100" dirty="0" smtClean="0">
                <a:latin typeface="Calibri" panose="020F0502020204030204" pitchFamily="34" charset="0"/>
              </a:rPr>
              <a:t>Japan:  35 years, from 1885</a:t>
            </a:r>
          </a:p>
          <a:p>
            <a:pPr lvl="2"/>
            <a:r>
              <a:rPr lang="en-US" sz="2100" dirty="0" smtClean="0">
                <a:latin typeface="Calibri" panose="020F0502020204030204" pitchFamily="34" charset="0"/>
              </a:rPr>
              <a:t>Korea:  11 years, from 1966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But it took China only around 8 years, from 1987 !</a:t>
            </a: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On the other hand, China is still poor: 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It ranks only midway among 190 countries </a:t>
            </a:r>
            <a:r>
              <a:rPr lang="en-US" sz="2000" dirty="0" smtClean="0">
                <a:latin typeface="Calibri" panose="020F0502020204030204" pitchFamily="34" charset="0"/>
              </a:rPr>
              <a:t>(85</a:t>
            </a:r>
            <a:r>
              <a:rPr lang="en-US" sz="2000" baseline="30000" dirty="0" smtClean="0">
                <a:latin typeface="Calibri" panose="020F0502020204030204" pitchFamily="34" charset="0"/>
              </a:rPr>
              <a:t>th </a:t>
            </a:r>
            <a:r>
              <a:rPr lang="en-US" sz="2000" dirty="0" smtClean="0">
                <a:latin typeface="Calibri" panose="020F0502020204030204" pitchFamily="34" charset="0"/>
              </a:rPr>
              <a:t>, just above Peru).</a:t>
            </a:r>
            <a:r>
              <a:rPr lang="en-US" sz="900" dirty="0" smtClean="0">
                <a:latin typeface="Calibri" panose="020F0502020204030204" pitchFamily="34" charset="0"/>
              </a:rPr>
              <a:t/>
            </a:r>
            <a:br>
              <a:rPr lang="en-US" sz="900" dirty="0" smtClean="0">
                <a:latin typeface="Calibri" panose="020F0502020204030204" pitchFamily="34" charset="0"/>
              </a:rPr>
            </a:br>
            <a:endParaRPr lang="en-US" sz="9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The claim to rival US in size comes from multiplying 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a middle income-per-capita times 1.3 billion people.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http://www.draconika.com/img/chinese-drago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0" y="152399"/>
            <a:ext cx="678906" cy="45720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001000" cy="49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35 years of strong Chinese growth</a:t>
            </a:r>
            <a:endParaRPr lang="en-US" sz="3600" dirty="0"/>
          </a:p>
        </p:txBody>
      </p:sp>
      <p:pic>
        <p:nvPicPr>
          <p:cNvPr id="6" name="Picture 6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354" y="152400"/>
            <a:ext cx="1113692" cy="75000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3" y="304800"/>
            <a:ext cx="8384937" cy="138906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800" b="1" dirty="0">
                <a:solidFill>
                  <a:srgbClr val="E3120B"/>
                </a:solidFill>
              </a:rPr>
              <a:t>Measuring </a:t>
            </a:r>
            <a:r>
              <a:rPr lang="en-US" sz="2800" b="1" dirty="0" smtClean="0">
                <a:solidFill>
                  <a:srgbClr val="E3120B"/>
                </a:solidFill>
              </a:rPr>
              <a:t>GDP                    </a:t>
            </a:r>
            <a:r>
              <a:rPr lang="en-US" sz="2800" dirty="0" smtClean="0">
                <a:solidFill>
                  <a:srgbClr val="4A4A4A"/>
                </a:solidFill>
                <a:latin typeface="Georgia"/>
              </a:rPr>
              <a:t>The </a:t>
            </a:r>
            <a:r>
              <a:rPr lang="en-US" sz="2800" dirty="0">
                <a:solidFill>
                  <a:srgbClr val="4A4A4A"/>
                </a:solidFill>
                <a:latin typeface="Georgia"/>
              </a:rPr>
              <a:t>dragon takes wing</a:t>
            </a:r>
            <a:br>
              <a:rPr lang="en-US" sz="2800" dirty="0">
                <a:solidFill>
                  <a:srgbClr val="4A4A4A"/>
                </a:solidFill>
                <a:latin typeface="Georgia"/>
              </a:rPr>
            </a:br>
            <a:r>
              <a:rPr lang="en-US" sz="2200" b="1" dirty="0">
                <a:solidFill>
                  <a:srgbClr val="5B5B5B"/>
                </a:solidFill>
              </a:rPr>
              <a:t>New data suggest the Chinese economy </a:t>
            </a:r>
            <a:r>
              <a:rPr lang="en-US" sz="2200" b="1" dirty="0" smtClean="0">
                <a:solidFill>
                  <a:srgbClr val="5B5B5B"/>
                </a:solidFill>
              </a:rPr>
              <a:t>is </a:t>
            </a:r>
            <a:r>
              <a:rPr lang="en-US" sz="2200" b="1" dirty="0">
                <a:solidFill>
                  <a:srgbClr val="5B5B5B"/>
                </a:solidFill>
              </a:rPr>
              <a:t>bigger </a:t>
            </a:r>
            <a:r>
              <a:rPr lang="en-US" sz="2200" b="1" dirty="0" smtClean="0">
                <a:solidFill>
                  <a:srgbClr val="5B5B5B"/>
                </a:solidFill>
              </a:rPr>
              <a:t/>
            </a:r>
            <a:br>
              <a:rPr lang="en-US" sz="2200" b="1" dirty="0" smtClean="0">
                <a:solidFill>
                  <a:srgbClr val="5B5B5B"/>
                </a:solidFill>
              </a:rPr>
            </a:br>
            <a:r>
              <a:rPr lang="en-US" sz="2200" b="1" dirty="0" smtClean="0">
                <a:solidFill>
                  <a:srgbClr val="5B5B5B"/>
                </a:solidFill>
              </a:rPr>
              <a:t>than </a:t>
            </a:r>
            <a:r>
              <a:rPr lang="en-US" sz="2200" b="1" dirty="0">
                <a:solidFill>
                  <a:srgbClr val="5B5B5B"/>
                </a:solidFill>
              </a:rPr>
              <a:t>previously </a:t>
            </a:r>
            <a:r>
              <a:rPr lang="en-US" sz="2200" b="1" dirty="0" smtClean="0">
                <a:solidFill>
                  <a:srgbClr val="5B5B5B"/>
                </a:solidFill>
              </a:rPr>
              <a:t>thought                        </a:t>
            </a:r>
            <a:r>
              <a:rPr lang="en-US" sz="2000" b="1" dirty="0" smtClean="0">
                <a:solidFill>
                  <a:schemeClr val="accent6"/>
                </a:solidFill>
              </a:rPr>
              <a:t>May </a:t>
            </a:r>
            <a:r>
              <a:rPr lang="en-US" sz="2000" b="1" dirty="0">
                <a:solidFill>
                  <a:schemeClr val="accent6"/>
                </a:solidFill>
              </a:rPr>
              <a:t>3rd 2014 | 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9516" y="6477000"/>
            <a:ext cx="634484" cy="476250"/>
          </a:xfrm>
        </p:spPr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122" name="Picture 2" descr="http://cdn.static-economist.com/sites/default/files/imagecache/original-size/images/print-edition/20140503_FNC982_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1905000"/>
            <a:ext cx="85776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The Econom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he Economist"/>
          <p:cNvSpPr>
            <a:spLocks noChangeAspect="1" noChangeArrowheads="1"/>
          </p:cNvSpPr>
          <p:nvPr/>
        </p:nvSpPr>
        <p:spPr bwMode="auto">
          <a:xfrm>
            <a:off x="33147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The Econom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The Economi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60" y="914400"/>
            <a:ext cx="1301512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3000" y="6566356"/>
            <a:ext cx="6629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http://www.economist.com/news/finance-and-economics/21601568-new-data-suggest-chinese-economy-bigger-previously-thought-dragon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6668295" y="3467893"/>
            <a:ext cx="760411" cy="685799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72200" y="312420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Korea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3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51299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410200" y="4459816"/>
            <a:ext cx="0" cy="569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18500" y="2514600"/>
            <a:ext cx="0" cy="685800"/>
          </a:xfrm>
          <a:prstGeom prst="straightConnector1">
            <a:avLst/>
          </a:prstGeom>
          <a:ln w="3810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American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2133600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draconika.com/img/chinese-dragon-r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0" y="152399"/>
            <a:ext cx="678906" cy="45720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7397262" y="3346938"/>
            <a:ext cx="0" cy="45720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391400" y="2341786"/>
            <a:ext cx="5862" cy="32521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397262" y="2875186"/>
            <a:ext cx="5862" cy="32521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28" y="1950881"/>
            <a:ext cx="567464" cy="3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30396" cy="914400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China has </a:t>
            </a:r>
            <a:r>
              <a:rPr lang="en-US" sz="3200" i="1" dirty="0" smtClean="0">
                <a:latin typeface="Calibri" panose="020F0502020204030204" pitchFamily="34" charset="0"/>
              </a:rPr>
              <a:t>not</a:t>
            </a:r>
            <a:r>
              <a:rPr lang="en-US" sz="3200" dirty="0" smtClean="0">
                <a:latin typeface="Calibri" panose="020F0502020204030204" pitchFamily="34" charset="0"/>
              </a:rPr>
              <a:t> yet overtaken the US.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567" y="5643045"/>
            <a:ext cx="885917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cross-over won’t come before the 2020s. </a:t>
            </a:r>
            <a:b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2021 under aggressive projections:  real growth differential = 5%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&amp;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real appreciation = 3%.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2029, if the growth differential = 4% and there is no real appreciation.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C:\Users\jfrankel\AppData\Local\Microsoft\Windows\Temporary Internet Files\Content.Outlook\G2NB0RCO\2021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7" y="914400"/>
            <a:ext cx="891583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486400" y="3302000"/>
            <a:ext cx="1600200" cy="914400"/>
          </a:xfrm>
          <a:prstGeom prst="straightConnector1">
            <a:avLst/>
          </a:prstGeom>
          <a:ln w="952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20842" y="4992469"/>
            <a:ext cx="10904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Author’s </a:t>
            </a:r>
            <a:b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calculations.</a:t>
            </a:r>
          </a:p>
          <a:p>
            <a:r>
              <a:rPr lang="en-US" sz="600" dirty="0" smtClean="0">
                <a:solidFill>
                  <a:schemeClr val="accent4">
                    <a:lumMod val="75000"/>
                  </a:schemeClr>
                </a:solidFill>
              </a:rPr>
              <a:t>(Thanks to Qing Yu.)</a:t>
            </a:r>
            <a:endParaRPr lang="en-US" sz="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67" y="4331758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meric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67" y="2202086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draconika.com/img/chinese-dragon-r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II.2 China’s recent growth slowdown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Breathless reports in 2014 that the Chinese economy had overtaken the US economy as </a:t>
            </a:r>
            <a:r>
              <a:rPr lang="en-US" dirty="0" smtClean="0"/>
              <a:t>the </a:t>
            </a:r>
            <a:r>
              <a:rPr lang="en-US" dirty="0"/>
              <a:t>world’s largest </a:t>
            </a:r>
            <a:r>
              <a:rPr lang="en-US" dirty="0" smtClean="0"/>
              <a:t> were followed </a:t>
            </a:r>
            <a:r>
              <a:rPr lang="en-US" dirty="0"/>
              <a:t>in 2015 by breathless reports that </a:t>
            </a:r>
            <a:r>
              <a:rPr lang="en-US" dirty="0" smtClean="0"/>
              <a:t>its </a:t>
            </a:r>
            <a:r>
              <a:rPr lang="en-US" dirty="0"/>
              <a:t>economy </a:t>
            </a:r>
            <a:r>
              <a:rPr lang="en-US" dirty="0" smtClean="0"/>
              <a:t>is failing.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ed by the bursting of a brief stock market bubble. </a:t>
            </a: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dirty="0" smtClean="0"/>
              <a:t>Is the current slowdown permanent?</a:t>
            </a:r>
          </a:p>
          <a:p>
            <a:pPr lvl="1"/>
            <a:r>
              <a:rPr lang="en-US" dirty="0" smtClean="0"/>
              <a:t>The slow-down from &gt; 10% to &lt; 7% ? </a:t>
            </a:r>
          </a:p>
          <a:p>
            <a:pPr lvl="2"/>
            <a:r>
              <a:rPr lang="en-US" dirty="0" smtClean="0"/>
              <a:t>Yes, that is likely permanent.</a:t>
            </a:r>
          </a:p>
          <a:p>
            <a:pPr lvl="2"/>
            <a:r>
              <a:rPr lang="en-US" dirty="0" smtClean="0"/>
              <a:t>What are the possible reasons?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Will it be worse than that?</a:t>
            </a:r>
          </a:p>
          <a:p>
            <a:pPr lvl="1"/>
            <a:r>
              <a:rPr lang="en-US" dirty="0" smtClean="0"/>
              <a:t>I.e., will transition to the slower path </a:t>
            </a:r>
            <a:br>
              <a:rPr lang="en-US" dirty="0" smtClean="0"/>
            </a:br>
            <a:r>
              <a:rPr lang="en-US" dirty="0" smtClean="0"/>
              <a:t>be a hard landing or soft landing?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China: Real GDP is Slowing</a:t>
            </a:r>
            <a:endParaRPr lang="en-US" sz="8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79" y="1600200"/>
            <a:ext cx="63490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Nicholas Lardy, PIIE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4582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China’s growth has slowed down</a:t>
            </a:r>
          </a:p>
          <a:p>
            <a:r>
              <a:rPr lang="en-US" sz="3200" dirty="0"/>
              <a:t>relative to its past double-digit </a:t>
            </a:r>
            <a:r>
              <a:rPr lang="en-US" sz="3200" dirty="0" smtClean="0"/>
              <a:t>rates.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6" y="1523999"/>
            <a:ext cx="8934974" cy="50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draconika.com/img/chinese-dragon-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124199" y="3886200"/>
            <a:ext cx="4724401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China’s growth slow-down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Official “7%” may understate slowdown.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dirty="0" smtClean="0"/>
              <a:t>Reasons for long-term slowdown:</a:t>
            </a:r>
            <a:endParaRPr lang="en-US" dirty="0"/>
          </a:p>
          <a:p>
            <a:pPr lvl="1"/>
            <a:r>
              <a:rPr lang="en-US" dirty="0" smtClean="0"/>
              <a:t>Natural convergence (though far from complete)</a:t>
            </a:r>
          </a:p>
          <a:p>
            <a:pPr lvl="2"/>
            <a:r>
              <a:rPr lang="en-US" dirty="0"/>
              <a:t>Technical </a:t>
            </a:r>
            <a:r>
              <a:rPr lang="en-US" dirty="0" smtClean="0"/>
              <a:t>catch-up,</a:t>
            </a:r>
            <a:endParaRPr lang="en-US" dirty="0"/>
          </a:p>
          <a:p>
            <a:pPr lvl="2"/>
            <a:r>
              <a:rPr lang="en-US" dirty="0" smtClean="0"/>
              <a:t>Capital/labor ratio,</a:t>
            </a:r>
          </a:p>
          <a:p>
            <a:pPr lvl="2"/>
            <a:r>
              <a:rPr lang="en-US" dirty="0" smtClean="0"/>
              <a:t>Rural urban migration,</a:t>
            </a:r>
          </a:p>
          <a:p>
            <a:pPr lvl="2"/>
            <a:r>
              <a:rPr lang="en-US" dirty="0" smtClean="0"/>
              <a:t>Rising costs of labor &amp; land.</a:t>
            </a:r>
          </a:p>
          <a:p>
            <a:pPr lvl="2"/>
            <a:r>
              <a:rPr lang="en-US" dirty="0" smtClean="0"/>
              <a:t>Services have a lower rate of productivity growth</a:t>
            </a:r>
          </a:p>
          <a:p>
            <a:pPr lvl="1"/>
            <a:r>
              <a:rPr lang="en-US" dirty="0" smtClean="0"/>
              <a:t>Middle-income trap? </a:t>
            </a:r>
            <a:r>
              <a:rPr lang="en-US" sz="2100" dirty="0" smtClean="0"/>
              <a:t>e.g., Eichengreen, Park &amp; Shin (2012)</a:t>
            </a:r>
            <a:endParaRPr lang="en-US" sz="2100" dirty="0"/>
          </a:p>
          <a:p>
            <a:pPr lvl="1"/>
            <a:r>
              <a:rPr lang="en-US" dirty="0"/>
              <a:t>Regression to the mean: </a:t>
            </a:r>
            <a:r>
              <a:rPr lang="en-US" sz="2300" dirty="0"/>
              <a:t>Pritchett &amp; </a:t>
            </a:r>
            <a:r>
              <a:rPr lang="en-US" sz="2300" dirty="0" smtClean="0"/>
              <a:t>Summers (2014).</a:t>
            </a:r>
          </a:p>
          <a:p>
            <a:pPr lvl="1"/>
            <a:r>
              <a:rPr lang="en-US" dirty="0" smtClean="0"/>
              <a:t>Aging.</a:t>
            </a:r>
            <a:endParaRPr lang="en-US" dirty="0"/>
          </a:p>
        </p:txBody>
      </p:sp>
      <p:pic>
        <p:nvPicPr>
          <p:cNvPr id="4" name="Picture 3" descr="http://www.draconika.com/img/chinese-drago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 there a “middle-income growth trap”?</a:t>
            </a:r>
            <a:endParaRPr lang="en-US" sz="3200" dirty="0"/>
          </a:p>
        </p:txBody>
      </p:sp>
      <p:pic>
        <p:nvPicPr>
          <p:cNvPr id="1028" name="Picture 4" descr="http://www.voxeu.org/sites/default/files/image/FromApr2012/canuto_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7299"/>
            <a:ext cx="64008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1800" y="3200400"/>
            <a:ext cx="220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Eichengreen, B, D Park and K Shin (2011), “When Fast Economies Slow Down: International Evidence and Implications for China”,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NBER WP  16919.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28600" y="5493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 smtClean="0"/>
              <a:t>“Formal </a:t>
            </a:r>
            <a:r>
              <a:rPr lang="en-US" sz="1600" dirty="0"/>
              <a:t>evidence on growth </a:t>
            </a:r>
            <a:r>
              <a:rPr lang="en-US" sz="1600" dirty="0" smtClean="0"/>
              <a:t>slowdowns</a:t>
            </a:r>
            <a:r>
              <a:rPr lang="en-US" sz="1600" dirty="0"/>
              <a:t> and middle-income traps has suggested that at per capita incomes of about US$16,700 in 2005 constant international prices, the growth rate of per capita GDP typically slows from 5.6 to 2.1</a:t>
            </a:r>
            <a:r>
              <a:rPr lang="en-US" sz="1600" dirty="0" smtClean="0"/>
              <a:t>%.”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6321623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 smtClean="0"/>
              <a:t>“Avoiding </a:t>
            </a:r>
            <a:r>
              <a:rPr lang="en-US" sz="1400" dirty="0"/>
              <a:t>middle-income growth </a:t>
            </a:r>
            <a:r>
              <a:rPr lang="en-US" sz="1400" dirty="0" smtClean="0"/>
              <a:t>traps,” Pierre-Richard </a:t>
            </a:r>
            <a:r>
              <a:rPr lang="en-US" sz="1400" dirty="0" err="1"/>
              <a:t>Agénor</a:t>
            </a:r>
            <a:r>
              <a:rPr lang="en-US" sz="1400" dirty="0"/>
              <a:t>, </a:t>
            </a:r>
            <a:r>
              <a:rPr lang="en-US" sz="1400" dirty="0" err="1"/>
              <a:t>Otaviano</a:t>
            </a:r>
            <a:r>
              <a:rPr lang="en-US" sz="1400" dirty="0"/>
              <a:t> </a:t>
            </a:r>
            <a:r>
              <a:rPr lang="en-US" sz="1400" dirty="0" err="1"/>
              <a:t>Canuto</a:t>
            </a:r>
            <a:r>
              <a:rPr lang="en-US" sz="1400" dirty="0"/>
              <a:t>, Michael </a:t>
            </a:r>
            <a:r>
              <a:rPr lang="en-US" sz="1400" dirty="0" err="1"/>
              <a:t>Jelenic</a:t>
            </a:r>
            <a:r>
              <a:rPr lang="en-US" sz="1400" dirty="0"/>
              <a:t> </a:t>
            </a:r>
            <a:r>
              <a:rPr lang="en-US" sz="1400" dirty="0" smtClean="0"/>
              <a:t>,</a:t>
            </a:r>
            <a:r>
              <a:rPr lang="en-US" sz="1400" i="1" dirty="0" smtClean="0"/>
              <a:t>VoxEU</a:t>
            </a:r>
            <a:r>
              <a:rPr lang="en-US" sz="1400" dirty="0" smtClean="0"/>
              <a:t>, 21 Dec. </a:t>
            </a:r>
            <a:r>
              <a:rPr lang="en-US" sz="1400" dirty="0"/>
              <a:t>2012</a:t>
            </a:r>
          </a:p>
        </p:txBody>
      </p:sp>
      <p:pic>
        <p:nvPicPr>
          <p:cNvPr id="8" name="Picture 7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Pritchett &amp; Summers (2014): “Regression to the mean” fits the data better than middle-income trap</a:t>
            </a:r>
            <a:endParaRPr lang="en-US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15200" cy="48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74023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 err="1" smtClean="0"/>
              <a:t>Asiaphoria</a:t>
            </a:r>
            <a:r>
              <a:rPr lang="en-US" sz="1400" dirty="0" smtClean="0"/>
              <a:t> </a:t>
            </a:r>
            <a:r>
              <a:rPr lang="en-US" sz="1400" dirty="0"/>
              <a:t>Meets Regression to the </a:t>
            </a:r>
            <a:r>
              <a:rPr lang="en-US" sz="1400" dirty="0" smtClean="0"/>
              <a:t>Mean,”</a:t>
            </a:r>
            <a:r>
              <a:rPr lang="en-US" sz="1400" dirty="0"/>
              <a:t> </a:t>
            </a:r>
            <a:r>
              <a:rPr lang="en-US" sz="1400" dirty="0" smtClean="0"/>
              <a:t>NBER WP No</a:t>
            </a:r>
            <a:r>
              <a:rPr lang="en-US" sz="1400" dirty="0"/>
              <a:t>. </a:t>
            </a:r>
            <a:r>
              <a:rPr lang="en-US" sz="1400" dirty="0" smtClean="0"/>
              <a:t>20573, </a:t>
            </a:r>
            <a:r>
              <a:rPr lang="en-US" sz="1400" dirty="0" err="1" smtClean="0"/>
              <a:t>Lant</a:t>
            </a:r>
            <a:r>
              <a:rPr lang="en-US" sz="1400" dirty="0" smtClean="0"/>
              <a:t> </a:t>
            </a:r>
            <a:r>
              <a:rPr lang="en-US" sz="1400" dirty="0"/>
              <a:t>Pritchett </a:t>
            </a:r>
            <a:r>
              <a:rPr lang="en-US" sz="1400" dirty="0" smtClean="0"/>
              <a:t>and Lawrence Summers</a:t>
            </a:r>
            <a:r>
              <a:rPr lang="en-US" sz="1400" dirty="0"/>
              <a:t> </a:t>
            </a:r>
          </a:p>
        </p:txBody>
      </p:sp>
      <p:pic>
        <p:nvPicPr>
          <p:cNvPr id="5" name="Picture 4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Demographic factors are reducing growth rate in China</a:t>
            </a:r>
            <a:br>
              <a:rPr lang="en-US" sz="2800" dirty="0" smtClean="0"/>
            </a:br>
            <a:r>
              <a:rPr lang="en-US" sz="2800" dirty="0" smtClean="0"/>
              <a:t>even more than in other countries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1248"/>
            <a:ext cx="8229600" cy="430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00800"/>
            <a:ext cx="2943225" cy="39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6493204"/>
            <a:ext cx="1338262" cy="21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6" y="6418764"/>
            <a:ext cx="2071687" cy="28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867400" y="2971800"/>
            <a:ext cx="2438400" cy="1371600"/>
          </a:xfrm>
          <a:prstGeom prst="line">
            <a:avLst/>
          </a:prstGeom>
          <a:noFill/>
          <a:ln w="984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Transition to slower growth path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97454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Hard landing </a:t>
            </a:r>
            <a:r>
              <a:rPr lang="en-US" dirty="0"/>
              <a:t>or </a:t>
            </a:r>
            <a:r>
              <a:rPr lang="en-US" dirty="0" smtClean="0"/>
              <a:t>soft landing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High investment in heavy industry is unsustainable.</a:t>
            </a:r>
          </a:p>
          <a:p>
            <a:pPr lvl="1"/>
            <a:r>
              <a:rPr lang="en-US" dirty="0" smtClean="0"/>
              <a:t>Debt</a:t>
            </a:r>
          </a:p>
          <a:p>
            <a:pPr lvl="2"/>
            <a:r>
              <a:rPr lang="en-US" dirty="0" smtClean="0"/>
              <a:t>Leverage becomes unsustainable when growth slows.</a:t>
            </a:r>
          </a:p>
          <a:p>
            <a:pPr lvl="2"/>
            <a:r>
              <a:rPr lang="en-US" dirty="0"/>
              <a:t>Bad </a:t>
            </a:r>
            <a:r>
              <a:rPr lang="en-US" dirty="0" smtClean="0"/>
              <a:t>loans in the shadow banking system.</a:t>
            </a:r>
          </a:p>
          <a:p>
            <a:pPr lvl="2"/>
            <a:r>
              <a:rPr lang="en-US" dirty="0" smtClean="0"/>
              <a:t>$-denominated loans especially problematic</a:t>
            </a:r>
          </a:p>
          <a:p>
            <a:pPr lvl="3"/>
            <a:r>
              <a:rPr lang="en-US" dirty="0" smtClean="0"/>
              <a:t>as in other Emerging Market countries.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Need to carry out reforms</a:t>
            </a:r>
          </a:p>
          <a:p>
            <a:pPr lvl="1"/>
            <a:r>
              <a:rPr lang="en-US" dirty="0" smtClean="0"/>
              <a:t>as decided at the </a:t>
            </a:r>
            <a:r>
              <a:rPr lang="en-US" dirty="0"/>
              <a:t>Third Plenum of </a:t>
            </a:r>
            <a:r>
              <a:rPr lang="en-US" dirty="0" smtClean="0"/>
              <a:t>2013:</a:t>
            </a:r>
            <a:endParaRPr lang="en-US" dirty="0"/>
          </a:p>
          <a:p>
            <a:pPr lvl="2"/>
            <a:r>
              <a:rPr lang="en-US" dirty="0"/>
              <a:t>Rural land rights and </a:t>
            </a:r>
            <a:r>
              <a:rPr lang="en-US" dirty="0" err="1"/>
              <a:t>hukou</a:t>
            </a:r>
            <a:r>
              <a:rPr lang="en-US" dirty="0"/>
              <a:t> system</a:t>
            </a:r>
            <a:endParaRPr lang="en-US" sz="2200" dirty="0"/>
          </a:p>
          <a:p>
            <a:pPr lvl="2"/>
            <a:r>
              <a:rPr lang="en-US" dirty="0"/>
              <a:t>Market orientation</a:t>
            </a:r>
          </a:p>
          <a:p>
            <a:pPr lvl="2"/>
            <a:r>
              <a:rPr lang="en-US" dirty="0" smtClean="0"/>
              <a:t>Environment.</a:t>
            </a:r>
            <a:endParaRPr lang="en-US" sz="2200" dirty="0"/>
          </a:p>
          <a:p>
            <a:endParaRPr lang="en-US" b="1" dirty="0"/>
          </a:p>
        </p:txBody>
      </p:sp>
      <p:pic>
        <p:nvPicPr>
          <p:cNvPr id="4" name="Picture 3" descr="http://www.draconika.com/img/chinese-drago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(III) Emerging Markets generally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991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sharpen the question: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We currently have a divergence in the world economy, </a:t>
            </a:r>
          </a:p>
          <a:p>
            <a:pPr lvl="1"/>
            <a:r>
              <a:rPr lang="en-US" dirty="0" smtClean="0"/>
              <a:t>with US GDP strengthening </a:t>
            </a:r>
          </a:p>
          <a:p>
            <a:pPr lvl="2"/>
            <a:r>
              <a:rPr lang="en-US" dirty="0" smtClean="0"/>
              <a:t>relative to the rest of the world;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the Fed about to raise interest rates</a:t>
            </a:r>
          </a:p>
          <a:p>
            <a:pPr lvl="2"/>
            <a:r>
              <a:rPr lang="en-US" dirty="0" smtClean="0"/>
              <a:t>while other central banks ease their own monetary policies.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Are EMEs vulnerable to higher US interest rates?</a:t>
            </a:r>
          </a:p>
          <a:p>
            <a:pPr lvl="1"/>
            <a:r>
              <a:rPr lang="en-US" dirty="0" smtClean="0"/>
              <a:t>They have had plenty of advance warning.</a:t>
            </a:r>
          </a:p>
          <a:p>
            <a:pPr lvl="1"/>
            <a:r>
              <a:rPr lang="en-US" dirty="0" smtClean="0"/>
              <a:t>Which ones are most vulnerable?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EMEs reduced the pro-cyclicality of their fiscal policies after 2000</a:t>
            </a:r>
            <a:endParaRPr lang="en-US" sz="3200" dirty="0"/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6002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Fiscal policy was traditionally pro-cyclical</a:t>
            </a:r>
            <a:r>
              <a:rPr lang="en-US" altLang="en-US" sz="2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         </a:t>
            </a:r>
          </a:p>
          <a:p>
            <a:pPr lvl="1" algn="l"/>
            <a:r>
              <a:rPr lang="en-US" altLang="en-US" sz="2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E.g., spending would rise in booms &amp; fall in recessions.</a:t>
            </a:r>
          </a:p>
          <a:p>
            <a:pPr lvl="1" algn="l"/>
            <a:r>
              <a:rPr lang="en-US" altLang="en-US" sz="2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I.e., destabilizing.</a:t>
            </a:r>
          </a:p>
          <a:p>
            <a:pPr lvl="1" algn="l"/>
            <a:r>
              <a:rPr lang="en-US" altLang="en-US" sz="2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Especially among commodity-exporters.</a:t>
            </a:r>
            <a:r>
              <a:rPr lang="en-US" altLang="en-US" sz="2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en-US" sz="2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22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After 2000, some achieved counter-cyclical fiscal policy</a:t>
            </a:r>
          </a:p>
          <a:p>
            <a:pPr lvl="1" algn="l"/>
            <a:r>
              <a:rPr lang="en-US" altLang="en-US" sz="2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Notably: Botswana</a:t>
            </a:r>
            <a:r>
              <a:rPr lang="en-US" altLang="en-US" sz="2400" kern="0" dirty="0">
                <a:solidFill>
                  <a:schemeClr val="tx1"/>
                </a:solidFill>
                <a:latin typeface="Calibri" panose="020F0502020204030204" pitchFamily="34" charset="0"/>
              </a:rPr>
              <a:t>, Chile, </a:t>
            </a:r>
            <a:endParaRPr lang="en-US" altLang="en-US" sz="24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l"/>
            <a:r>
              <a:rPr lang="en-US" altLang="en-US" sz="2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China, India, Korea</a:t>
            </a:r>
            <a:r>
              <a:rPr lang="en-US" altLang="en-US" sz="2400" kern="0" dirty="0">
                <a:solidFill>
                  <a:schemeClr val="tx1"/>
                </a:solidFill>
                <a:latin typeface="Calibri" panose="020F0502020204030204" pitchFamily="34" charset="0"/>
              </a:rPr>
              <a:t>, Malaysia</a:t>
            </a:r>
            <a:r>
              <a:rPr lang="en-US" altLang="en-US" sz="2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893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348" y="1676400"/>
            <a:ext cx="7423052" cy="528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3810000"/>
            <a:ext cx="4114800" cy="145415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2"/>
          <p:cNvSpPr txBox="1">
            <a:spLocks/>
          </p:cNvSpPr>
          <p:nvPr/>
        </p:nvSpPr>
        <p:spPr>
          <a:xfrm>
            <a:off x="1143000" y="76200"/>
            <a:ext cx="62484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(I) Globalization</a:t>
            </a:r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28600" y="990600"/>
            <a:ext cx="8686800" cy="129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Growth </a:t>
            </a:r>
            <a:r>
              <a:rPr lang="en-US" sz="3200" dirty="0"/>
              <a:t>in </a:t>
            </a:r>
            <a:r>
              <a:rPr lang="en-US" sz="3200" dirty="0" smtClean="0"/>
              <a:t>trade </a:t>
            </a:r>
          </a:p>
          <a:p>
            <a:r>
              <a:rPr lang="en-US" sz="3200" dirty="0" smtClean="0"/>
              <a:t>was rapid during most of the post-war period.</a:t>
            </a:r>
            <a:endParaRPr lang="en-US" sz="3200" dirty="0"/>
          </a:p>
        </p:txBody>
      </p:sp>
      <p:pic>
        <p:nvPicPr>
          <p:cNvPr id="10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13" y="152400"/>
            <a:ext cx="2472187" cy="147843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800" kern="0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FX bond issuance by nonfinancial corporates </a:t>
            </a:r>
            <a:br>
              <a:rPr lang="en-US" sz="2800" kern="0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</a:br>
            <a:r>
              <a:rPr lang="en-US" sz="2800" kern="0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has increased since 2009, raising vulnerabilities.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7700" y="6553200"/>
            <a:ext cx="4229100" cy="609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Aft>
                <a:spcPts val="600"/>
              </a:spcAft>
            </a:pPr>
            <a:r>
              <a:rPr lang="en-US" sz="9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Cubeddu</a:t>
            </a:r>
            <a:r>
              <a:rPr lang="en-US" sz="9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9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Iakova</a:t>
            </a:r>
            <a:r>
              <a:rPr lang="en-US" sz="9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9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Sosa  IMF,</a:t>
            </a:r>
            <a:r>
              <a:rPr lang="en-US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February </a:t>
            </a:r>
            <a:r>
              <a:rPr lang="en-US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2015</a:t>
            </a:r>
            <a:endParaRPr lang="en-US" sz="8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447800" y="1524000"/>
            <a:ext cx="6324600" cy="609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Foreign Bond Issuance: Nonfinancial Corporates</a:t>
            </a: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b="0" baseline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(US$ billion)</a:t>
            </a: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45555790"/>
              </p:ext>
            </p:extLst>
          </p:nvPr>
        </p:nvGraphicFramePr>
        <p:xfrm>
          <a:off x="1447800" y="1981199"/>
          <a:ext cx="6019800" cy="444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143000" y="6428601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dirty="0" smtClean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Sources: </a:t>
            </a:r>
            <a:r>
              <a:rPr lang="en-US" sz="1200" dirty="0" err="1" smtClean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Dealogic</a:t>
            </a:r>
            <a:r>
              <a:rPr lang="en-US" sz="1200" dirty="0" smtClean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 and IMF staff calculations.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43400" y="3276600"/>
            <a:ext cx="2590800" cy="2514601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9" y="1371600"/>
            <a:ext cx="8440061" cy="48005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76200" y="186123"/>
            <a:ext cx="9202061" cy="118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6" descr="http://upload.wikimedia.org/wikipedia/commons/thumb/c/cf/Flag_of_Peru.svg/900px-Flag_of_Peru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30" y="1392382"/>
            <a:ext cx="786970" cy="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6210504"/>
            <a:ext cx="3481387" cy="49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044" y="6258580"/>
            <a:ext cx="43070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Calibri" panose="020F0502020204030204" pitchFamily="34" charset="0"/>
              </a:rPr>
              <a:t>Wenxin</a:t>
            </a:r>
            <a:r>
              <a:rPr lang="en-US" sz="1500" dirty="0" smtClean="0">
                <a:latin typeface="Calibri" panose="020F0502020204030204" pitchFamily="34" charset="0"/>
              </a:rPr>
              <a:t> Du &amp; Jesse Schreger, Harvard U., Sept. 2014, </a:t>
            </a:r>
            <a:r>
              <a:rPr lang="en-US" sz="1600" dirty="0" smtClean="0">
                <a:latin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</a:rPr>
            </a:br>
            <a:r>
              <a:rPr lang="en-US" sz="1200" dirty="0" smtClean="0">
                <a:latin typeface="Calibri" panose="020F0502020204030204" pitchFamily="34" charset="0"/>
              </a:rPr>
              <a:t>“Sovereign Risk, Currency Risk, &amp; Corporate Balance Sheets” p.18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38200" y="3977411"/>
            <a:ext cx="1244603" cy="1298867"/>
          </a:xfrm>
          <a:prstGeom prst="straightConnector1">
            <a:avLst/>
          </a:prstGeom>
          <a:ln w="762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8200" y="3048000"/>
            <a:ext cx="1707350" cy="2228276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4602023"/>
            <a:ext cx="1648692" cy="598049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00800" y="2432627"/>
            <a:ext cx="2057400" cy="2634679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4871027"/>
            <a:ext cx="685800" cy="30021"/>
          </a:xfrm>
          <a:prstGeom prst="straightConnector1">
            <a:avLst/>
          </a:prstGeom>
          <a:ln w="762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82803" y="4099209"/>
            <a:ext cx="838200" cy="431804"/>
          </a:xfrm>
          <a:prstGeom prst="straightConnector1">
            <a:avLst/>
          </a:prstGeom>
          <a:ln w="762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72000" y="3352800"/>
            <a:ext cx="1115292" cy="1249223"/>
          </a:xfrm>
          <a:prstGeom prst="straightConnector1">
            <a:avLst/>
          </a:prstGeom>
          <a:ln w="762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20000" y="4191000"/>
            <a:ext cx="861291" cy="680027"/>
          </a:xfrm>
          <a:prstGeom prst="straightConnector1">
            <a:avLst/>
          </a:prstGeom>
          <a:ln w="952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29400" y="4191000"/>
            <a:ext cx="838200" cy="828962"/>
          </a:xfrm>
          <a:prstGeom prst="straightConnector1">
            <a:avLst/>
          </a:prstGeom>
          <a:ln w="952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46739" y="350838"/>
            <a:ext cx="874486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</a:rPr>
              <a:t>C</a:t>
            </a:r>
            <a:r>
              <a:rPr lang="en-US" sz="2800" dirty="0" smtClean="0">
                <a:latin typeface="Calibri" panose="020F0502020204030204" pitchFamily="34" charset="0"/>
              </a:rPr>
              <a:t>orporate </a:t>
            </a:r>
            <a:r>
              <a:rPr lang="en-US" sz="2800" dirty="0">
                <a:latin typeface="Calibri" panose="020F0502020204030204" pitchFamily="34" charset="0"/>
              </a:rPr>
              <a:t>debt post-2008 </a:t>
            </a:r>
            <a:r>
              <a:rPr lang="en-US" sz="2800" dirty="0" smtClean="0">
                <a:latin typeface="Calibri" panose="020F0502020204030204" pitchFamily="34" charset="0"/>
              </a:rPr>
              <a:t>swung back to $-denomination,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away from Local Currency, in some EMs.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But the central banks say they are ready,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that the Fed should go ahead and get it over with!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4014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the ECB and other major central banks ease further at the same time that the Fed raises interest rates, shouldn’t the effect on EMs cancel out?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961382"/>
            <a:ext cx="796054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Those EMs with $-denominated debt </a:t>
            </a:r>
            <a:br>
              <a:rPr lang="en-US" sz="3200" dirty="0" smtClean="0"/>
            </a:br>
            <a:r>
              <a:rPr lang="en-US" sz="3200" dirty="0" smtClean="0"/>
              <a:t>will be hit as the dollar appreciates.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Especially the commodity-exporters.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18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4582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Jeffrey Frankel</a:t>
            </a:r>
            <a:endParaRPr lang="en-US" sz="3600" dirty="0"/>
          </a:p>
        </p:txBody>
      </p:sp>
      <p:pic>
        <p:nvPicPr>
          <p:cNvPr id="1026" name="Picture 2" descr="http://www.prometeia.it/flex/TemplatesUSR/assets/img/Logo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4914900"/>
            <a:ext cx="16478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7"/>
            <a:ext cx="8534400" cy="45259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600" dirty="0" smtClean="0"/>
              <a:t> More on the pause in globalization</a:t>
            </a:r>
          </a:p>
          <a:p>
            <a:pPr marL="971550" lvl="1" indent="-571500">
              <a:buFont typeface="+mj-lt"/>
              <a:buAutoNum type="arabicParenR"/>
            </a:pPr>
            <a:r>
              <a:rPr lang="en-US" dirty="0" smtClean="0"/>
              <a:t>Trying to explain trade slowdown since 2009</a:t>
            </a:r>
          </a:p>
          <a:p>
            <a:pPr marL="971550" lvl="1" indent="-571500">
              <a:buFont typeface="+mj-lt"/>
              <a:buAutoNum type="arabicParenR"/>
            </a:pPr>
            <a:r>
              <a:rPr lang="en-US" dirty="0" smtClean="0"/>
              <a:t>Has globalization slowed in finance too?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600" dirty="0" smtClean="0"/>
              <a:t>More on China</a:t>
            </a:r>
          </a:p>
          <a:p>
            <a:pPr marL="914400" lvl="1" indent="-514350">
              <a:buAutoNum type="arabicParenR"/>
            </a:pPr>
            <a:r>
              <a:rPr lang="en-US" dirty="0" smtClean="0"/>
              <a:t>The shift from manufacturing into services.</a:t>
            </a:r>
          </a:p>
          <a:p>
            <a:pPr marL="914400" lvl="1" indent="-514350">
              <a:buAutoNum type="arabicParenR"/>
            </a:pPr>
            <a:r>
              <a:rPr lang="en-US" dirty="0" smtClean="0"/>
              <a:t>Slowdown.</a:t>
            </a:r>
            <a:endParaRPr lang="en-US" dirty="0"/>
          </a:p>
        </p:txBody>
      </p:sp>
      <p:pic>
        <p:nvPicPr>
          <p:cNvPr id="5" name="Picture 4" descr="http://www.draconika.com/img/chinese-drago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54030"/>
            <a:ext cx="973015" cy="655265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75" y="1676400"/>
            <a:ext cx="1203025" cy="71944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3255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WTO trade restrictiveness indicators –capturing border measures such as tariff increases, import licenses, or new customs controls- show a modest increase in the share of world trade covered by new import restricting measures since the Great Recession (Figure 13)….</a:t>
            </a:r>
            <a:br>
              <a:rPr lang="en-US" sz="1600" dirty="0"/>
            </a:br>
            <a:r>
              <a:rPr lang="en-US" sz="1600" dirty="0"/>
              <a:t>These findings suggest that protectionist trade policies are playing a negligible (if any) role in explaining the reduction in the world trade elasticity and, hence, in the current trade </a:t>
            </a:r>
            <a:r>
              <a:rPr lang="en-US" sz="1600" dirty="0" smtClean="0"/>
              <a:t>slowdown…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34" y="1790700"/>
            <a:ext cx="597121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34" y="1333500"/>
            <a:ext cx="6543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4191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source: </a:t>
            </a:r>
            <a:br>
              <a:rPr lang="en-US" dirty="0" smtClean="0"/>
            </a:br>
            <a:r>
              <a:rPr lang="en-US" dirty="0" smtClean="0"/>
              <a:t>WTO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6287869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Cristina Constantinescu, </a:t>
            </a:r>
            <a:r>
              <a:rPr lang="en-US" sz="1600" dirty="0" err="1"/>
              <a:t>Aaditya</a:t>
            </a:r>
            <a:r>
              <a:rPr lang="en-US" sz="1600" dirty="0"/>
              <a:t> </a:t>
            </a:r>
            <a:r>
              <a:rPr lang="en-US" sz="1600" dirty="0" err="1"/>
              <a:t>Mattoo</a:t>
            </a:r>
            <a:r>
              <a:rPr lang="en-US" sz="1600" dirty="0"/>
              <a:t>, and Michele </a:t>
            </a:r>
            <a:r>
              <a:rPr lang="en-US" sz="1600" dirty="0" err="1" smtClean="0"/>
              <a:t>Ruta</a:t>
            </a:r>
            <a:r>
              <a:rPr lang="en-US" sz="1600" dirty="0" smtClean="0"/>
              <a:t>, 2015, </a:t>
            </a:r>
            <a:br>
              <a:rPr lang="en-US" sz="1600" dirty="0" smtClean="0"/>
            </a:br>
            <a:r>
              <a:rPr lang="en-US" sz="1600" dirty="0" smtClean="0"/>
              <a:t>"</a:t>
            </a:r>
            <a:r>
              <a:rPr lang="en-US" sz="1600" dirty="0"/>
              <a:t>The global trade slowdown: cyclical or structural</a:t>
            </a:r>
            <a:r>
              <a:rPr lang="en-US" sz="1600" dirty="0" smtClean="0"/>
              <a:t>?" IMF WP 15/6, January.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Protectionist measures since 2009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58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fontAlgn="base"/>
            <a:r>
              <a:rPr lang="en-US" sz="3200" dirty="0"/>
              <a:t>References on trade globalization slowdown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953000"/>
          </a:xfrm>
        </p:spPr>
        <p:txBody>
          <a:bodyPr>
            <a:noAutofit/>
          </a:bodyPr>
          <a:lstStyle/>
          <a:p>
            <a:pPr fontAlgn="base"/>
            <a:r>
              <a:rPr lang="en-US" sz="1600" dirty="0" err="1" smtClean="0"/>
              <a:t>Abiad</a:t>
            </a:r>
            <a:r>
              <a:rPr lang="en-US" sz="1600" dirty="0" smtClean="0"/>
              <a:t>, A, P Mishra and P </a:t>
            </a:r>
            <a:r>
              <a:rPr lang="en-US" sz="1600" dirty="0" err="1" smtClean="0"/>
              <a:t>Topalova</a:t>
            </a:r>
            <a:r>
              <a:rPr lang="en-US" sz="1600" dirty="0" smtClean="0"/>
              <a:t> (2014), “How Does Trade Evolve in the Aftermath of Financial Crises?”, </a:t>
            </a:r>
            <a:r>
              <a:rPr lang="en-US" sz="1600" i="1" dirty="0" smtClean="0"/>
              <a:t>IMF Economic Review</a:t>
            </a:r>
            <a:r>
              <a:rPr lang="en-US" sz="1600" dirty="0" smtClean="0"/>
              <a:t>, 62: 213-247.</a:t>
            </a:r>
          </a:p>
          <a:p>
            <a:pPr fontAlgn="base"/>
            <a:r>
              <a:rPr lang="en-US" sz="1600" dirty="0" err="1" smtClean="0"/>
              <a:t>Boz</a:t>
            </a:r>
            <a:r>
              <a:rPr lang="en-US" sz="1600" dirty="0" smtClean="0"/>
              <a:t>, E, M </a:t>
            </a:r>
            <a:r>
              <a:rPr lang="en-US" sz="1600" dirty="0" err="1" smtClean="0"/>
              <a:t>Bussiere</a:t>
            </a:r>
            <a:r>
              <a:rPr lang="en-US" sz="1600" dirty="0" smtClean="0"/>
              <a:t>, and C </a:t>
            </a:r>
            <a:r>
              <a:rPr lang="en-US" sz="1600" dirty="0" err="1" smtClean="0"/>
              <a:t>Marsilli</a:t>
            </a:r>
            <a:r>
              <a:rPr lang="en-US" sz="1600" dirty="0" smtClean="0"/>
              <a:t> (2014), “</a:t>
            </a:r>
            <a:r>
              <a:rPr lang="en-US" sz="1600" dirty="0" smtClean="0">
                <a:hlinkClick r:id="rId2"/>
              </a:rPr>
              <a:t>Recent Slowdown in Global Trade: Cyclical or Structural</a:t>
            </a:r>
            <a:r>
              <a:rPr lang="en-US" sz="1600" dirty="0" smtClean="0"/>
              <a:t>”, VoxEU.org, 12 November.</a:t>
            </a:r>
          </a:p>
          <a:p>
            <a:pPr fontAlgn="base"/>
            <a:r>
              <a:rPr lang="en-US" sz="1600" dirty="0" err="1" smtClean="0"/>
              <a:t>Bussière</a:t>
            </a:r>
            <a:r>
              <a:rPr lang="en-US" sz="1600" dirty="0" smtClean="0"/>
              <a:t>, M., </a:t>
            </a:r>
            <a:r>
              <a:rPr lang="en-US" altLang="en-US" sz="1600" dirty="0" err="1" smtClean="0">
                <a:latin typeface="Calibri" panose="020F0502020204030204" pitchFamily="34" charset="0"/>
              </a:rPr>
              <a:t>Callegari</a:t>
            </a:r>
            <a:r>
              <a:rPr lang="en-US" altLang="en-US" sz="1600" dirty="0" smtClean="0">
                <a:latin typeface="Calibri" panose="020F0502020204030204" pitchFamily="34" charset="0"/>
              </a:rPr>
              <a:t>, </a:t>
            </a:r>
            <a:r>
              <a:rPr lang="en-US" altLang="en-US" sz="1600" dirty="0" err="1" smtClean="0">
                <a:latin typeface="Calibri" panose="020F0502020204030204" pitchFamily="34" charset="0"/>
              </a:rPr>
              <a:t>Ghironi</a:t>
            </a:r>
            <a:r>
              <a:rPr lang="en-US" altLang="en-US" sz="1600" dirty="0" smtClean="0">
                <a:latin typeface="Calibri" panose="020F0502020204030204" pitchFamily="34" charset="0"/>
              </a:rPr>
              <a:t>, </a:t>
            </a:r>
            <a:r>
              <a:rPr lang="en-US" altLang="en-US" sz="1600" dirty="0" err="1" smtClean="0">
                <a:latin typeface="Calibri" panose="020F0502020204030204" pitchFamily="34" charset="0"/>
              </a:rPr>
              <a:t>Sestieri</a:t>
            </a:r>
            <a:r>
              <a:rPr lang="en-US" altLang="en-US" sz="1600" dirty="0" smtClean="0">
                <a:latin typeface="Calibri" panose="020F0502020204030204" pitchFamily="34" charset="0"/>
              </a:rPr>
              <a:t> &amp; </a:t>
            </a:r>
            <a:r>
              <a:rPr lang="en-US" altLang="en-US" sz="1600" dirty="0" err="1" smtClean="0">
                <a:latin typeface="Calibri" panose="020F0502020204030204" pitchFamily="34" charset="0"/>
              </a:rPr>
              <a:t>Yamano</a:t>
            </a:r>
            <a:r>
              <a:rPr lang="en-US" altLang="en-US" sz="1600" dirty="0" smtClean="0">
                <a:latin typeface="Calibri" panose="020F0502020204030204" pitchFamily="34" charset="0"/>
              </a:rPr>
              <a:t>,</a:t>
            </a:r>
            <a:r>
              <a:rPr lang="en-US" sz="1600" dirty="0" smtClean="0"/>
              <a:t> </a:t>
            </a:r>
            <a:r>
              <a:rPr lang="en-US" sz="1600" dirty="0"/>
              <a:t>2013, "</a:t>
            </a:r>
            <a:r>
              <a:rPr lang="en-US" sz="1600" u="sng" dirty="0">
                <a:hlinkClick r:id="rId3"/>
              </a:rPr>
              <a:t>Estimating Trade Elasticities</a:t>
            </a:r>
            <a:r>
              <a:rPr lang="en-US" sz="1600" dirty="0"/>
              <a:t>: Demand Composition and the Trade Collapse of 2008-2009," </a:t>
            </a:r>
            <a:r>
              <a:rPr lang="en-US" sz="1600" i="1" dirty="0"/>
              <a:t>American Economic Journal: Macroeconomics</a:t>
            </a:r>
            <a:r>
              <a:rPr lang="en-US" sz="1600" dirty="0"/>
              <a:t>, 5, no.3, July, pp. 118-51.  </a:t>
            </a:r>
            <a:r>
              <a:rPr lang="en-US" sz="1600" u="sng" dirty="0">
                <a:hlinkClick r:id="rId4"/>
              </a:rPr>
              <a:t>NBER WP 17712</a:t>
            </a:r>
            <a:r>
              <a:rPr lang="en-US" sz="1600" dirty="0"/>
              <a:t>.   </a:t>
            </a:r>
            <a:r>
              <a:rPr lang="en-US" sz="1600" i="1" dirty="0"/>
              <a:t>VoxEU</a:t>
            </a:r>
            <a:r>
              <a:rPr lang="en-US" sz="1600" dirty="0"/>
              <a:t> </a:t>
            </a:r>
            <a:r>
              <a:rPr lang="en-US" sz="1600" u="sng" dirty="0">
                <a:hlinkClick r:id="rId5"/>
              </a:rPr>
              <a:t>Summary</a:t>
            </a:r>
            <a:r>
              <a:rPr lang="en-US" sz="1600" dirty="0"/>
              <a:t>, 2012.</a:t>
            </a:r>
            <a:endParaRPr lang="en-US" sz="1600" dirty="0" smtClean="0"/>
          </a:p>
          <a:p>
            <a:pPr fontAlgn="base"/>
            <a:r>
              <a:rPr lang="en-US" sz="1600" dirty="0" smtClean="0"/>
              <a:t>Constantinescu, C, A </a:t>
            </a:r>
            <a:r>
              <a:rPr lang="en-US" sz="1600" dirty="0" err="1" smtClean="0"/>
              <a:t>Mattoo</a:t>
            </a:r>
            <a:r>
              <a:rPr lang="en-US" sz="1600" dirty="0" smtClean="0"/>
              <a:t> and M </a:t>
            </a:r>
            <a:r>
              <a:rPr lang="en-US" sz="1600" dirty="0" err="1" smtClean="0"/>
              <a:t>Ruta</a:t>
            </a:r>
            <a:r>
              <a:rPr lang="en-US" sz="1600" dirty="0" smtClean="0"/>
              <a:t> (2015) “</a:t>
            </a:r>
            <a:r>
              <a:rPr lang="en-US" sz="1600" dirty="0" smtClean="0">
                <a:hlinkClick r:id="rId6"/>
              </a:rPr>
              <a:t>The Global Trade Slowdown: Cyclical or Structural?</a:t>
            </a:r>
            <a:r>
              <a:rPr lang="en-US" sz="1600" dirty="0" smtClean="0"/>
              <a:t>”, IMF WP 15/6, January.</a:t>
            </a:r>
          </a:p>
          <a:p>
            <a:pPr fontAlgn="base"/>
            <a:r>
              <a:rPr lang="en-US" sz="1600" dirty="0" err="1" smtClean="0"/>
              <a:t>Escaith</a:t>
            </a:r>
            <a:r>
              <a:rPr lang="en-US" sz="1600" dirty="0" smtClean="0"/>
              <a:t>, H, N </a:t>
            </a:r>
            <a:r>
              <a:rPr lang="en-US" sz="1600" dirty="0" err="1" smtClean="0"/>
              <a:t>Lindenberg</a:t>
            </a:r>
            <a:r>
              <a:rPr lang="en-US" sz="1600" dirty="0" smtClean="0"/>
              <a:t>, and S </a:t>
            </a:r>
            <a:r>
              <a:rPr lang="en-US" sz="1600" dirty="0" err="1" smtClean="0"/>
              <a:t>Miroudot</a:t>
            </a:r>
            <a:r>
              <a:rPr lang="en-US" sz="1600" dirty="0" smtClean="0"/>
              <a:t> (2010) “International Supply Chains and Trade Elasticity in Times of Global Crisis,” WTO Staff Working Paper ERSD-2010-08.</a:t>
            </a:r>
          </a:p>
          <a:p>
            <a:pPr fontAlgn="base"/>
            <a:r>
              <a:rPr lang="en-US" sz="1600" dirty="0" err="1" smtClean="0"/>
              <a:t>Evenett</a:t>
            </a:r>
            <a:r>
              <a:rPr lang="en-US" sz="1600" dirty="0" smtClean="0"/>
              <a:t>, S J (2014), “</a:t>
            </a:r>
            <a:r>
              <a:rPr lang="en-US" sz="1600" dirty="0" smtClean="0">
                <a:hlinkClick r:id="rId7"/>
              </a:rPr>
              <a:t>The Global Trade Disorder: New GTA data</a:t>
            </a:r>
            <a:r>
              <a:rPr lang="en-US" sz="1600" dirty="0" smtClean="0"/>
              <a:t>”, VoxEU.org, 13 November.</a:t>
            </a:r>
          </a:p>
          <a:p>
            <a:pPr fontAlgn="base"/>
            <a:r>
              <a:rPr lang="en-US" sz="1600" dirty="0" smtClean="0"/>
              <a:t>Freund, C (2009), “The Trade Response to Global Downturns: Historical Evidence”, Policy Research Working Paper Series 5015, World Bank, Washington, DC.</a:t>
            </a:r>
          </a:p>
          <a:p>
            <a:pPr fontAlgn="base"/>
            <a:r>
              <a:rPr lang="en-US" sz="1600" dirty="0" smtClean="0"/>
              <a:t>Irwin, D (2002), “Long-Run Trends in World Trade and Income”, </a:t>
            </a:r>
            <a:r>
              <a:rPr lang="en-US" sz="1600" i="1" dirty="0" smtClean="0"/>
              <a:t>World Trade Review</a:t>
            </a:r>
            <a:r>
              <a:rPr lang="en-US" sz="1600" dirty="0" smtClean="0"/>
              <a:t>, 1:1, 89-100.</a:t>
            </a:r>
          </a:p>
          <a:p>
            <a:pPr fontAlgn="base"/>
            <a:r>
              <a:rPr lang="en-US" sz="1600" dirty="0" smtClean="0"/>
              <a:t>Lawrence, R. (2015) “Slowdown in World Trade,” HKS (slides), September.</a:t>
            </a:r>
          </a:p>
          <a:p>
            <a:pPr fontAlgn="base"/>
            <a:r>
              <a:rPr lang="en-US" sz="1600" dirty="0" smtClean="0"/>
              <a:t>World Bank (2015), “</a:t>
            </a:r>
            <a:r>
              <a:rPr lang="en-US" sz="1600" dirty="0" smtClean="0">
                <a:hlinkClick r:id="rId8"/>
              </a:rPr>
              <a:t>What Lies Behind the Global Trade Slowdown</a:t>
            </a:r>
            <a:r>
              <a:rPr lang="en-US" sz="1600" dirty="0" smtClean="0"/>
              <a:t>”, Chapter 4 in </a:t>
            </a:r>
            <a:r>
              <a:rPr lang="en-US" sz="1600" i="1" dirty="0" smtClean="0"/>
              <a:t>Global Economic Prospects</a:t>
            </a:r>
            <a:r>
              <a:rPr lang="en-US" sz="1600" dirty="0" smtClean="0"/>
              <a:t>, World Bank, Washington D.C.</a:t>
            </a:r>
          </a:p>
        </p:txBody>
      </p:sp>
      <p:pic>
        <p:nvPicPr>
          <p:cNvPr id="4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Appendix I.2</a:t>
            </a:r>
            <a:r>
              <a:rPr lang="en-US" sz="3600" dirty="0" smtClean="0"/>
              <a:t>: Has the trend of financial globalization slowed too?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828800"/>
            <a:ext cx="86868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Measures such as the pattern of equity holdings have long shown increasing international integration.</a:t>
            </a:r>
          </a:p>
          <a:p>
            <a:r>
              <a:rPr lang="en-US" dirty="0" smtClean="0"/>
              <a:t>September 2008 was a shock indeed.</a:t>
            </a:r>
          </a:p>
          <a:p>
            <a:pPr lvl="1"/>
            <a:r>
              <a:rPr lang="en-US" dirty="0" smtClean="0"/>
              <a:t>Even the most liquid and integrated of the world’s financial markets briefly became illiquid and segmented.</a:t>
            </a:r>
          </a:p>
          <a:p>
            <a:pPr lvl="1"/>
            <a:r>
              <a:rPr lang="en-US" dirty="0" smtClean="0"/>
              <a:t>Consider the covered interest differential:  </a:t>
            </a:r>
            <a:br>
              <a:rPr lang="en-US" dirty="0" smtClean="0"/>
            </a:br>
            <a:r>
              <a:rPr lang="en-US" dirty="0" smtClean="0"/>
              <a:t>$ vs. € or ₤.</a:t>
            </a:r>
          </a:p>
          <a:p>
            <a:r>
              <a:rPr lang="en-US" dirty="0" smtClean="0"/>
              <a:t>Some see signs of a more lasting pause in integration</a:t>
            </a:r>
          </a:p>
          <a:p>
            <a:pPr lvl="1"/>
            <a:r>
              <a:rPr lang="en-US" dirty="0" smtClean="0"/>
              <a:t>E.g., a retraction of gross cross-border capital flows.</a:t>
            </a:r>
          </a:p>
          <a:p>
            <a:pPr lvl="1"/>
            <a:r>
              <a:rPr lang="en-US" dirty="0" smtClean="0"/>
              <a:t>Increased home-ownership of government bonds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ttributed by Carmen Reinhart to “financial repression.”</a:t>
            </a:r>
          </a:p>
          <a:p>
            <a:pPr lvl="2"/>
            <a:r>
              <a:rPr lang="en-US" dirty="0" smtClean="0"/>
              <a:t>Especially in eurozone.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68362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Home bias in equity holdings (most equities are held by domestic residents) is one illustration of the long-term trend toward increased integration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480167"/>
            <a:ext cx="4397375" cy="80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91288"/>
            <a:ext cx="12858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89713"/>
            <a:ext cx="262413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6623050"/>
            <a:ext cx="331628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6613525"/>
            <a:ext cx="11414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1480803"/>
            <a:ext cx="783264" cy="2168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2590800"/>
            <a:ext cx="457200" cy="4572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Surprisingly, Covered Interest </a:t>
            </a:r>
            <a:r>
              <a:rPr lang="en-US" sz="2800" dirty="0">
                <a:latin typeface="Calibri" panose="020F0502020204030204" pitchFamily="34" charset="0"/>
              </a:rPr>
              <a:t>Parity failed in late </a:t>
            </a:r>
            <a:r>
              <a:rPr lang="en-US" sz="2800" dirty="0" smtClean="0">
                <a:latin typeface="Calibri" panose="020F0502020204030204" pitchFamily="34" charset="0"/>
              </a:rPr>
              <a:t>2008,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as money rushed to the $ as safe haven.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320088" cy="232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540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</a:rPr>
              <a:t>S</a:t>
            </a:r>
            <a:r>
              <a:rPr lang="en-US" sz="2200" dirty="0" smtClean="0">
                <a:latin typeface="Calibri" panose="020F0502020204030204" pitchFamily="34" charset="0"/>
              </a:rPr>
              <a:t>ignificant spread determinants are apparently counterparty risk &amp; liquidity, </a:t>
            </a: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1800" dirty="0" err="1" smtClean="0">
                <a:latin typeface="Calibri" panose="020F0502020204030204" pitchFamily="34" charset="0"/>
              </a:rPr>
              <a:t>proxied</a:t>
            </a:r>
            <a:r>
              <a:rPr lang="en-US" sz="1800" dirty="0" smtClean="0">
                <a:latin typeface="Calibri" panose="020F0502020204030204" pitchFamily="34" charset="0"/>
              </a:rPr>
              <a:t> by financial stock CDS, VIX, implied fx volatility, OIS bid-ask spreads &amp; Fed swap lines.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6477000"/>
            <a:ext cx="81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Inês</a:t>
            </a:r>
            <a:r>
              <a:rPr lang="en-US" sz="1100" dirty="0" smtClean="0">
                <a:latin typeface="Calibri" panose="020F0502020204030204" pitchFamily="34" charset="0"/>
              </a:rPr>
              <a:t> Isabel </a:t>
            </a:r>
            <a:r>
              <a:rPr lang="en-US" sz="1100" dirty="0" err="1" smtClean="0">
                <a:latin typeface="Calibri" panose="020F0502020204030204" pitchFamily="34" charset="0"/>
              </a:rPr>
              <a:t>Sequeira</a:t>
            </a:r>
            <a:r>
              <a:rPr lang="en-US" sz="1100" dirty="0" smtClean="0">
                <a:latin typeface="Calibri" panose="020F0502020204030204" pitchFamily="34" charset="0"/>
              </a:rPr>
              <a:t> de Freitas </a:t>
            </a:r>
            <a:r>
              <a:rPr lang="en-US" sz="1100" b="1" dirty="0" smtClean="0">
                <a:latin typeface="Calibri" panose="020F0502020204030204" pitchFamily="34" charset="0"/>
              </a:rPr>
              <a:t>S</a:t>
            </a:r>
            <a:r>
              <a:rPr lang="en-US" sz="1100" dirty="0" smtClean="0">
                <a:latin typeface="Calibri" panose="020F0502020204030204" pitchFamily="34" charset="0"/>
              </a:rPr>
              <a:t>erra, ”Covered Interest Parity,” NOVA – School of Business &amp; Economics, Lisbon, Jan. 2012 </a:t>
            </a:r>
            <a:r>
              <a:rPr lang="en-US" sz="300" dirty="0" smtClean="0">
                <a:latin typeface="Calibri" panose="020F0502020204030204" pitchFamily="34" charset="0"/>
              </a:rPr>
              <a:t>http://run.unl.pt/handle/10362/9528</a:t>
            </a:r>
            <a:endParaRPr lang="en-US" sz="3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828800"/>
            <a:ext cx="7138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Covered interest differentials, using Overnight Index Swap interest rates, 2003-2011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9754"/>
            <a:ext cx="8594618" cy="278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4" descr="j04007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67" y="2708769"/>
            <a:ext cx="621660" cy="4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ak.picdn.net/shutterstock/videos/937285/preview/stock-footage-euro-sign-and-stars-flowing-in-the-wi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66" y="2743200"/>
            <a:ext cx="771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One measure of international diversification has apparently slowed in the US,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in a sample of 3.8 million US 401(k) stock market investors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1" y="3200400"/>
            <a:ext cx="2992319" cy="7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3915"/>
            <a:ext cx="3333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1349"/>
            <a:ext cx="3352800" cy="110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2374"/>
            <a:ext cx="7434484" cy="400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257800" y="3505200"/>
            <a:ext cx="1752600" cy="0"/>
          </a:xfrm>
          <a:prstGeom prst="straightConnector1">
            <a:avLst/>
          </a:prstGeom>
          <a:ln w="76200">
            <a:solidFill>
              <a:srgbClr val="7D19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17650" y="3505200"/>
            <a:ext cx="3657600" cy="172085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But in most countries, home </a:t>
            </a:r>
            <a:r>
              <a:rPr lang="en-US" sz="3600" dirty="0">
                <a:latin typeface="Calibri" panose="020F0502020204030204" pitchFamily="34" charset="0"/>
              </a:rPr>
              <a:t>bias in equity holdings </a:t>
            </a:r>
            <a:r>
              <a:rPr lang="en-US" sz="3600" dirty="0" smtClean="0">
                <a:latin typeface="Calibri" panose="020F0502020204030204" pitchFamily="34" charset="0"/>
              </a:rPr>
              <a:t>has continued to decline.</a:t>
            </a:r>
            <a:endParaRPr lang="en-US" sz="2700" dirty="0">
              <a:latin typeface="Calibri" panose="020F0502020204030204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39913"/>
            <a:ext cx="73152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91288"/>
            <a:ext cx="12858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89713"/>
            <a:ext cx="262413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6623050"/>
            <a:ext cx="331628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6613525"/>
            <a:ext cx="11414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631560" y="2819400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93736" y="3269512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8488" y="2957624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74560" y="2984208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43896" y="3076352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62824" y="3540640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36984" y="3693040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05824" y="3788736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57752" y="3393560"/>
            <a:ext cx="0" cy="39251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24824" y="3393560"/>
            <a:ext cx="0" cy="5395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993912" y="4122780"/>
            <a:ext cx="0" cy="5395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00752" y="3933156"/>
            <a:ext cx="0" cy="4244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Verdict on financial integration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Some aspects of financial integration did suffer very unexpected set-backs in 2008 </a:t>
            </a:r>
            <a:br>
              <a:rPr lang="en-US" dirty="0" smtClean="0"/>
            </a:br>
            <a:r>
              <a:rPr lang="en-US" dirty="0" smtClean="0"/>
              <a:t>and thereafter.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 there is no reason to think that the long-run trend has changed.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Appendix II: More on China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shift from manufacturing into services.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Slowdown.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Both </a:t>
            </a:r>
            <a:r>
              <a:rPr lang="en-US" dirty="0"/>
              <a:t>imply lower global demand for commodities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82790" cy="47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00800"/>
            <a:ext cx="2943225" cy="39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6493204"/>
            <a:ext cx="1338262" cy="21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6" y="6418764"/>
            <a:ext cx="2071687" cy="28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Since Asia is now a large share of the global economy, its growth rate matters more directly to all of us.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9718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2" y="1002322"/>
            <a:ext cx="8915401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/>
              <a:t>But, as I said 20</a:t>
            </a:r>
            <a:r>
              <a:rPr lang="en-US" sz="1200" dirty="0" smtClean="0"/>
              <a:t> </a:t>
            </a:r>
            <a:r>
              <a:rPr lang="en-US" sz="3000" dirty="0" smtClean="0"/>
              <a:t>years ago: the </a:t>
            </a:r>
            <a:r>
              <a:rPr lang="en-US" sz="3000" dirty="0"/>
              <a:t>trend of economic</a:t>
            </a:r>
            <a:r>
              <a:rPr lang="en-US" sz="1100" dirty="0"/>
              <a:t> </a:t>
            </a:r>
            <a:r>
              <a:rPr lang="en-US" sz="3000" dirty="0"/>
              <a:t>integration across national borders is not inevitable or irreversible, </a:t>
            </a:r>
            <a:endParaRPr lang="en-US" sz="3000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if technological progress in transport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communication is one-directional</a:t>
            </a:r>
            <a:r>
              <a:rPr lang="en-US" dirty="0" smtClean="0"/>
              <a:t>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pPr lvl="1"/>
            <a:r>
              <a:rPr lang="en-US" dirty="0"/>
              <a:t>In the period 1914-1945, political forces worked to turn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clock back on globalization:</a:t>
            </a:r>
            <a:endParaRPr lang="en-US" sz="2200" dirty="0"/>
          </a:p>
          <a:p>
            <a:pPr lvl="2"/>
            <a:r>
              <a:rPr lang="en-US" dirty="0"/>
              <a:t>tariff protection, </a:t>
            </a:r>
          </a:p>
          <a:p>
            <a:pPr lvl="2"/>
            <a:r>
              <a:rPr lang="en-US" dirty="0"/>
              <a:t>discriminatory economic blocs, </a:t>
            </a:r>
          </a:p>
          <a:p>
            <a:pPr lvl="2"/>
            <a:r>
              <a:rPr lang="en-US" dirty="0"/>
              <a:t>and </a:t>
            </a:r>
            <a:r>
              <a:rPr lang="en-US" dirty="0" smtClean="0"/>
              <a:t>war.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pPr lvl="1"/>
            <a:r>
              <a:rPr lang="en-US" dirty="0" smtClean="0"/>
              <a:t>They </a:t>
            </a:r>
            <a:r>
              <a:rPr lang="en-US" dirty="0"/>
              <a:t>had the effects one would expect:  Trade fell </a:t>
            </a:r>
            <a:r>
              <a:rPr lang="en-US" dirty="0" smtClean="0"/>
              <a:t>sharply.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pPr lvl="1"/>
            <a:r>
              <a:rPr lang="en-US" dirty="0"/>
              <a:t>It could happen again.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34" y="228600"/>
            <a:ext cx="1019354" cy="609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Asia’s contribution to growth this year will be less than in other recent years, but still more than other regions’.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30" y="1646237"/>
            <a:ext cx="69831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17216"/>
            <a:ext cx="7391400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0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954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29400"/>
            <a:ext cx="7391400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350838"/>
            <a:ext cx="8458200" cy="7159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The decline in China’s growth rate</a:t>
            </a:r>
            <a:endParaRPr lang="en-US" sz="2800" dirty="0"/>
          </a:p>
          <a:p>
            <a:r>
              <a:rPr lang="en-US" sz="2800" dirty="0" smtClean="0"/>
              <a:t>is greater than that of Europe or others.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025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It’s good to look also at other data in </a:t>
            </a:r>
            <a:r>
              <a:rPr lang="en-US" sz="3200" dirty="0" smtClean="0"/>
              <a:t>China</a:t>
            </a:r>
            <a:br>
              <a:rPr lang="en-US" sz="3200" dirty="0" smtClean="0"/>
            </a:br>
            <a:r>
              <a:rPr lang="en-US" sz="3200" dirty="0" smtClean="0"/>
              <a:t>to verify the rising importance of services.</a:t>
            </a:r>
            <a:endParaRPr lang="en-US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64" y="1600200"/>
            <a:ext cx="6713179" cy="50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6383215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Source: Nicholas Lardy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2146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% change </a:t>
            </a:r>
            <a:r>
              <a:rPr lang="en-US" sz="1050" dirty="0" smtClean="0"/>
              <a:t>(year-over-year)     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960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China: Industrial Output Growth</a:t>
            </a:r>
            <a:endParaRPr lang="en-US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9" y="1600200"/>
            <a:ext cx="61367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Nicholas Lardy, PIIE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the Global Financial Crisis hit in 2008…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50" y="1447800"/>
            <a:ext cx="8915400" cy="51054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there </a:t>
            </a:r>
            <a:r>
              <a:rPr lang="en-US" sz="3000" dirty="0"/>
              <a:t>was a fear that countries might revert to protectionism, as </a:t>
            </a:r>
            <a:r>
              <a:rPr lang="en-US" sz="3000" dirty="0" smtClean="0"/>
              <a:t>in </a:t>
            </a:r>
            <a:r>
              <a:rPr lang="en-US" sz="3000" dirty="0"/>
              <a:t>the 1930s, </a:t>
            </a:r>
            <a:r>
              <a:rPr lang="en-US" sz="3000" dirty="0" smtClean="0"/>
              <a:t>and with </a:t>
            </a:r>
            <a:r>
              <a:rPr lang="en-US" sz="3000" dirty="0"/>
              <a:t>similar results.</a:t>
            </a:r>
          </a:p>
          <a:p>
            <a:pPr lvl="1"/>
            <a:r>
              <a:rPr lang="en-US" dirty="0"/>
              <a:t>The first two meetings of the new G-20 Leaders Summit </a:t>
            </a:r>
            <a:r>
              <a:rPr lang="en-US" dirty="0" smtClean="0"/>
              <a:t>pledged </a:t>
            </a:r>
            <a:r>
              <a:rPr lang="en-US" dirty="0"/>
              <a:t>to refrain from imposing new protection, </a:t>
            </a:r>
            <a:endParaRPr lang="en-US" dirty="0" smtClean="0"/>
          </a:p>
          <a:p>
            <a:pPr lvl="2"/>
            <a:r>
              <a:rPr lang="en-US" dirty="0" smtClean="0"/>
              <a:t>December 2008 in Washington </a:t>
            </a:r>
          </a:p>
          <a:p>
            <a:pPr lvl="2"/>
            <a:r>
              <a:rPr lang="en-US" dirty="0" smtClean="0"/>
              <a:t>and April 2009 in London.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many were </a:t>
            </a:r>
            <a:r>
              <a:rPr lang="en-US" dirty="0" smtClean="0"/>
              <a:t>skeptical of the rhetoric.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r>
              <a:rPr lang="en-US" sz="2800" dirty="0" smtClean="0"/>
              <a:t>There </a:t>
            </a:r>
            <a:r>
              <a:rPr lang="en-US" sz="2800" dirty="0"/>
              <a:t>was </a:t>
            </a:r>
            <a:r>
              <a:rPr lang="en-US" sz="2800" dirty="0" smtClean="0"/>
              <a:t>in fact no </a:t>
            </a:r>
            <a:r>
              <a:rPr lang="en-US" sz="2800" dirty="0"/>
              <a:t>return to </a:t>
            </a:r>
            <a:r>
              <a:rPr lang="en-US" sz="2800" dirty="0" smtClean="0"/>
              <a:t>protectionism.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sz="2800" dirty="0" smtClean="0"/>
              <a:t>And yet b</a:t>
            </a:r>
            <a:r>
              <a:rPr lang="en-US" sz="3000" dirty="0" smtClean="0"/>
              <a:t>oth </a:t>
            </a:r>
            <a:r>
              <a:rPr lang="en-US" sz="3000" dirty="0"/>
              <a:t>the </a:t>
            </a:r>
            <a:r>
              <a:rPr lang="en-US" sz="3000" dirty="0" smtClean="0"/>
              <a:t>economic </a:t>
            </a:r>
            <a:r>
              <a:rPr lang="en-US" sz="3000" dirty="0"/>
              <a:t>downturn and the fall in trade turned out to be </a:t>
            </a:r>
            <a:r>
              <a:rPr lang="en-US" sz="3000" dirty="0" smtClean="0"/>
              <a:t>as </a:t>
            </a:r>
            <a:r>
              <a:rPr lang="en-US" sz="3000" dirty="0"/>
              <a:t>bad as feared, or even </a:t>
            </a:r>
            <a:r>
              <a:rPr lang="en-US" sz="3000" dirty="0" smtClean="0"/>
              <a:t>worse</a:t>
            </a:r>
            <a:r>
              <a:rPr lang="en-US" dirty="0" smtClean="0"/>
              <a:t>!</a:t>
            </a:r>
            <a:endParaRPr lang="en-US" sz="2200" dirty="0"/>
          </a:p>
        </p:txBody>
      </p:sp>
      <p:pic>
        <p:nvPicPr>
          <p:cNvPr id="4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04" y="89519"/>
            <a:ext cx="889265" cy="53180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79732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Since 2008, </a:t>
            </a:r>
            <a:r>
              <a:rPr lang="en-US" sz="3200" b="1" dirty="0" smtClean="0">
                <a:solidFill>
                  <a:srgbClr val="512373"/>
                </a:solidFill>
              </a:rPr>
              <a:t>global trade </a:t>
            </a:r>
            <a:r>
              <a:rPr lang="en-US" sz="3200" dirty="0" smtClean="0"/>
              <a:t>has indeed slowed.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24800" cy="52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65176"/>
            <a:ext cx="1469618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48399"/>
            <a:ext cx="1595437" cy="41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02653"/>
            <a:ext cx="273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6324600"/>
            <a:ext cx="1677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Sept. 2015. </a:t>
            </a:r>
            <a:r>
              <a:rPr lang="en-US" sz="800" dirty="0" smtClean="0"/>
              <a:t>p.16, Fig.5.B</a:t>
            </a:r>
            <a:endParaRPr lang="en-US" sz="800" dirty="0"/>
          </a:p>
        </p:txBody>
      </p:sp>
      <p:sp>
        <p:nvSpPr>
          <p:cNvPr id="3" name="Oval 2"/>
          <p:cNvSpPr/>
          <p:nvPr/>
        </p:nvSpPr>
        <p:spPr>
          <a:xfrm>
            <a:off x="685800" y="1143000"/>
            <a:ext cx="381000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5753100"/>
            <a:ext cx="381000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6010275"/>
            <a:ext cx="396240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00600" y="3200400"/>
            <a:ext cx="3200400" cy="457200"/>
          </a:xfrm>
          <a:prstGeom prst="straightConnector1">
            <a:avLst/>
          </a:prstGeom>
          <a:ln w="76200">
            <a:solidFill>
              <a:srgbClr val="51237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0" y="1432648"/>
            <a:ext cx="8143504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522982"/>
            <a:ext cx="83058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100" dirty="0" smtClean="0">
                <a:latin typeface="Calibri" panose="020F0502020204030204" pitchFamily="34" charset="0"/>
              </a:rPr>
              <a:t>The 2008-09 collapse in </a:t>
            </a:r>
            <a:r>
              <a:rPr lang="en-US" sz="3100" b="1" dirty="0" smtClean="0">
                <a:solidFill>
                  <a:srgbClr val="512373"/>
                </a:solidFill>
                <a:latin typeface="Calibri" panose="020F0502020204030204" pitchFamily="34" charset="0"/>
              </a:rPr>
              <a:t>global</a:t>
            </a:r>
            <a:r>
              <a:rPr lang="en-US" sz="2000" b="1" dirty="0" smtClean="0">
                <a:solidFill>
                  <a:srgbClr val="512373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>
                <a:solidFill>
                  <a:srgbClr val="512373"/>
                </a:solidFill>
                <a:latin typeface="Calibri" panose="020F0502020204030204" pitchFamily="34" charset="0"/>
              </a:rPr>
              <a:t>trade</a:t>
            </a:r>
            <a:r>
              <a:rPr lang="en-US" dirty="0">
                <a:solidFill>
                  <a:srgbClr val="512373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was bigger than could be explained by the fall in GDP.</a:t>
            </a:r>
            <a:endParaRPr lang="en-US" sz="3100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72846" y="3381375"/>
            <a:ext cx="381000" cy="1752600"/>
          </a:xfrm>
          <a:prstGeom prst="straightConnector1">
            <a:avLst/>
          </a:prstGeom>
          <a:ln w="76200">
            <a:solidFill>
              <a:srgbClr val="51237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19875" y="5268913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086475"/>
            <a:ext cx="396240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9650" y="6203250"/>
            <a:ext cx="396240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93714" y="1828800"/>
            <a:ext cx="721836" cy="390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6262688"/>
            <a:ext cx="62103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anose="020F0502020204030204" pitchFamily="34" charset="0"/>
              </a:rPr>
              <a:t>		</a:t>
            </a:r>
            <a:r>
              <a:rPr lang="en-US" altLang="en-US" sz="1400" dirty="0" err="1">
                <a:latin typeface="Calibri" panose="020F0502020204030204" pitchFamily="34" charset="0"/>
              </a:rPr>
              <a:t>Bussière</a:t>
            </a:r>
            <a:r>
              <a:rPr lang="en-US" altLang="en-US" sz="1400" dirty="0">
                <a:latin typeface="Calibri" panose="020F0502020204030204" pitchFamily="34" charset="0"/>
              </a:rPr>
              <a:t>, </a:t>
            </a:r>
            <a:r>
              <a:rPr lang="en-US" altLang="en-US" sz="1400" dirty="0" err="1">
                <a:latin typeface="Calibri" panose="020F0502020204030204" pitchFamily="34" charset="0"/>
              </a:rPr>
              <a:t>Callegari</a:t>
            </a:r>
            <a:r>
              <a:rPr lang="en-US" altLang="en-US" sz="1400" dirty="0">
                <a:latin typeface="Calibri" panose="020F0502020204030204" pitchFamily="34" charset="0"/>
              </a:rPr>
              <a:t>, </a:t>
            </a:r>
            <a:r>
              <a:rPr lang="en-US" altLang="en-US" sz="1400" dirty="0" err="1">
                <a:latin typeface="Calibri" panose="020F0502020204030204" pitchFamily="34" charset="0"/>
              </a:rPr>
              <a:t>Ghironi</a:t>
            </a:r>
            <a:r>
              <a:rPr lang="en-US" altLang="en-US" sz="1400" dirty="0">
                <a:latin typeface="Calibri" panose="020F0502020204030204" pitchFamily="34" charset="0"/>
              </a:rPr>
              <a:t>, </a:t>
            </a:r>
            <a:r>
              <a:rPr lang="en-US" altLang="en-US" sz="1400" dirty="0" err="1">
                <a:latin typeface="Calibri" panose="020F0502020204030204" pitchFamily="34" charset="0"/>
              </a:rPr>
              <a:t>Sestieri</a:t>
            </a:r>
            <a:r>
              <a:rPr lang="en-US" altLang="en-US" sz="1400" dirty="0">
                <a:latin typeface="Calibri" panose="020F0502020204030204" pitchFamily="34" charset="0"/>
              </a:rPr>
              <a:t> &amp; </a:t>
            </a:r>
            <a:r>
              <a:rPr lang="en-US" altLang="en-US" sz="1400" dirty="0" err="1">
                <a:latin typeface="Calibri" panose="020F0502020204030204" pitchFamily="34" charset="0"/>
              </a:rPr>
              <a:t>Yamano</a:t>
            </a:r>
            <a:r>
              <a:rPr lang="en-US" altLang="en-US" sz="1400" b="1" dirty="0">
                <a:latin typeface="Calibri" panose="020F0502020204030204" pitchFamily="34" charset="0"/>
              </a:rPr>
              <a:t>, </a:t>
            </a:r>
            <a:r>
              <a:rPr lang="en-US" altLang="en-US" sz="1400" dirty="0">
                <a:latin typeface="Calibri" panose="020F0502020204030204" pitchFamily="34" charset="0"/>
              </a:rPr>
              <a:t>2013,</a:t>
            </a:r>
            <a:br>
              <a:rPr lang="en-US" altLang="en-US" sz="1400" dirty="0">
                <a:latin typeface="Calibri" panose="020F0502020204030204" pitchFamily="34" charset="0"/>
              </a:rPr>
            </a:br>
            <a:r>
              <a:rPr lang="en-US" altLang="en-US" sz="1400" dirty="0">
                <a:latin typeface="Calibri" panose="020F0502020204030204" pitchFamily="34" charset="0"/>
              </a:rPr>
              <a:t>      </a:t>
            </a:r>
            <a:r>
              <a:rPr lang="en-US" altLang="en-US" sz="1200" dirty="0">
                <a:latin typeface="Calibri" panose="020F0502020204030204" pitchFamily="34" charset="0"/>
              </a:rPr>
              <a:t>"Estimating Trade Elasticities: Demand Composition and the Trade Collapse of 2008-2009."</a:t>
            </a:r>
          </a:p>
        </p:txBody>
      </p:sp>
      <p:pic>
        <p:nvPicPr>
          <p:cNvPr id="13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1785</Words>
  <Application>Microsoft Office PowerPoint</Application>
  <PresentationFormat>On-screen Show (4:3)</PresentationFormat>
  <Paragraphs>317</Paragraphs>
  <Slides>63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The Global Economy in the 21st Century  Jeffrey Frankel Harpel Professor of Capital Formation and Growth, Harvard University</vt:lpstr>
      <vt:lpstr>My previous visit to Bologna:   In 1995, at the invitation of Prometeia, I came to address the topic: "The World Over the Next Twenty-five Years: Global Trade Liberalization and the Relative Growth of Different Regions"</vt:lpstr>
      <vt:lpstr>"The World Over the Next Twenty-five Years: Global Trade Liberalization, and the Relative Growth of Different Regions"</vt:lpstr>
      <vt:lpstr>PowerPoint Presentation</vt:lpstr>
      <vt:lpstr>PowerPoint Presentation</vt:lpstr>
      <vt:lpstr>PowerPoint Presentation</vt:lpstr>
      <vt:lpstr>When the Global Financial Crisis hit in 2008…</vt:lpstr>
      <vt:lpstr>Since 2008, global trade has indeed slowed.</vt:lpstr>
      <vt:lpstr>PowerPoint Presentation</vt:lpstr>
      <vt:lpstr>Trade still lags GDP, in particular, in EM economies.</vt:lpstr>
      <vt:lpstr>Why has trade slowed so much?</vt:lpstr>
      <vt:lpstr>Three (related) explanations remain</vt:lpstr>
      <vt:lpstr>3. The structure of China’s economy is “rebalancing.”</vt:lpstr>
      <vt:lpstr>China’s exports &amp; imports had risen especially fast,  even relative to GDP, before 2008.</vt:lpstr>
      <vt:lpstr>China is shifting into services, judging by the available data.</vt:lpstr>
      <vt:lpstr>It’s good to look also at other data in China. Railway data show that freight traffic is declining  (especially relative to passenger traffic).</vt:lpstr>
      <vt:lpstr>It’s good to look also at other data</vt:lpstr>
      <vt:lpstr>Trade’s relative importance in China has peaked, in part because services are less trade-intensive.</vt:lpstr>
      <vt:lpstr>(II) Chinese GDP</vt:lpstr>
      <vt:lpstr>PowerPoint Presentation</vt:lpstr>
      <vt:lpstr>Headlines about China’s economy one year ago:</vt:lpstr>
      <vt:lpstr>The facts</vt:lpstr>
      <vt:lpstr>35 years of strong Chinese growth</vt:lpstr>
      <vt:lpstr>Measuring GDP                    The dragon takes wing New data suggest the Chinese economy is bigger  than previously thought                        May 3rd 2014 | </vt:lpstr>
      <vt:lpstr>China’s GDP reportedly passed the US in 2014.</vt:lpstr>
      <vt:lpstr>Use PPP rates to compare income per capita</vt:lpstr>
      <vt:lpstr>Measuring GDP  Using actual exchange rates gives a different answer:                      The US is still 83% bigger than China.</vt:lpstr>
      <vt:lpstr>China GDP reached US in 2014  only if measured in PPP terms.</vt:lpstr>
      <vt:lpstr>China has not yet overtaken the US. </vt:lpstr>
      <vt:lpstr>II.2 China’s recent growth slowdown</vt:lpstr>
      <vt:lpstr>China: Real GDP is Slowing</vt:lpstr>
      <vt:lpstr>China’s growth slow-down</vt:lpstr>
      <vt:lpstr>Is there a “middle-income growth trap”?</vt:lpstr>
      <vt:lpstr>Pritchett &amp; Summers (2014): “Regression to the mean” fits the data better than middle-income trap</vt:lpstr>
      <vt:lpstr>Demographic factors are reducing growth rate in China even more than in other countries</vt:lpstr>
      <vt:lpstr>Transition to slower growth path</vt:lpstr>
      <vt:lpstr>(III) Emerging Markets generally </vt:lpstr>
      <vt:lpstr>After the currency crises of the late 1990s,  many EM countries adopted stronger policies</vt:lpstr>
      <vt:lpstr>Some EMEs reduced the pro-cyclicality of their fiscal policies after 2000</vt:lpstr>
      <vt:lpstr>PowerPoint Presentation</vt:lpstr>
      <vt:lpstr>PowerPoint Presentation</vt:lpstr>
      <vt:lpstr>Update of Correlation (G, GDP): 2010-2014.</vt:lpstr>
      <vt:lpstr>Currency composition in the post-2003 capital inflows shifted away from $-denomination, toward Local Currency.</vt:lpstr>
      <vt:lpstr>PowerPoint Presentation</vt:lpstr>
      <vt:lpstr>PowerPoint Presentation</vt:lpstr>
      <vt:lpstr>But the central banks say they are ready,  that the Fed should go ahead and get it over with!</vt:lpstr>
      <vt:lpstr>Jeffrey Frankel</vt:lpstr>
      <vt:lpstr>Appendices </vt:lpstr>
      <vt:lpstr>Appendix I.1: Trade has continued  to run below trend, more so than GDP.</vt:lpstr>
      <vt:lpstr>The WTO trade restrictiveness indicators –capturing border measures such as tariff increases, import licenses, or new customs controls- show a modest increase in the share of world trade covered by new import restricting measures since the Great Recession (Figure 13)…. These findings suggest that protectionist trade policies are playing a negligible (if any) role in explaining the reduction in the world trade elasticity and, hence, in the current trade slowdown…</vt:lpstr>
      <vt:lpstr>References on trade globalization slowdown</vt:lpstr>
      <vt:lpstr>Appendix I.2: Has the trend of financial globalization slowed too?</vt:lpstr>
      <vt:lpstr>Home bias in equity holdings (most equities are held by domestic residents) is one illustration of the long-term trend toward increased integration</vt:lpstr>
      <vt:lpstr>Surprisingly, Covered Interest Parity failed in late 2008, as money rushed to the $ as safe haven.</vt:lpstr>
      <vt:lpstr>One measure of international diversification has apparently slowed in the US, in a sample of 3.8 million US 401(k) stock market investors</vt:lpstr>
      <vt:lpstr>But in most countries, home bias in equity holdings has continued to decline.</vt:lpstr>
      <vt:lpstr>Verdict on financial integration</vt:lpstr>
      <vt:lpstr>Appendix II: More on China</vt:lpstr>
      <vt:lpstr>Since Asia is now a large share of the global economy, its growth rate matters more directly to all of us.</vt:lpstr>
      <vt:lpstr>Asia’s contribution to growth this year will be less than in other recent years, but still more than other regions’.</vt:lpstr>
      <vt:lpstr>PowerPoint Presentation</vt:lpstr>
      <vt:lpstr>It’s good to look also at other data in China to verify the rising importance of services.</vt:lpstr>
      <vt:lpstr>China: Industrial Output Growth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</dc:creator>
  <cp:lastModifiedBy>Dell</cp:lastModifiedBy>
  <cp:revision>127</cp:revision>
  <dcterms:created xsi:type="dcterms:W3CDTF">2015-11-15T20:41:58Z</dcterms:created>
  <dcterms:modified xsi:type="dcterms:W3CDTF">2015-11-24T15:34:55Z</dcterms:modified>
</cp:coreProperties>
</file>