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61" r:id="rId4"/>
    <p:sldId id="262" r:id="rId5"/>
    <p:sldId id="260" r:id="rId6"/>
    <p:sldId id="259" r:id="rId7"/>
    <p:sldId id="300" r:id="rId8"/>
    <p:sldId id="301" r:id="rId9"/>
    <p:sldId id="302" r:id="rId10"/>
    <p:sldId id="347" r:id="rId11"/>
    <p:sldId id="348" r:id="rId12"/>
    <p:sldId id="349" r:id="rId13"/>
    <p:sldId id="309" r:id="rId14"/>
    <p:sldId id="310" r:id="rId15"/>
    <p:sldId id="311" r:id="rId16"/>
    <p:sldId id="312" r:id="rId17"/>
    <p:sldId id="316" r:id="rId18"/>
    <p:sldId id="290" r:id="rId19"/>
    <p:sldId id="314" r:id="rId20"/>
    <p:sldId id="315" r:id="rId21"/>
    <p:sldId id="268" r:id="rId22"/>
    <p:sldId id="270" r:id="rId23"/>
    <p:sldId id="266" r:id="rId24"/>
    <p:sldId id="272" r:id="rId25"/>
    <p:sldId id="267" r:id="rId26"/>
    <p:sldId id="322" r:id="rId27"/>
    <p:sldId id="323" r:id="rId28"/>
    <p:sldId id="318" r:id="rId29"/>
    <p:sldId id="320" r:id="rId30"/>
    <p:sldId id="275" r:id="rId31"/>
    <p:sldId id="346" r:id="rId32"/>
    <p:sldId id="328" r:id="rId33"/>
    <p:sldId id="280" r:id="rId34"/>
    <p:sldId id="264" r:id="rId35"/>
    <p:sldId id="331" r:id="rId36"/>
    <p:sldId id="258" r:id="rId37"/>
    <p:sldId id="329" r:id="rId38"/>
    <p:sldId id="279" r:id="rId39"/>
    <p:sldId id="281" r:id="rId40"/>
    <p:sldId id="282" r:id="rId41"/>
    <p:sldId id="283" r:id="rId42"/>
    <p:sldId id="285" r:id="rId43"/>
    <p:sldId id="286" r:id="rId44"/>
    <p:sldId id="287" r:id="rId45"/>
    <p:sldId id="288" r:id="rId46"/>
    <p:sldId id="289" r:id="rId47"/>
    <p:sldId id="284"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2"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DATA2\WHD\DATA\RS\Presentations\2015\Organization%20American%20States%20-%20January\Chart%20Data\BondIssuance_Leverag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233;mi\Desktop\Debt%20to%20GDP%20and%20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55107541087572E-2"/>
          <c:y val="0.16463200955466398"/>
          <c:w val="0.8996821034954523"/>
          <c:h val="0.73934206541490011"/>
        </c:manualLayout>
      </c:layout>
      <c:barChart>
        <c:barDir val="col"/>
        <c:grouping val="stacked"/>
        <c:varyColors val="0"/>
        <c:ser>
          <c:idx val="4"/>
          <c:order val="0"/>
          <c:tx>
            <c:strRef>
              <c:f>'Foreign Total Issuance '!$Q$7</c:f>
              <c:strCache>
                <c:ptCount val="1"/>
                <c:pt idx="0">
                  <c:v>Peru</c:v>
                </c:pt>
              </c:strCache>
            </c:strRef>
          </c:tx>
          <c:spPr>
            <a:solidFill>
              <a:srgbClr val="00682F"/>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'!$Q$8:$Q$19</c:f>
              <c:numCache>
                <c:formatCode>0.00</c:formatCode>
                <c:ptCount val="12"/>
                <c:pt idx="0">
                  <c:v>0</c:v>
                </c:pt>
                <c:pt idx="1">
                  <c:v>0</c:v>
                </c:pt>
                <c:pt idx="2">
                  <c:v>0.22495530000000041</c:v>
                </c:pt>
                <c:pt idx="3">
                  <c:v>1.4099099999999889</c:v>
                </c:pt>
                <c:pt idx="4">
                  <c:v>0.164879</c:v>
                </c:pt>
                <c:pt idx="5">
                  <c:v>0</c:v>
                </c:pt>
                <c:pt idx="6">
                  <c:v>0</c:v>
                </c:pt>
                <c:pt idx="7">
                  <c:v>0.36253420000000008</c:v>
                </c:pt>
                <c:pt idx="8">
                  <c:v>0.66347430000000063</c:v>
                </c:pt>
                <c:pt idx="9">
                  <c:v>1.8045949999999935</c:v>
                </c:pt>
                <c:pt idx="10">
                  <c:v>3.8878000000000004</c:v>
                </c:pt>
                <c:pt idx="11">
                  <c:v>3.4423470000000003</c:v>
                </c:pt>
              </c:numCache>
            </c:numRef>
          </c:val>
        </c:ser>
        <c:ser>
          <c:idx val="2"/>
          <c:order val="1"/>
          <c:tx>
            <c:strRef>
              <c:f>'Foreign Total Issuance '!$O$7</c:f>
              <c:strCache>
                <c:ptCount val="1"/>
                <c:pt idx="0">
                  <c:v>Colombia</c:v>
                </c:pt>
              </c:strCache>
            </c:strRef>
          </c:tx>
          <c:spPr>
            <a:solidFill>
              <a:srgbClr val="FF000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'!$O$8:$O$19</c:f>
              <c:numCache>
                <c:formatCode>0.00</c:formatCode>
                <c:ptCount val="12"/>
                <c:pt idx="0">
                  <c:v>0.5</c:v>
                </c:pt>
                <c:pt idx="1">
                  <c:v>0.17</c:v>
                </c:pt>
                <c:pt idx="2">
                  <c:v>0</c:v>
                </c:pt>
                <c:pt idx="3">
                  <c:v>0.17</c:v>
                </c:pt>
                <c:pt idx="4">
                  <c:v>0.61000000000000065</c:v>
                </c:pt>
                <c:pt idx="5">
                  <c:v>3.969518000000001E-2</c:v>
                </c:pt>
                <c:pt idx="6">
                  <c:v>2</c:v>
                </c:pt>
                <c:pt idx="7">
                  <c:v>0</c:v>
                </c:pt>
                <c:pt idx="8">
                  <c:v>1.685408</c:v>
                </c:pt>
                <c:pt idx="9">
                  <c:v>1.5</c:v>
                </c:pt>
                <c:pt idx="10">
                  <c:v>2.6389999999999998</c:v>
                </c:pt>
                <c:pt idx="11">
                  <c:v>4.2026949999999985</c:v>
                </c:pt>
              </c:numCache>
            </c:numRef>
          </c:val>
        </c:ser>
        <c:ser>
          <c:idx val="1"/>
          <c:order val="2"/>
          <c:tx>
            <c:strRef>
              <c:f>'Foreign Total Issuance '!$N$7</c:f>
              <c:strCache>
                <c:ptCount val="1"/>
                <c:pt idx="0">
                  <c:v>Chile</c:v>
                </c:pt>
              </c:strCache>
            </c:strRef>
          </c:tx>
          <c:spPr>
            <a:solidFill>
              <a:srgbClr val="7030A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'!$N$8:$N$19</c:f>
              <c:numCache>
                <c:formatCode>0.00</c:formatCode>
                <c:ptCount val="12"/>
                <c:pt idx="0">
                  <c:v>2.2000000000000002</c:v>
                </c:pt>
                <c:pt idx="1">
                  <c:v>1.05</c:v>
                </c:pt>
                <c:pt idx="2">
                  <c:v>0.9</c:v>
                </c:pt>
                <c:pt idx="3">
                  <c:v>0.9</c:v>
                </c:pt>
                <c:pt idx="4">
                  <c:v>0.25</c:v>
                </c:pt>
                <c:pt idx="5">
                  <c:v>9.9771950000000026E-2</c:v>
                </c:pt>
                <c:pt idx="6">
                  <c:v>1.9513669999999999</c:v>
                </c:pt>
                <c:pt idx="7">
                  <c:v>3.586767</c:v>
                </c:pt>
                <c:pt idx="8">
                  <c:v>3.9638010000000001</c:v>
                </c:pt>
                <c:pt idx="9">
                  <c:v>5.0999999999999996</c:v>
                </c:pt>
                <c:pt idx="10">
                  <c:v>6.6601399999999709</c:v>
                </c:pt>
                <c:pt idx="11">
                  <c:v>9.1762430000000013</c:v>
                </c:pt>
              </c:numCache>
            </c:numRef>
          </c:val>
        </c:ser>
        <c:ser>
          <c:idx val="0"/>
          <c:order val="3"/>
          <c:tx>
            <c:strRef>
              <c:f>'Foreign Total Issuance '!$M$7</c:f>
              <c:strCache>
                <c:ptCount val="1"/>
                <c:pt idx="0">
                  <c:v>Brazil</c:v>
                </c:pt>
              </c:strCache>
            </c:strRef>
          </c:tx>
          <c:spPr>
            <a:solidFill>
              <a:srgbClr val="FFC000"/>
            </a:solidFill>
          </c:spPr>
          <c:invertIfNegative val="0"/>
          <c:cat>
            <c:numRef>
              <c:f>'Foreign Total Issuance '!$L$8:$L$19</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'Foreign Total Issuance '!$S$8:$S$19</c:f>
              <c:numCache>
                <c:formatCode>0.00</c:formatCode>
                <c:ptCount val="12"/>
                <c:pt idx="0">
                  <c:v>6.9020820000000001</c:v>
                </c:pt>
                <c:pt idx="1">
                  <c:v>4.2790710000000134</c:v>
                </c:pt>
                <c:pt idx="2">
                  <c:v>3.9729599999999823</c:v>
                </c:pt>
                <c:pt idx="3">
                  <c:v>10.843580000000006</c:v>
                </c:pt>
                <c:pt idx="4">
                  <c:v>5.4577290000000014</c:v>
                </c:pt>
                <c:pt idx="5">
                  <c:v>2.7690000000000001</c:v>
                </c:pt>
                <c:pt idx="6">
                  <c:v>15.75</c:v>
                </c:pt>
                <c:pt idx="7">
                  <c:v>20.028119999999863</c:v>
                </c:pt>
                <c:pt idx="8">
                  <c:v>21.943609999999822</c:v>
                </c:pt>
                <c:pt idx="9">
                  <c:v>28.322310000000002</c:v>
                </c:pt>
                <c:pt idx="10">
                  <c:v>23.419580000000003</c:v>
                </c:pt>
                <c:pt idx="11">
                  <c:v>24.76417</c:v>
                </c:pt>
              </c:numCache>
            </c:numRef>
          </c:val>
        </c:ser>
        <c:ser>
          <c:idx val="3"/>
          <c:order val="4"/>
          <c:tx>
            <c:strRef>
              <c:f>'Foreign Total Issuance '!$P$7</c:f>
              <c:strCache>
                <c:ptCount val="1"/>
                <c:pt idx="0">
                  <c:v>Mexico</c:v>
                </c:pt>
              </c:strCache>
            </c:strRef>
          </c:tx>
          <c:spPr>
            <a:solidFill>
              <a:srgbClr val="0070C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'!$P$8:$P$19</c:f>
              <c:numCache>
                <c:formatCode>0.00</c:formatCode>
                <c:ptCount val="12"/>
                <c:pt idx="0">
                  <c:v>1.7</c:v>
                </c:pt>
                <c:pt idx="1">
                  <c:v>2.9499999999999997</c:v>
                </c:pt>
                <c:pt idx="2">
                  <c:v>5.5298139999999965</c:v>
                </c:pt>
                <c:pt idx="3">
                  <c:v>2.3490089999999824</c:v>
                </c:pt>
                <c:pt idx="4">
                  <c:v>4.5053729999999996</c:v>
                </c:pt>
                <c:pt idx="5">
                  <c:v>0.85000319999999996</c:v>
                </c:pt>
                <c:pt idx="6">
                  <c:v>12.73673</c:v>
                </c:pt>
                <c:pt idx="7">
                  <c:v>17.536259999999999</c:v>
                </c:pt>
                <c:pt idx="8">
                  <c:v>15.503130000000002</c:v>
                </c:pt>
                <c:pt idx="9">
                  <c:v>21.13964</c:v>
                </c:pt>
                <c:pt idx="10">
                  <c:v>30.621839999999999</c:v>
                </c:pt>
                <c:pt idx="11">
                  <c:v>22.73057</c:v>
                </c:pt>
              </c:numCache>
            </c:numRef>
          </c:val>
        </c:ser>
        <c:dLbls>
          <c:showLegendKey val="0"/>
          <c:showVal val="0"/>
          <c:showCatName val="0"/>
          <c:showSerName val="0"/>
          <c:showPercent val="0"/>
          <c:showBubbleSize val="0"/>
        </c:dLbls>
        <c:gapWidth val="80"/>
        <c:overlap val="100"/>
        <c:axId val="83762560"/>
        <c:axId val="34620544"/>
      </c:barChart>
      <c:lineChart>
        <c:grouping val="standard"/>
        <c:varyColors val="0"/>
        <c:ser>
          <c:idx val="5"/>
          <c:order val="5"/>
          <c:tx>
            <c:strRef>
              <c:f>'Foreign Total Issuance '!$R$7</c:f>
              <c:strCache>
                <c:ptCount val="1"/>
                <c:pt idx="0">
                  <c:v>Total</c:v>
                </c:pt>
              </c:strCache>
            </c:strRef>
          </c:tx>
          <c:spPr>
            <a:ln w="31750">
              <a:solidFill>
                <a:schemeClr val="tx1">
                  <a:lumMod val="95000"/>
                  <a:lumOff val="5000"/>
                </a:schemeClr>
              </a:solidFill>
            </a:ln>
          </c:spPr>
          <c:marker>
            <c:symbol val="none"/>
          </c:marker>
          <c:val>
            <c:numRef>
              <c:f>'Foreign Total Issuance '!$T$8:$T$19</c:f>
              <c:numCache>
                <c:formatCode>0.00</c:formatCode>
                <c:ptCount val="12"/>
                <c:pt idx="0">
                  <c:v>11.302082000000071</c:v>
                </c:pt>
                <c:pt idx="1">
                  <c:v>8.4490709999999982</c:v>
                </c:pt>
                <c:pt idx="2">
                  <c:v>10.627729299999999</c:v>
                </c:pt>
                <c:pt idx="3">
                  <c:v>15.672499000000061</c:v>
                </c:pt>
                <c:pt idx="4">
                  <c:v>10.987981</c:v>
                </c:pt>
                <c:pt idx="5">
                  <c:v>3.7584703299999997</c:v>
                </c:pt>
                <c:pt idx="6">
                  <c:v>32.438097000000006</c:v>
                </c:pt>
                <c:pt idx="7">
                  <c:v>41.513681199999994</c:v>
                </c:pt>
                <c:pt idx="8">
                  <c:v>43.759423300000002</c:v>
                </c:pt>
                <c:pt idx="9">
                  <c:v>57.866545000000002</c:v>
                </c:pt>
                <c:pt idx="10">
                  <c:v>67.228360000000009</c:v>
                </c:pt>
                <c:pt idx="11">
                  <c:v>64.316025000000025</c:v>
                </c:pt>
              </c:numCache>
            </c:numRef>
          </c:val>
          <c:smooth val="0"/>
        </c:ser>
        <c:dLbls>
          <c:showLegendKey val="0"/>
          <c:showVal val="0"/>
          <c:showCatName val="0"/>
          <c:showSerName val="0"/>
          <c:showPercent val="0"/>
          <c:showBubbleSize val="0"/>
        </c:dLbls>
        <c:marker val="1"/>
        <c:smooth val="0"/>
        <c:axId val="83762560"/>
        <c:axId val="34620544"/>
      </c:lineChart>
      <c:catAx>
        <c:axId val="83762560"/>
        <c:scaling>
          <c:orientation val="minMax"/>
        </c:scaling>
        <c:delete val="0"/>
        <c:axPos val="b"/>
        <c:numFmt formatCode="General" sourceLinked="1"/>
        <c:majorTickMark val="in"/>
        <c:minorTickMark val="none"/>
        <c:tickLblPos val="nextTo"/>
        <c:spPr>
          <a:ln>
            <a:solidFill>
              <a:srgbClr val="B3B3B3"/>
            </a:solidFill>
          </a:ln>
        </c:spPr>
        <c:txPr>
          <a:bodyPr rot="0" vert="horz"/>
          <a:lstStyle/>
          <a:p>
            <a:pPr>
              <a:defRPr/>
            </a:pPr>
            <a:endParaRPr lang="en-US"/>
          </a:p>
        </c:txPr>
        <c:crossAx val="34620544"/>
        <c:crosses val="autoZero"/>
        <c:auto val="1"/>
        <c:lblAlgn val="ctr"/>
        <c:lblOffset val="100"/>
        <c:noMultiLvlLbl val="0"/>
      </c:catAx>
      <c:valAx>
        <c:axId val="34620544"/>
        <c:scaling>
          <c:orientation val="minMax"/>
        </c:scaling>
        <c:delete val="0"/>
        <c:axPos val="l"/>
        <c:numFmt formatCode="General" sourceLinked="0"/>
        <c:majorTickMark val="in"/>
        <c:minorTickMark val="none"/>
        <c:tickLblPos val="nextTo"/>
        <c:spPr>
          <a:ln>
            <a:solidFill>
              <a:srgbClr val="B3B3B3"/>
            </a:solidFill>
          </a:ln>
        </c:spPr>
        <c:crossAx val="83762560"/>
        <c:crosses val="autoZero"/>
        <c:crossBetween val="between"/>
      </c:valAx>
      <c:spPr>
        <a:noFill/>
        <a:ln>
          <a:solidFill>
            <a:srgbClr val="B3B3B3"/>
          </a:solidFill>
        </a:ln>
      </c:spPr>
    </c:plotArea>
    <c:legend>
      <c:legendPos val="b"/>
      <c:layout>
        <c:manualLayout>
          <c:xMode val="edge"/>
          <c:yMode val="edge"/>
          <c:x val="0"/>
          <c:y val="2.8437998383717285E-3"/>
          <c:w val="1"/>
          <c:h val="0.12522159525699614"/>
        </c:manualLayout>
      </c:layout>
      <c:overlay val="0"/>
    </c:legend>
    <c:plotVisOnly val="1"/>
    <c:dispBlanksAs val="gap"/>
    <c:showDLblsOverMax val="0"/>
  </c:chart>
  <c:spPr>
    <a:noFill/>
    <a:ln>
      <a:noFill/>
    </a:ln>
  </c:spPr>
  <c:txPr>
    <a:bodyPr/>
    <a:lstStyle/>
    <a:p>
      <a:pPr>
        <a:defRPr sz="1200">
          <a:latin typeface="Segoe UI" pitchFamily="34" charset="0"/>
          <a:ea typeface="Segoe UI" pitchFamily="34" charset="0"/>
          <a:cs typeface="Segoe U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b="0"/>
              <a:t>Public Debt (% GDP)</a:t>
            </a:r>
          </a:p>
        </c:rich>
      </c:tx>
      <c:layout>
        <c:manualLayout>
          <c:xMode val="edge"/>
          <c:yMode val="edge"/>
          <c:x val="0.33260411198600215"/>
          <c:y val="4.1666666666666671E-2"/>
        </c:manualLayout>
      </c:layout>
      <c:overlay val="1"/>
    </c:title>
    <c:autoTitleDeleted val="0"/>
    <c:plotArea>
      <c:layout>
        <c:manualLayout>
          <c:layoutTarget val="inner"/>
          <c:xMode val="edge"/>
          <c:yMode val="edge"/>
          <c:x val="8.6071741032370933E-2"/>
          <c:y val="5.1400554097404488E-2"/>
          <c:w val="0.71492913385826773"/>
          <c:h val="0.75500255176436259"/>
        </c:manualLayout>
      </c:layout>
      <c:lineChart>
        <c:grouping val="standard"/>
        <c:varyColors val="0"/>
        <c:ser>
          <c:idx val="0"/>
          <c:order val="0"/>
          <c:tx>
            <c:strRef>
              <c:f>'debt to GDP'!$A$2</c:f>
              <c:strCache>
                <c:ptCount val="1"/>
                <c:pt idx="0">
                  <c:v>France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GDP'!$B$2:$AA$2</c:f>
              <c:numCache>
                <c:formatCode>General</c:formatCode>
                <c:ptCount val="26"/>
                <c:pt idx="0">
                  <c:v>34.346000000000004</c:v>
                </c:pt>
                <c:pt idx="1">
                  <c:v>35.101000000000006</c:v>
                </c:pt>
                <c:pt idx="2">
                  <c:v>38.713000000000001</c:v>
                </c:pt>
                <c:pt idx="3">
                  <c:v>44.879999999999995</c:v>
                </c:pt>
                <c:pt idx="4">
                  <c:v>48.047000000000004</c:v>
                </c:pt>
                <c:pt idx="5">
                  <c:v>54.238000000000007</c:v>
                </c:pt>
                <c:pt idx="6">
                  <c:v>58.009</c:v>
                </c:pt>
                <c:pt idx="7">
                  <c:v>59.335000000000001</c:v>
                </c:pt>
                <c:pt idx="8">
                  <c:v>59.383999999999993</c:v>
                </c:pt>
                <c:pt idx="9">
                  <c:v>58.516000000000005</c:v>
                </c:pt>
                <c:pt idx="10">
                  <c:v>56.992000000000004</c:v>
                </c:pt>
                <c:pt idx="11">
                  <c:v>56.525000000000006</c:v>
                </c:pt>
                <c:pt idx="12">
                  <c:v>58.435000000000002</c:v>
                </c:pt>
                <c:pt idx="13">
                  <c:v>62.622000000000007</c:v>
                </c:pt>
                <c:pt idx="14">
                  <c:v>64.275999999999982</c:v>
                </c:pt>
                <c:pt idx="15">
                  <c:v>65.85299999999998</c:v>
                </c:pt>
                <c:pt idx="16">
                  <c:v>63.197000000000003</c:v>
                </c:pt>
                <c:pt idx="17">
                  <c:v>63.243000000000002</c:v>
                </c:pt>
                <c:pt idx="18">
                  <c:v>67.019000000000005</c:v>
                </c:pt>
                <c:pt idx="19">
                  <c:v>77.983000000000004</c:v>
                </c:pt>
                <c:pt idx="20">
                  <c:v>80.825999999999979</c:v>
                </c:pt>
                <c:pt idx="21">
                  <c:v>84.423000000000002</c:v>
                </c:pt>
                <c:pt idx="22">
                  <c:v>88.73</c:v>
                </c:pt>
                <c:pt idx="23">
                  <c:v>91.769000000000005</c:v>
                </c:pt>
                <c:pt idx="24">
                  <c:v>95.203000000000003</c:v>
                </c:pt>
                <c:pt idx="25">
                  <c:v>97.669999999999987</c:v>
                </c:pt>
              </c:numCache>
            </c:numRef>
          </c:val>
          <c:smooth val="0"/>
        </c:ser>
        <c:ser>
          <c:idx val="1"/>
          <c:order val="1"/>
          <c:tx>
            <c:strRef>
              <c:f>'debt to GDP'!$A$3</c:f>
              <c:strCache>
                <c:ptCount val="1"/>
                <c:pt idx="0">
                  <c:v>Germany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GDP'!$B$3:$AA$3</c:f>
              <c:numCache>
                <c:formatCode>General</c:formatCode>
                <c:ptCount val="26"/>
                <c:pt idx="1">
                  <c:v>39.537000000000006</c:v>
                </c:pt>
                <c:pt idx="2">
                  <c:v>42.019000000000005</c:v>
                </c:pt>
                <c:pt idx="3">
                  <c:v>45.767000000000003</c:v>
                </c:pt>
                <c:pt idx="4">
                  <c:v>47.968000000000011</c:v>
                </c:pt>
                <c:pt idx="5">
                  <c:v>55.597000000000001</c:v>
                </c:pt>
                <c:pt idx="6">
                  <c:v>58.467000000000006</c:v>
                </c:pt>
                <c:pt idx="7">
                  <c:v>59.754000000000005</c:v>
                </c:pt>
                <c:pt idx="8">
                  <c:v>60.491</c:v>
                </c:pt>
                <c:pt idx="9">
                  <c:v>61.257000000000005</c:v>
                </c:pt>
                <c:pt idx="10">
                  <c:v>60.183</c:v>
                </c:pt>
                <c:pt idx="11">
                  <c:v>59.144000000000005</c:v>
                </c:pt>
                <c:pt idx="12">
                  <c:v>60.75</c:v>
                </c:pt>
                <c:pt idx="13">
                  <c:v>64.438000000000002</c:v>
                </c:pt>
                <c:pt idx="14">
                  <c:v>66.224999999999994</c:v>
                </c:pt>
                <c:pt idx="15">
                  <c:v>68.551999999999992</c:v>
                </c:pt>
                <c:pt idx="16">
                  <c:v>68.021000000000001</c:v>
                </c:pt>
                <c:pt idx="17">
                  <c:v>65.215000000000003</c:v>
                </c:pt>
                <c:pt idx="18">
                  <c:v>66.812000000000012</c:v>
                </c:pt>
                <c:pt idx="19">
                  <c:v>74.578999999999979</c:v>
                </c:pt>
                <c:pt idx="20">
                  <c:v>82.531999999999996</c:v>
                </c:pt>
                <c:pt idx="21">
                  <c:v>79.992999999999995</c:v>
                </c:pt>
                <c:pt idx="22">
                  <c:v>81.043999999999997</c:v>
                </c:pt>
                <c:pt idx="23">
                  <c:v>78.427000000000007</c:v>
                </c:pt>
                <c:pt idx="24">
                  <c:v>75.501000000000005</c:v>
                </c:pt>
                <c:pt idx="25">
                  <c:v>72.540000000000006</c:v>
                </c:pt>
              </c:numCache>
            </c:numRef>
          </c:val>
          <c:smooth val="0"/>
        </c:ser>
        <c:ser>
          <c:idx val="2"/>
          <c:order val="2"/>
          <c:tx>
            <c:strRef>
              <c:f>'debt to GDP'!$A$4</c:f>
              <c:strCache>
                <c:ptCount val="1"/>
                <c:pt idx="0">
                  <c:v>Greece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GDP'!$B$4:$AA$4</c:f>
              <c:numCache>
                <c:formatCode>General</c:formatCode>
                <c:ptCount val="26"/>
                <c:pt idx="0">
                  <c:v>73.315000000000012</c:v>
                </c:pt>
                <c:pt idx="1">
                  <c:v>74.846999999999994</c:v>
                </c:pt>
                <c:pt idx="2">
                  <c:v>80.143000000000001</c:v>
                </c:pt>
                <c:pt idx="3">
                  <c:v>100.509</c:v>
                </c:pt>
                <c:pt idx="4">
                  <c:v>98.512</c:v>
                </c:pt>
                <c:pt idx="5">
                  <c:v>97.007999999999996</c:v>
                </c:pt>
                <c:pt idx="6">
                  <c:v>99.385999999999981</c:v>
                </c:pt>
                <c:pt idx="7">
                  <c:v>96.60199999999999</c:v>
                </c:pt>
                <c:pt idx="8">
                  <c:v>94.531999999999996</c:v>
                </c:pt>
                <c:pt idx="9">
                  <c:v>93.998000000000005</c:v>
                </c:pt>
                <c:pt idx="10">
                  <c:v>103.44100000000002</c:v>
                </c:pt>
                <c:pt idx="11">
                  <c:v>103.71599999999999</c:v>
                </c:pt>
                <c:pt idx="12">
                  <c:v>101.66</c:v>
                </c:pt>
                <c:pt idx="13">
                  <c:v>97.444000000000017</c:v>
                </c:pt>
                <c:pt idx="14">
                  <c:v>98.861999999999995</c:v>
                </c:pt>
                <c:pt idx="15">
                  <c:v>101.22799999999999</c:v>
                </c:pt>
                <c:pt idx="16">
                  <c:v>107.46899999999999</c:v>
                </c:pt>
                <c:pt idx="17">
                  <c:v>107.232</c:v>
                </c:pt>
                <c:pt idx="18">
                  <c:v>112.902</c:v>
                </c:pt>
                <c:pt idx="19">
                  <c:v>129.68800000000002</c:v>
                </c:pt>
                <c:pt idx="20">
                  <c:v>148.32900000000001</c:v>
                </c:pt>
                <c:pt idx="21">
                  <c:v>170.32000000000002</c:v>
                </c:pt>
                <c:pt idx="22">
                  <c:v>157.18800000000002</c:v>
                </c:pt>
                <c:pt idx="23">
                  <c:v>175.08</c:v>
                </c:pt>
                <c:pt idx="24">
                  <c:v>174.24699999999999</c:v>
                </c:pt>
                <c:pt idx="25">
                  <c:v>170.98200000000003</c:v>
                </c:pt>
              </c:numCache>
            </c:numRef>
          </c:val>
          <c:smooth val="0"/>
        </c:ser>
        <c:ser>
          <c:idx val="3"/>
          <c:order val="3"/>
          <c:tx>
            <c:strRef>
              <c:f>'debt to GDP'!$A$5</c:f>
              <c:strCache>
                <c:ptCount val="1"/>
                <c:pt idx="0">
                  <c:v>Ireland</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GDP'!$B$5:$AA$5</c:f>
              <c:numCache>
                <c:formatCode>General</c:formatCode>
                <c:ptCount val="26"/>
                <c:pt idx="0">
                  <c:v>92.897000000000006</c:v>
                </c:pt>
                <c:pt idx="1">
                  <c:v>94.006</c:v>
                </c:pt>
                <c:pt idx="2">
                  <c:v>90.801999999999992</c:v>
                </c:pt>
                <c:pt idx="3">
                  <c:v>93.611000000000004</c:v>
                </c:pt>
                <c:pt idx="4">
                  <c:v>88.248000000000005</c:v>
                </c:pt>
                <c:pt idx="5">
                  <c:v>78.715999999999994</c:v>
                </c:pt>
                <c:pt idx="6">
                  <c:v>70.021999999999991</c:v>
                </c:pt>
                <c:pt idx="7">
                  <c:v>61.728000000000009</c:v>
                </c:pt>
                <c:pt idx="8">
                  <c:v>53.139000000000003</c:v>
                </c:pt>
                <c:pt idx="9">
                  <c:v>46.721000000000011</c:v>
                </c:pt>
                <c:pt idx="10">
                  <c:v>36.266000000000012</c:v>
                </c:pt>
                <c:pt idx="11">
                  <c:v>33.437000000000005</c:v>
                </c:pt>
                <c:pt idx="12">
                  <c:v>30.73</c:v>
                </c:pt>
                <c:pt idx="13">
                  <c:v>30.071999999999999</c:v>
                </c:pt>
                <c:pt idx="14">
                  <c:v>28.337000000000003</c:v>
                </c:pt>
                <c:pt idx="15">
                  <c:v>26.206</c:v>
                </c:pt>
                <c:pt idx="16">
                  <c:v>23.776</c:v>
                </c:pt>
                <c:pt idx="17">
                  <c:v>23.964999999999996</c:v>
                </c:pt>
                <c:pt idx="18">
                  <c:v>42.598000000000006</c:v>
                </c:pt>
                <c:pt idx="19">
                  <c:v>62.184000000000005</c:v>
                </c:pt>
                <c:pt idx="20">
                  <c:v>87.409000000000006</c:v>
                </c:pt>
                <c:pt idx="21">
                  <c:v>98.936000000000007</c:v>
                </c:pt>
                <c:pt idx="22">
                  <c:v>111.41100000000002</c:v>
                </c:pt>
                <c:pt idx="23">
                  <c:v>116.093</c:v>
                </c:pt>
                <c:pt idx="24">
                  <c:v>112.44000000000001</c:v>
                </c:pt>
                <c:pt idx="25">
                  <c:v>111.67599999999999</c:v>
                </c:pt>
              </c:numCache>
            </c:numRef>
          </c:val>
          <c:smooth val="0"/>
        </c:ser>
        <c:ser>
          <c:idx val="4"/>
          <c:order val="4"/>
          <c:tx>
            <c:strRef>
              <c:f>'debt to GDP'!$A$6</c:f>
              <c:strCache>
                <c:ptCount val="1"/>
                <c:pt idx="0">
                  <c:v>Italy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GDP'!$B$6:$AA$6</c:f>
              <c:numCache>
                <c:formatCode>General</c:formatCode>
                <c:ptCount val="26"/>
                <c:pt idx="0">
                  <c:v>94.260999999999996</c:v>
                </c:pt>
                <c:pt idx="1">
                  <c:v>97.595000000000013</c:v>
                </c:pt>
                <c:pt idx="2">
                  <c:v>104.693</c:v>
                </c:pt>
                <c:pt idx="3">
                  <c:v>115.01700000000001</c:v>
                </c:pt>
                <c:pt idx="4">
                  <c:v>121.24900000000001</c:v>
                </c:pt>
                <c:pt idx="5">
                  <c:v>120.935</c:v>
                </c:pt>
                <c:pt idx="6">
                  <c:v>120.25</c:v>
                </c:pt>
                <c:pt idx="7">
                  <c:v>117.43600000000002</c:v>
                </c:pt>
                <c:pt idx="8">
                  <c:v>114.32799999999999</c:v>
                </c:pt>
                <c:pt idx="9">
                  <c:v>113.10499999999999</c:v>
                </c:pt>
                <c:pt idx="10">
                  <c:v>108.581</c:v>
                </c:pt>
                <c:pt idx="11">
                  <c:v>108.321</c:v>
                </c:pt>
                <c:pt idx="12">
                  <c:v>105.35499999999999</c:v>
                </c:pt>
                <c:pt idx="13">
                  <c:v>104.13800000000001</c:v>
                </c:pt>
                <c:pt idx="14">
                  <c:v>103.712</c:v>
                </c:pt>
                <c:pt idx="15">
                  <c:v>105.721</c:v>
                </c:pt>
                <c:pt idx="16">
                  <c:v>106.346</c:v>
                </c:pt>
                <c:pt idx="17">
                  <c:v>103.277</c:v>
                </c:pt>
                <c:pt idx="18">
                  <c:v>106.08499999999999</c:v>
                </c:pt>
                <c:pt idx="19">
                  <c:v>116.42</c:v>
                </c:pt>
                <c:pt idx="20">
                  <c:v>119.288</c:v>
                </c:pt>
                <c:pt idx="21">
                  <c:v>120.691</c:v>
                </c:pt>
                <c:pt idx="22">
                  <c:v>126.96899999999999</c:v>
                </c:pt>
                <c:pt idx="23">
                  <c:v>132.53</c:v>
                </c:pt>
                <c:pt idx="24">
                  <c:v>136.71799999999999</c:v>
                </c:pt>
                <c:pt idx="25">
                  <c:v>136.42700000000002</c:v>
                </c:pt>
              </c:numCache>
            </c:numRef>
          </c:val>
          <c:smooth val="0"/>
        </c:ser>
        <c:ser>
          <c:idx val="5"/>
          <c:order val="5"/>
          <c:tx>
            <c:strRef>
              <c:f>'debt to GDP'!$A$7</c:f>
              <c:strCache>
                <c:ptCount val="1"/>
                <c:pt idx="0">
                  <c:v>Portugal</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GDP'!$B$7:$AA$7</c:f>
              <c:numCache>
                <c:formatCode>General</c:formatCode>
                <c:ptCount val="26"/>
                <c:pt idx="0">
                  <c:v>57.195000000000007</c:v>
                </c:pt>
                <c:pt idx="1">
                  <c:v>60.712000000000003</c:v>
                </c:pt>
                <c:pt idx="2">
                  <c:v>55.184000000000005</c:v>
                </c:pt>
                <c:pt idx="3">
                  <c:v>54.363</c:v>
                </c:pt>
                <c:pt idx="4">
                  <c:v>57.393000000000001</c:v>
                </c:pt>
                <c:pt idx="5">
                  <c:v>59.097000000000001</c:v>
                </c:pt>
                <c:pt idx="6">
                  <c:v>58.208000000000006</c:v>
                </c:pt>
                <c:pt idx="7">
                  <c:v>54.340999999999994</c:v>
                </c:pt>
                <c:pt idx="8">
                  <c:v>50.272000000000006</c:v>
                </c:pt>
                <c:pt idx="9">
                  <c:v>49.432000000000002</c:v>
                </c:pt>
                <c:pt idx="10">
                  <c:v>48.358999999999995</c:v>
                </c:pt>
                <c:pt idx="11">
                  <c:v>51.068000000000005</c:v>
                </c:pt>
                <c:pt idx="12">
                  <c:v>53.68</c:v>
                </c:pt>
                <c:pt idx="13">
                  <c:v>55.7</c:v>
                </c:pt>
                <c:pt idx="14">
                  <c:v>57.458999999999996</c:v>
                </c:pt>
                <c:pt idx="15">
                  <c:v>62.533000000000001</c:v>
                </c:pt>
                <c:pt idx="16">
                  <c:v>63.685000000000002</c:v>
                </c:pt>
                <c:pt idx="17">
                  <c:v>68.384</c:v>
                </c:pt>
                <c:pt idx="18">
                  <c:v>71.694000000000003</c:v>
                </c:pt>
                <c:pt idx="19">
                  <c:v>83.697999999999993</c:v>
                </c:pt>
                <c:pt idx="20">
                  <c:v>93.992000000000004</c:v>
                </c:pt>
                <c:pt idx="21">
                  <c:v>108.248</c:v>
                </c:pt>
                <c:pt idx="22">
                  <c:v>124.077</c:v>
                </c:pt>
                <c:pt idx="23">
                  <c:v>128.934</c:v>
                </c:pt>
                <c:pt idx="24">
                  <c:v>131.25700000000001</c:v>
                </c:pt>
                <c:pt idx="25">
                  <c:v>128.72200000000001</c:v>
                </c:pt>
              </c:numCache>
            </c:numRef>
          </c:val>
          <c:smooth val="0"/>
        </c:ser>
        <c:ser>
          <c:idx val="6"/>
          <c:order val="6"/>
          <c:tx>
            <c:strRef>
              <c:f>'debt to GDP'!$A$8</c:f>
              <c:strCache>
                <c:ptCount val="1"/>
                <c:pt idx="0">
                  <c:v>Spain</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GDP'!$B$8:$AA$8</c:f>
              <c:numCache>
                <c:formatCode>General</c:formatCode>
                <c:ptCount val="26"/>
                <c:pt idx="0">
                  <c:v>42.477000000000004</c:v>
                </c:pt>
                <c:pt idx="1">
                  <c:v>43.052</c:v>
                </c:pt>
                <c:pt idx="2">
                  <c:v>45.385999999999996</c:v>
                </c:pt>
                <c:pt idx="3">
                  <c:v>56.116</c:v>
                </c:pt>
                <c:pt idx="4">
                  <c:v>58.638000000000005</c:v>
                </c:pt>
                <c:pt idx="5">
                  <c:v>63.335000000000001</c:v>
                </c:pt>
                <c:pt idx="6">
                  <c:v>67.485000000000014</c:v>
                </c:pt>
                <c:pt idx="7">
                  <c:v>66.158999999999992</c:v>
                </c:pt>
                <c:pt idx="8">
                  <c:v>64.164999999999992</c:v>
                </c:pt>
                <c:pt idx="9">
                  <c:v>62.416999999999994</c:v>
                </c:pt>
                <c:pt idx="10">
                  <c:v>59.379000000000005</c:v>
                </c:pt>
                <c:pt idx="11">
                  <c:v>55.592000000000006</c:v>
                </c:pt>
                <c:pt idx="12">
                  <c:v>52.579000000000001</c:v>
                </c:pt>
                <c:pt idx="13">
                  <c:v>48.786000000000001</c:v>
                </c:pt>
                <c:pt idx="14">
                  <c:v>46.255000000000003</c:v>
                </c:pt>
                <c:pt idx="15">
                  <c:v>43.165000000000006</c:v>
                </c:pt>
                <c:pt idx="16">
                  <c:v>39.679000000000002</c:v>
                </c:pt>
                <c:pt idx="17">
                  <c:v>36.300999999999995</c:v>
                </c:pt>
                <c:pt idx="18">
                  <c:v>40.172000000000004</c:v>
                </c:pt>
                <c:pt idx="19">
                  <c:v>53.977000000000004</c:v>
                </c:pt>
                <c:pt idx="20">
                  <c:v>61.656000000000006</c:v>
                </c:pt>
                <c:pt idx="21">
                  <c:v>70.468999999999994</c:v>
                </c:pt>
                <c:pt idx="22">
                  <c:v>85.949000000000012</c:v>
                </c:pt>
                <c:pt idx="23">
                  <c:v>93.905000000000001</c:v>
                </c:pt>
                <c:pt idx="24">
                  <c:v>98.638999999999982</c:v>
                </c:pt>
                <c:pt idx="25">
                  <c:v>101.101</c:v>
                </c:pt>
              </c:numCache>
            </c:numRef>
          </c:val>
          <c:smooth val="0"/>
        </c:ser>
        <c:dLbls>
          <c:showLegendKey val="0"/>
          <c:showVal val="0"/>
          <c:showCatName val="0"/>
          <c:showSerName val="0"/>
          <c:showPercent val="0"/>
          <c:showBubbleSize val="0"/>
        </c:dLbls>
        <c:marker val="1"/>
        <c:smooth val="0"/>
        <c:axId val="77919744"/>
        <c:axId val="77921280"/>
      </c:lineChart>
      <c:catAx>
        <c:axId val="77919744"/>
        <c:scaling>
          <c:orientation val="minMax"/>
        </c:scaling>
        <c:delete val="0"/>
        <c:axPos val="b"/>
        <c:numFmt formatCode="General" sourceLinked="1"/>
        <c:majorTickMark val="out"/>
        <c:minorTickMark val="none"/>
        <c:tickLblPos val="nextTo"/>
        <c:crossAx val="77921280"/>
        <c:crosses val="autoZero"/>
        <c:auto val="1"/>
        <c:lblAlgn val="ctr"/>
        <c:lblOffset val="100"/>
        <c:noMultiLvlLbl val="0"/>
      </c:catAx>
      <c:valAx>
        <c:axId val="77921280"/>
        <c:scaling>
          <c:orientation val="minMax"/>
        </c:scaling>
        <c:delete val="0"/>
        <c:axPos val="l"/>
        <c:majorGridlines/>
        <c:numFmt formatCode="General" sourceLinked="1"/>
        <c:majorTickMark val="out"/>
        <c:minorTickMark val="none"/>
        <c:tickLblPos val="nextTo"/>
        <c:crossAx val="77919744"/>
        <c:crosses val="autoZero"/>
        <c:crossBetween val="between"/>
      </c:valAx>
    </c:plotArea>
    <c:legend>
      <c:legendPos val="r"/>
      <c:layout>
        <c:manualLayout>
          <c:xMode val="edge"/>
          <c:yMode val="edge"/>
          <c:x val="0.7963055555555556"/>
          <c:y val="0.14217483231262756"/>
          <c:w val="0.18702777777777779"/>
          <c:h val="0.65083515602216435"/>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9.png"/><Relationship Id="rId1" Type="http://schemas.openxmlformats.org/officeDocument/2006/relationships/image" Target="../media/image46.png"/><Relationship Id="rId4" Type="http://schemas.openxmlformats.org/officeDocument/2006/relationships/image" Target="../media/image50.jpeg"/></Relationships>
</file>

<file path=ppt/drawings/drawing1.xml><?xml version="1.0" encoding="utf-8"?>
<c:userShapes xmlns:c="http://schemas.openxmlformats.org/drawingml/2006/chart">
  <cdr:relSizeAnchor xmlns:cdr="http://schemas.openxmlformats.org/drawingml/2006/chartDrawing">
    <cdr:from>
      <cdr:x>0.59292</cdr:x>
      <cdr:y>0.12857</cdr:y>
    </cdr:from>
    <cdr:to>
      <cdr:x>0.74336</cdr:x>
      <cdr:y>0.38571</cdr:y>
    </cdr:to>
    <cdr:cxnSp macro="">
      <cdr:nvCxnSpPr>
        <cdr:cNvPr id="2" name="Straight Arrow Connector 1"/>
        <cdr:cNvCxnSpPr/>
      </cdr:nvCxnSpPr>
      <cdr:spPr>
        <a:xfrm xmlns:a="http://schemas.openxmlformats.org/drawingml/2006/main" flipV="1">
          <a:off x="5105400" y="685801"/>
          <a:ext cx="1295400" cy="1371600"/>
        </a:xfrm>
        <a:prstGeom xmlns:a="http://schemas.openxmlformats.org/drawingml/2006/main" prst="straightConnector1">
          <a:avLst/>
        </a:prstGeom>
        <a:ln xmlns:a="http://schemas.openxmlformats.org/drawingml/2006/main" w="571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0.56303</cdr:x>
      <cdr:y>0.35714</cdr:y>
    </cdr:from>
    <cdr:to>
      <cdr:x>0.7395</cdr:x>
      <cdr:y>0.71429</cdr:y>
    </cdr:to>
    <cdr:cxnSp macro="">
      <cdr:nvCxnSpPr>
        <cdr:cNvPr id="3" name="Straight Arrow Connector 2"/>
        <cdr:cNvCxnSpPr/>
      </cdr:nvCxnSpPr>
      <cdr:spPr>
        <a:xfrm xmlns:a="http://schemas.openxmlformats.org/drawingml/2006/main" flipV="1">
          <a:off x="5105400" y="1905001"/>
          <a:ext cx="1600200" cy="1905000"/>
        </a:xfrm>
        <a:prstGeom xmlns:a="http://schemas.openxmlformats.org/drawingml/2006/main" prst="straightConnector1">
          <a:avLst/>
        </a:prstGeom>
        <a:ln xmlns:a="http://schemas.openxmlformats.org/drawingml/2006/main" w="5715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0.42857</cdr:y>
    </cdr:from>
    <cdr:to>
      <cdr:x>0.77311</cdr:x>
      <cdr:y>0.65714</cdr:y>
    </cdr:to>
    <cdr:cxnSp macro="">
      <cdr:nvCxnSpPr>
        <cdr:cNvPr id="4" name="Straight Arrow Connector 3"/>
        <cdr:cNvCxnSpPr/>
      </cdr:nvCxnSpPr>
      <cdr:spPr>
        <a:xfrm xmlns:a="http://schemas.openxmlformats.org/drawingml/2006/main" flipV="1">
          <a:off x="5410200" y="2286001"/>
          <a:ext cx="1600200" cy="1219200"/>
        </a:xfrm>
        <a:prstGeom xmlns:a="http://schemas.openxmlformats.org/drawingml/2006/main" prst="straightConnector1">
          <a:avLst/>
        </a:prstGeom>
        <a:ln xmlns:a="http://schemas.openxmlformats.org/drawingml/2006/main" w="5715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0.3</cdr:y>
    </cdr:from>
    <cdr:to>
      <cdr:x>0.75593</cdr:x>
      <cdr:y>0.52857</cdr:y>
    </cdr:to>
    <cdr:cxnSp macro="">
      <cdr:nvCxnSpPr>
        <cdr:cNvPr id="5" name="Straight Arrow Connector 4"/>
        <cdr:cNvCxnSpPr/>
      </cdr:nvCxnSpPr>
      <cdr:spPr>
        <a:xfrm xmlns:a="http://schemas.openxmlformats.org/drawingml/2006/main" flipV="1">
          <a:off x="5410200" y="1600201"/>
          <a:ext cx="1444429" cy="1219200"/>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0.4958</cdr:x>
      <cdr:y>0.72857</cdr:y>
    </cdr:from>
    <cdr:to>
      <cdr:x>0.54932</cdr:x>
      <cdr:y>0.7872</cdr:y>
    </cdr:to>
    <cdr:pic>
      <cdr:nvPicPr>
        <cdr:cNvPr id="6" name="Picture 5" descr="http://www.mapsofworld.com/images/world-countries-flags/ireland-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495800" y="3886201"/>
          <a:ext cx="485341" cy="3127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0.64706</cdr:x>
      <cdr:y>0.08571</cdr:y>
    </cdr:from>
    <cdr:to>
      <cdr:x>0.70329</cdr:x>
      <cdr:y>0.14743</cdr:y>
    </cdr:to>
    <cdr:pic>
      <cdr:nvPicPr>
        <cdr:cNvPr id="7" name="Picture 6" descr="http://www.mapsofworld.com/images/world-countries-flags/greece-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67400" y="457201"/>
          <a:ext cx="509896" cy="3291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0.56303</cdr:x>
      <cdr:y>0.42857</cdr:y>
    </cdr:from>
    <cdr:to>
      <cdr:x>0.61655</cdr:x>
      <cdr:y>0.49157</cdr:y>
    </cdr:to>
    <cdr:pic>
      <cdr:nvPicPr>
        <cdr:cNvPr id="8" name="Picture 7" descr="http://www.theflagshop.co.uk/ekmps/shops/speed/images/portugal-flag-194-p.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105400" y="2286001"/>
          <a:ext cx="485341" cy="33605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0.68067</cdr:x>
      <cdr:y>0.55714</cdr:y>
    </cdr:from>
    <cdr:to>
      <cdr:x>0.731</cdr:x>
      <cdr:y>0.61055</cdr:y>
    </cdr:to>
    <cdr:pic>
      <cdr:nvPicPr>
        <cdr:cNvPr id="9" name="Picture 8" descr="http://t2.gstatic.com/images?q=tbn:ANd9GcTYpzJsgbErl2tANvLRzEVhMDp6cynREx4EX7B-dEkG7oNWndzzniB3Q2jK"/>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172200" y="2971801"/>
          <a:ext cx="456399" cy="2848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0.10084</cdr:x>
      <cdr:y>0.94039</cdr:y>
    </cdr:from>
    <cdr:to>
      <cdr:x>0.94118</cdr:x>
      <cdr:y>1</cdr:y>
    </cdr:to>
    <cdr:sp macro="" textlink="">
      <cdr:nvSpPr>
        <cdr:cNvPr id="10" name="TextBox 9"/>
        <cdr:cNvSpPr txBox="1"/>
      </cdr:nvSpPr>
      <cdr:spPr>
        <a:xfrm xmlns:a="http://schemas.openxmlformats.org/drawingml/2006/main">
          <a:off x="914400" y="5016041"/>
          <a:ext cx="7620032" cy="317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From Remi </a:t>
          </a:r>
          <a:r>
            <a:rPr lang="en-US" sz="1400" dirty="0" err="1" smtClean="0"/>
            <a:t>Bourgeot</a:t>
          </a:r>
          <a:r>
            <a:rPr lang="en-US" sz="1400" dirty="0" smtClean="0"/>
            <a:t>, </a:t>
          </a:r>
          <a:r>
            <a:rPr lang="en-US" sz="1400" dirty="0" err="1" smtClean="0"/>
            <a:t>Fondation</a:t>
          </a:r>
          <a:r>
            <a:rPr lang="en-US" sz="1400" dirty="0" smtClean="0"/>
            <a:t> Robert Schuman.  Data source: IMF </a:t>
          </a:r>
          <a:r>
            <a:rPr lang="en-US" sz="1400" i="1" dirty="0" smtClean="0"/>
            <a:t>WEO</a:t>
          </a:r>
          <a:r>
            <a:rPr lang="en-US" sz="1400" dirty="0" smtClean="0"/>
            <a:t>, Oct. 2014.</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658CC-39EB-45B7-92FD-F690B8DC95AA}" type="datetimeFigureOut">
              <a:rPr lang="en-US" smtClean="0"/>
              <a:t>5/5/2018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8367F-4E60-4112-8FB6-A7FD4EB0C2EC}" type="slidenum">
              <a:rPr lang="en-US" smtClean="0"/>
              <a:t>‹#›</a:t>
            </a:fld>
            <a:endParaRPr lang="en-US"/>
          </a:p>
        </p:txBody>
      </p:sp>
    </p:spTree>
    <p:extLst>
      <p:ext uri="{BB962C8B-B14F-4D97-AF65-F5344CB8AC3E}">
        <p14:creationId xmlns:p14="http://schemas.microsoft.com/office/powerpoint/2010/main" val="206391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1</a:t>
            </a:fld>
            <a:endParaRPr lang="en-US"/>
          </a:p>
        </p:txBody>
      </p:sp>
    </p:spTree>
    <p:extLst>
      <p:ext uri="{BB962C8B-B14F-4D97-AF65-F5344CB8AC3E}">
        <p14:creationId xmlns:p14="http://schemas.microsoft.com/office/powerpoint/2010/main" val="368022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32</a:t>
            </a:fld>
            <a:endParaRPr lang="en-US"/>
          </a:p>
        </p:txBody>
      </p:sp>
    </p:spTree>
    <p:extLst>
      <p:ext uri="{BB962C8B-B14F-4D97-AF65-F5344CB8AC3E}">
        <p14:creationId xmlns:p14="http://schemas.microsoft.com/office/powerpoint/2010/main" val="368022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692118D-3C26-44FF-B6E4-643169F6F2A2}" type="slidenum">
              <a:rPr lang="en-US" altLang="en-US"/>
              <a:pPr algn="r" eaLnBrk="1" hangingPunct="1">
                <a:spcBef>
                  <a:spcPct val="0"/>
                </a:spcBef>
              </a:pPr>
              <a:t>39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54</a:t>
            </a:fld>
            <a:endParaRPr lang="en-US"/>
          </a:p>
        </p:txBody>
      </p:sp>
    </p:spTree>
    <p:extLst>
      <p:ext uri="{BB962C8B-B14F-4D97-AF65-F5344CB8AC3E}">
        <p14:creationId xmlns:p14="http://schemas.microsoft.com/office/powerpoint/2010/main" val="21243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658D2-E5ED-4185-9BE1-EB0777F3FD9E}" type="slidenum">
              <a:rPr lang="en-US" smtClean="0"/>
              <a:t>56</a:t>
            </a:fld>
            <a:endParaRPr lang="en-US"/>
          </a:p>
        </p:txBody>
      </p:sp>
    </p:spTree>
    <p:extLst>
      <p:ext uri="{BB962C8B-B14F-4D97-AF65-F5344CB8AC3E}">
        <p14:creationId xmlns:p14="http://schemas.microsoft.com/office/powerpoint/2010/main" val="331648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6E92C-18E5-4002-AE95-0881D9064478}" type="slidenum">
              <a:rPr lang="en-US" smtClean="0"/>
              <a:t>60</a:t>
            </a:fld>
            <a:endParaRPr lang="en-US"/>
          </a:p>
        </p:txBody>
      </p:sp>
    </p:spTree>
    <p:extLst>
      <p:ext uri="{BB962C8B-B14F-4D97-AF65-F5344CB8AC3E}">
        <p14:creationId xmlns:p14="http://schemas.microsoft.com/office/powerpoint/2010/main" val="153085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new issuance</a:t>
            </a:r>
            <a:r>
              <a:rPr lang="en-US" baseline="0" dirty="0" smtClean="0"/>
              <a:t> is by non-exporters, though they may have financial hedges or be multinational companies. Nonetheless, vulnerability to depreciation has increased.</a:t>
            </a:r>
            <a:endParaRPr lang="en-US" dirty="0"/>
          </a:p>
        </p:txBody>
      </p:sp>
      <p:sp>
        <p:nvSpPr>
          <p:cNvPr id="4" name="Slide Number Placeholder 3"/>
          <p:cNvSpPr>
            <a:spLocks noGrp="1"/>
          </p:cNvSpPr>
          <p:nvPr>
            <p:ph type="sldNum" sz="quarter" idx="10"/>
          </p:nvPr>
        </p:nvSpPr>
        <p:spPr/>
        <p:txBody>
          <a:bodyPr/>
          <a:lstStyle/>
          <a:p>
            <a:pPr>
              <a:defRPr/>
            </a:pPr>
            <a:fld id="{728701BE-16B9-45C3-A6E8-EC6B0B74A40E}" type="slidenum">
              <a:rPr lang="en-US" smtClean="0"/>
              <a:pPr>
                <a:defRPr/>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73A5101-D928-48B3-8ACE-8FE5FC09F29E}" type="slidenum">
              <a:rPr lang="en-US" altLang="en-US"/>
              <a:pPr algn="r" eaLnBrk="1" hangingPunct="1">
                <a:spcBef>
                  <a:spcPct val="0"/>
                </a:spcBef>
              </a:pPr>
              <a:t>22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keep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C3632-1E19-4B78-826C-EECAF57FB299}" type="slidenum">
              <a:rPr lang="x-none" smtClean="0"/>
              <a:t>24</a:t>
            </a:fld>
            <a:endParaRPr lang="x-none"/>
          </a:p>
        </p:txBody>
      </p:sp>
    </p:spTree>
    <p:extLst>
      <p:ext uri="{BB962C8B-B14F-4D97-AF65-F5344CB8AC3E}">
        <p14:creationId xmlns:p14="http://schemas.microsoft.com/office/powerpoint/2010/main" val="326622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68907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22741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401407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25638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A9D90-D622-4A26-96CE-50521E1C7D98}"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70932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A9D90-D622-4A26-96CE-50521E1C7D98}"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5168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A9D90-D622-4A26-96CE-50521E1C7D98}"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49208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A9D90-D622-4A26-96CE-50521E1C7D98}"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16161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A9D90-D622-4A26-96CE-50521E1C7D98}"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274730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9D90-D622-4A26-96CE-50521E1C7D98}"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42585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9D90-D622-4A26-96CE-50521E1C7D98}"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49937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A9D90-D622-4A26-96CE-50521E1C7D98}" type="datetimeFigureOut">
              <a:rPr lang="en-US" smtClean="0"/>
              <a:t>5/5/2018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8AA72-2D9F-4D91-89B4-C1A77AC53B8B}" type="slidenum">
              <a:rPr lang="en-US" smtClean="0"/>
              <a:t>‹#›</a:t>
            </a:fld>
            <a:endParaRPr lang="en-US"/>
          </a:p>
        </p:txBody>
      </p:sp>
    </p:spTree>
    <p:extLst>
      <p:ext uri="{BB962C8B-B14F-4D97-AF65-F5344CB8AC3E}">
        <p14:creationId xmlns:p14="http://schemas.microsoft.com/office/powerpoint/2010/main" val="151649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red.stlouisfed.org/graph/?g=jJkM"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fred.stlouisfed.org/graph/?g=jJl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29.png"/><Relationship Id="rId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2.gi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7.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hyperlink" Target="http://www.project-syndicate.org/columnist/jeffrey-frankel" TargetMode="External"/><Relationship Id="rId4" Type="http://schemas.openxmlformats.org/officeDocument/2006/relationships/hyperlink" Target="https://scholar.harvard.edu/franke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0.jpeg"/><Relationship Id="rId4" Type="http://schemas.openxmlformats.org/officeDocument/2006/relationships/image" Target="../media/image82.png"/><Relationship Id="rId9" Type="http://schemas.openxmlformats.org/officeDocument/2006/relationships/image" Target="../media/image87.png"/></Relationships>
</file>

<file path=ppt/slides/_rels/slide5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9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voxeu.org/article/understanding-emerging-market-turmoi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1219200"/>
            <a:ext cx="8378825" cy="2003425"/>
          </a:xfrm>
        </p:spPr>
        <p:txBody>
          <a:bodyPr>
            <a:normAutofit fontScale="90000"/>
          </a:bodyPr>
          <a:lstStyle/>
          <a:p>
            <a:r>
              <a:rPr lang="en-US" dirty="0"/>
              <a:t> Views on the </a:t>
            </a:r>
            <a:r>
              <a:rPr lang="en-US" dirty="0" smtClean="0"/>
              <a:t>Economy </a:t>
            </a:r>
            <a:r>
              <a:rPr lang="en-US" dirty="0"/>
              <a:t>&amp; The </a:t>
            </a:r>
            <a:r>
              <a:rPr lang="en-US" dirty="0" smtClean="0"/>
              <a:t>World:</a:t>
            </a:r>
            <a:br>
              <a:rPr lang="en-US" dirty="0" smtClean="0"/>
            </a:br>
            <a:r>
              <a:rPr lang="en-US" dirty="0" smtClean="0"/>
              <a:t>Holes in the Roof</a:t>
            </a:r>
            <a:r>
              <a:rPr lang="en-US" sz="4000" dirty="0" smtClean="0"/>
              <a:t/>
            </a:r>
            <a:br>
              <a:rPr lang="en-US" sz="4000" dirty="0" smtClean="0"/>
            </a:br>
            <a:r>
              <a:rPr lang="en-US" sz="4000" dirty="0" smtClean="0"/>
              <a:t/>
            </a:r>
            <a:br>
              <a:rPr lang="en-US" sz="4000" dirty="0" smtClean="0"/>
            </a:br>
            <a:r>
              <a:rPr lang="en-US" sz="4000" dirty="0" smtClean="0"/>
              <a:t>Jeffrey Frankel</a:t>
            </a:r>
            <a:r>
              <a:rPr lang="en-US" sz="2800" dirty="0" smtClean="0"/>
              <a:t/>
            </a:r>
            <a:br>
              <a:rPr lang="en-US" sz="2800" dirty="0" smtClean="0"/>
            </a:br>
            <a:r>
              <a:rPr lang="en-US" sz="2800" dirty="0" smtClean="0"/>
              <a:t>Harpel Professor of Capital Formation &amp; Growth</a:t>
            </a:r>
            <a:endParaRPr lang="en-US" sz="2800" dirty="0"/>
          </a:p>
        </p:txBody>
      </p:sp>
      <p:sp>
        <p:nvSpPr>
          <p:cNvPr id="3" name="Subtitle 2"/>
          <p:cNvSpPr>
            <a:spLocks noGrp="1"/>
          </p:cNvSpPr>
          <p:nvPr>
            <p:ph type="subTitle" idx="1"/>
          </p:nvPr>
        </p:nvSpPr>
        <p:spPr>
          <a:xfrm>
            <a:off x="990600" y="4419600"/>
            <a:ext cx="6934200" cy="1752600"/>
          </a:xfrm>
        </p:spPr>
        <p:txBody>
          <a:bodyPr/>
          <a:lstStyle/>
          <a:p>
            <a:r>
              <a:rPr lang="en-US" dirty="0" smtClean="0"/>
              <a:t>RCC at HARVARD EXECUTIVE PROGRAM</a:t>
            </a:r>
          </a:p>
          <a:p>
            <a:r>
              <a:rPr lang="en-US" b="1" dirty="0"/>
              <a:t>Harvard Faculty </a:t>
            </a:r>
            <a:r>
              <a:rPr lang="en-US" b="1" dirty="0" smtClean="0"/>
              <a:t>Club</a:t>
            </a:r>
          </a:p>
          <a:p>
            <a:r>
              <a:rPr lang="en-US" b="1" dirty="0" smtClean="0"/>
              <a:t>May 7, 2018</a:t>
            </a:r>
            <a:endParaRPr lang="en-US" dirty="0"/>
          </a:p>
        </p:txBody>
      </p:sp>
      <p:sp>
        <p:nvSpPr>
          <p:cNvPr id="4" name="AutoShape 2" descr="1150-2015-11-26-Marca UCM Alternativa logo negro RG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540" y="6967347"/>
            <a:ext cx="1051560" cy="27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KS-logo_ks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268" y="3593705"/>
            <a:ext cx="3118104" cy="36869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48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May 2018: Has the test arrived?</a:t>
            </a:r>
            <a:endParaRPr lang="en-US" sz="3600" dirty="0"/>
          </a:p>
        </p:txBody>
      </p:sp>
      <p:sp>
        <p:nvSpPr>
          <p:cNvPr id="3" name="Content Placeholder 2"/>
          <p:cNvSpPr>
            <a:spLocks noGrp="1"/>
          </p:cNvSpPr>
          <p:nvPr>
            <p:ph idx="1"/>
          </p:nvPr>
        </p:nvSpPr>
        <p:spPr>
          <a:xfrm>
            <a:off x="381000" y="1447800"/>
            <a:ext cx="8458200" cy="4953000"/>
          </a:xfrm>
        </p:spPr>
        <p:txBody>
          <a:bodyPr>
            <a:normAutofit fontScale="85000" lnSpcReduction="20000"/>
          </a:bodyPr>
          <a:lstStyle/>
          <a:p>
            <a:pPr>
              <a:lnSpc>
                <a:spcPct val="120000"/>
              </a:lnSpc>
            </a:pPr>
            <a:r>
              <a:rPr lang="en-US" dirty="0" smtClean="0"/>
              <a:t>Eurozone growth rate slowed by half in Q1.</a:t>
            </a:r>
            <a:endParaRPr lang="en-US" sz="1100" dirty="0" smtClean="0"/>
          </a:p>
          <a:p>
            <a:pPr>
              <a:lnSpc>
                <a:spcPct val="120000"/>
              </a:lnSpc>
            </a:pPr>
            <a:endParaRPr lang="en-US" sz="1100" dirty="0" smtClean="0"/>
          </a:p>
          <a:p>
            <a:pPr>
              <a:lnSpc>
                <a:spcPct val="120000"/>
              </a:lnSpc>
            </a:pPr>
            <a:r>
              <a:rPr lang="en-US" dirty="0"/>
              <a:t>The VIX rose sharply in February</a:t>
            </a:r>
            <a:r>
              <a:rPr lang="en-US" dirty="0" smtClean="0"/>
              <a:t>.</a:t>
            </a:r>
            <a:r>
              <a:rPr lang="en-US" sz="1100" dirty="0" smtClean="0"/>
              <a:t/>
            </a:r>
            <a:br>
              <a:rPr lang="en-US" sz="1100" dirty="0" smtClean="0"/>
            </a:br>
            <a:endParaRPr lang="en-US" sz="1100" dirty="0" smtClean="0"/>
          </a:p>
          <a:p>
            <a:pPr>
              <a:lnSpc>
                <a:spcPct val="120000"/>
              </a:lnSpc>
            </a:pPr>
            <a:r>
              <a:rPr lang="en-US" dirty="0" smtClean="0"/>
              <a:t>US interest rates are rising</a:t>
            </a:r>
          </a:p>
          <a:p>
            <a:pPr lvl="1">
              <a:lnSpc>
                <a:spcPct val="120000"/>
              </a:lnSpc>
            </a:pPr>
            <a:r>
              <a:rPr lang="en-US" dirty="0" smtClean="0"/>
              <a:t>as the US economy hits full-employment </a:t>
            </a:r>
          </a:p>
          <a:p>
            <a:pPr lvl="2">
              <a:lnSpc>
                <a:spcPct val="120000"/>
              </a:lnSpc>
            </a:pPr>
            <a:r>
              <a:rPr lang="en-US" smtClean="0"/>
              <a:t>April unemployment </a:t>
            </a:r>
            <a:r>
              <a:rPr lang="en-US" dirty="0" smtClean="0"/>
              <a:t>= </a:t>
            </a:r>
            <a:r>
              <a:rPr lang="en-US" smtClean="0"/>
              <a:t>3.9%.</a:t>
            </a:r>
            <a:r>
              <a:rPr lang="en-US" sz="700" dirty="0" smtClean="0"/>
              <a:t/>
            </a:r>
            <a:br>
              <a:rPr lang="en-US" sz="700" dirty="0" smtClean="0"/>
            </a:br>
            <a:endParaRPr lang="en-US" sz="700" dirty="0" smtClean="0"/>
          </a:p>
          <a:p>
            <a:pPr>
              <a:lnSpc>
                <a:spcPct val="120000"/>
              </a:lnSpc>
            </a:pPr>
            <a:r>
              <a:rPr lang="en-US" dirty="0" smtClean="0"/>
              <a:t>The dollar is up this year as well,</a:t>
            </a:r>
          </a:p>
          <a:p>
            <a:pPr lvl="1">
              <a:lnSpc>
                <a:spcPct val="120000"/>
              </a:lnSpc>
            </a:pPr>
            <a:r>
              <a:rPr lang="en-US" dirty="0"/>
              <a:t>in a return to the pattern of </a:t>
            </a:r>
            <a:r>
              <a:rPr lang="en-US" dirty="0" smtClean="0"/>
              <a:t>2014-16</a:t>
            </a:r>
            <a:r>
              <a:rPr lang="en-US" dirty="0"/>
              <a:t>,</a:t>
            </a:r>
            <a:endParaRPr lang="en-US" dirty="0" smtClean="0"/>
          </a:p>
          <a:p>
            <a:pPr lvl="1">
              <a:lnSpc>
                <a:spcPct val="120000"/>
              </a:lnSpc>
            </a:pPr>
            <a:r>
              <a:rPr lang="en-US" dirty="0" smtClean="0"/>
              <a:t>particularly against some EM currencies.</a:t>
            </a:r>
          </a:p>
          <a:p>
            <a:pPr lvl="1">
              <a:lnSpc>
                <a:spcPct val="120000"/>
              </a:lnSpc>
            </a:pPr>
            <a:r>
              <a:rPr lang="en-US" dirty="0" smtClean="0"/>
              <a:t>E.g., Argentina,</a:t>
            </a:r>
          </a:p>
          <a:p>
            <a:pPr lvl="2"/>
            <a:r>
              <a:rPr lang="en-US" dirty="0" smtClean="0"/>
              <a:t>where the central bank </a:t>
            </a:r>
            <a:r>
              <a:rPr lang="en-US" dirty="0"/>
              <a:t>May </a:t>
            </a:r>
            <a:r>
              <a:rPr lang="en-US" dirty="0" smtClean="0"/>
              <a:t>4 had to raise the interest rate to 40%.</a:t>
            </a:r>
          </a:p>
        </p:txBody>
      </p:sp>
    </p:spTree>
    <p:extLst>
      <p:ext uri="{BB962C8B-B14F-4D97-AF65-F5344CB8AC3E}">
        <p14:creationId xmlns:p14="http://schemas.microsoft.com/office/powerpoint/2010/main" val="32696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44" y="-152400"/>
            <a:ext cx="8637155" cy="1143000"/>
          </a:xfrm>
        </p:spPr>
        <p:txBody>
          <a:bodyPr>
            <a:normAutofit/>
          </a:bodyPr>
          <a:lstStyle/>
          <a:p>
            <a:r>
              <a:rPr lang="en-US" sz="2800" dirty="0" smtClean="0"/>
              <a:t>The VIX, unnaturally low in 2017, rose in February 2018…</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685800"/>
            <a:ext cx="8534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7180" y="3278912"/>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248400" y="1981200"/>
            <a:ext cx="533400" cy="838200"/>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2" name="FRED Graph Chart" descr="FRED Graph">
            <a:hlinkClick r:id="rId3" tooltip="View this chart in your browser. "/>
          </p:cNvPr>
          <p:cNvPicPr>
            <a:picLocks noChangeAspect="1"/>
          </p:cNvPicPr>
          <p:nvPr/>
        </p:nvPicPr>
        <p:blipFill>
          <a:blip r:embed="rId4"/>
          <a:stretch>
            <a:fillRect/>
          </a:stretch>
        </p:blipFill>
        <p:spPr>
          <a:xfrm>
            <a:off x="168639" y="3638550"/>
            <a:ext cx="8594361" cy="2990850"/>
          </a:xfrm>
          <a:prstGeom prst="rect">
            <a:avLst/>
          </a:prstGeom>
        </p:spPr>
      </p:pic>
      <p:sp>
        <p:nvSpPr>
          <p:cNvPr id="13" name="Rectangle 12"/>
          <p:cNvSpPr/>
          <p:nvPr/>
        </p:nvSpPr>
        <p:spPr>
          <a:xfrm>
            <a:off x="274780" y="6479312"/>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09600" y="3581400"/>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…as have US interest rates (10-year Treasury)…</a:t>
            </a:r>
            <a:endParaRPr lang="en-US" sz="2800" dirty="0"/>
          </a:p>
        </p:txBody>
      </p:sp>
      <p:cxnSp>
        <p:nvCxnSpPr>
          <p:cNvPr id="15" name="Straight Arrow Connector 14"/>
          <p:cNvCxnSpPr/>
          <p:nvPr/>
        </p:nvCxnSpPr>
        <p:spPr>
          <a:xfrm flipV="1">
            <a:off x="5638800" y="4114800"/>
            <a:ext cx="2667000" cy="1371600"/>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914400"/>
            <a:ext cx="3280193" cy="307777"/>
          </a:xfrm>
          <a:prstGeom prst="rect">
            <a:avLst/>
          </a:prstGeom>
          <a:noFill/>
        </p:spPr>
        <p:txBody>
          <a:bodyPr wrap="none" rtlCol="0">
            <a:spAutoFit/>
          </a:bodyPr>
          <a:lstStyle/>
          <a:p>
            <a:r>
              <a:rPr lang="en-US" sz="1400" dirty="0" smtClean="0"/>
              <a:t>CBOE volatility index, May 2017-May 2018</a:t>
            </a:r>
            <a:endParaRPr lang="en-US" sz="1400" dirty="0"/>
          </a:p>
        </p:txBody>
      </p:sp>
    </p:spTree>
    <p:extLst>
      <p:ext uri="{BB962C8B-B14F-4D97-AF65-F5344CB8AC3E}">
        <p14:creationId xmlns:p14="http://schemas.microsoft.com/office/powerpoint/2010/main" val="19921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a:t>T</a:t>
            </a:r>
            <a:r>
              <a:rPr lang="en-US" sz="2800" dirty="0" smtClean="0"/>
              <a:t>he dollar, which is still a safe haven, rose as well.</a:t>
            </a:r>
            <a:endParaRPr lang="en-US" sz="2800"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476250" y="1276350"/>
            <a:ext cx="8191500" cy="4286250"/>
          </a:xfrm>
          <a:prstGeom prst="rect">
            <a:avLst/>
          </a:prstGeom>
        </p:spPr>
      </p:pic>
      <p:sp>
        <p:nvSpPr>
          <p:cNvPr id="5" name="Rectangle 4"/>
          <p:cNvSpPr/>
          <p:nvPr/>
        </p:nvSpPr>
        <p:spPr>
          <a:xfrm>
            <a:off x="685800" y="5410200"/>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743700" y="3505200"/>
            <a:ext cx="1714500" cy="1443176"/>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71600" y="1219200"/>
            <a:ext cx="6019800" cy="369332"/>
          </a:xfrm>
          <a:prstGeom prst="rect">
            <a:avLst/>
          </a:prstGeom>
          <a:solidFill>
            <a:schemeClr val="bg1"/>
          </a:solidFill>
        </p:spPr>
        <p:txBody>
          <a:bodyPr wrap="square">
            <a:spAutoFit/>
          </a:bodyPr>
          <a:lstStyle/>
          <a:p>
            <a:r>
              <a:rPr lang="en-US" dirty="0" smtClean="0"/>
              <a:t>           Trade-weighted US $ index (broad), </a:t>
            </a:r>
            <a:r>
              <a:rPr lang="en-US" dirty="0"/>
              <a:t>May 2017-May 2018</a:t>
            </a:r>
            <a:endParaRPr lang="en-US" dirty="0"/>
          </a:p>
        </p:txBody>
      </p:sp>
    </p:spTree>
    <p:extLst>
      <p:ext uri="{BB962C8B-B14F-4D97-AF65-F5344CB8AC3E}">
        <p14:creationId xmlns:p14="http://schemas.microsoft.com/office/powerpoint/2010/main" val="20535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lvl="1" algn="ctr" rtl="0">
              <a:spcBef>
                <a:spcPct val="0"/>
              </a:spcBef>
            </a:pPr>
            <a:r>
              <a:rPr lang="en-US" sz="3400" dirty="0" smtClean="0">
                <a:latin typeface="+mj-lt"/>
              </a:rPr>
              <a:t>2. One vulnerability: The return of foreign-currency denominated corporate debt</a:t>
            </a:r>
            <a:endParaRPr lang="en-US" sz="3400" dirty="0">
              <a:latin typeface="+mj-lt"/>
            </a:endParaRPr>
          </a:p>
        </p:txBody>
      </p:sp>
      <p:sp>
        <p:nvSpPr>
          <p:cNvPr id="3" name="Content Placeholder 2"/>
          <p:cNvSpPr>
            <a:spLocks noGrp="1"/>
          </p:cNvSpPr>
          <p:nvPr>
            <p:ph idx="1"/>
          </p:nvPr>
        </p:nvSpPr>
        <p:spPr>
          <a:xfrm>
            <a:off x="457200" y="1981200"/>
            <a:ext cx="8382000" cy="3962400"/>
          </a:xfrm>
        </p:spPr>
        <p:txBody>
          <a:bodyPr>
            <a:normAutofit/>
          </a:bodyPr>
          <a:lstStyle/>
          <a:p>
            <a:pPr marL="0" indent="0">
              <a:buNone/>
            </a:pPr>
            <a:r>
              <a:rPr lang="en-US" dirty="0" smtClean="0"/>
              <a:t>        After the currency crises of 1994-2002, </a:t>
            </a:r>
            <a:br>
              <a:rPr lang="en-US" dirty="0" smtClean="0"/>
            </a:br>
            <a:r>
              <a:rPr lang="en-US" dirty="0" smtClean="0"/>
              <a:t>many EMs learned to reduce their vulnerabilities.</a:t>
            </a:r>
          </a:p>
          <a:p>
            <a:r>
              <a:rPr lang="en-US" dirty="0" smtClean="0"/>
              <a:t>Central banks hold more forex reserves.</a:t>
            </a:r>
          </a:p>
          <a:p>
            <a:r>
              <a:rPr lang="en-US" dirty="0" smtClean="0"/>
              <a:t>More flexible exchange rates.</a:t>
            </a:r>
          </a:p>
          <a:p>
            <a:r>
              <a:rPr lang="en-US" dirty="0" smtClean="0"/>
              <a:t>Less $-denominated debt,</a:t>
            </a:r>
          </a:p>
          <a:p>
            <a:pPr lvl="1"/>
            <a:r>
              <a:rPr lang="en-US" dirty="0" smtClean="0"/>
              <a:t>to avoid the adverse balance-sheet effects </a:t>
            </a:r>
            <a:br>
              <a:rPr lang="en-US" dirty="0" smtClean="0"/>
            </a:br>
            <a:r>
              <a:rPr lang="en-US" dirty="0" smtClean="0"/>
              <a:t>from currency-mismatch + devaluation.</a:t>
            </a:r>
            <a:endParaRPr lang="en-US" dirty="0"/>
          </a:p>
        </p:txBody>
      </p:sp>
    </p:spTree>
    <p:extLst>
      <p:ext uri="{BB962C8B-B14F-4D97-AF65-F5344CB8AC3E}">
        <p14:creationId xmlns:p14="http://schemas.microsoft.com/office/powerpoint/2010/main" val="42190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2800" dirty="0" smtClean="0">
                <a:latin typeface="Calibri" panose="020F0502020204030204" pitchFamily="34" charset="0"/>
              </a:rPr>
              <a:t>Currency composition in the post-2003 capital inflows</a:t>
            </a:r>
            <a:br>
              <a:rPr lang="en-US" sz="2800" dirty="0" smtClean="0">
                <a:latin typeface="Calibri" panose="020F0502020204030204" pitchFamily="34" charset="0"/>
              </a:rPr>
            </a:br>
            <a:r>
              <a:rPr lang="en-US" sz="2800" dirty="0" smtClean="0">
                <a:latin typeface="Calibri" panose="020F0502020204030204" pitchFamily="34" charset="0"/>
              </a:rPr>
              <a:t>shifted away from $-denomination, toward Local Currency.</a:t>
            </a:r>
            <a:endParaRPr lang="en-US" sz="2800" dirty="0">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4002"/>
            <a:ext cx="7391400" cy="4604398"/>
          </a:xfrm>
        </p:spPr>
      </p:pic>
      <p:sp>
        <p:nvSpPr>
          <p:cNvPr id="6" name="TextBox 5"/>
          <p:cNvSpPr txBox="1"/>
          <p:nvPr/>
        </p:nvSpPr>
        <p:spPr>
          <a:xfrm>
            <a:off x="1" y="6443246"/>
            <a:ext cx="9144000" cy="338554"/>
          </a:xfrm>
          <a:prstGeom prst="rect">
            <a:avLst/>
          </a:prstGeom>
          <a:noFill/>
        </p:spPr>
        <p:txBody>
          <a:bodyPr wrap="square" rtlCol="0">
            <a:spAutoFit/>
          </a:bodyPr>
          <a:lstStyle/>
          <a:p>
            <a:pPr algn="ctr"/>
            <a:r>
              <a:rPr lang="en-US" sz="1600" dirty="0" err="1" smtClean="0">
                <a:latin typeface="Calibri" panose="020F0502020204030204" pitchFamily="34" charset="0"/>
              </a:rPr>
              <a:t>Wenxin</a:t>
            </a:r>
            <a:r>
              <a:rPr lang="en-US" sz="1600" dirty="0" smtClean="0">
                <a:latin typeface="Calibri" panose="020F0502020204030204" pitchFamily="34" charset="0"/>
              </a:rPr>
              <a:t> Du</a:t>
            </a:r>
            <a:r>
              <a:rPr lang="en-US" sz="1400" dirty="0" smtClean="0">
                <a:latin typeface="Calibri" panose="020F0502020204030204" pitchFamily="34" charset="0"/>
              </a:rPr>
              <a:t> &amp; </a:t>
            </a:r>
            <a:r>
              <a:rPr lang="en-US" sz="1600" dirty="0" smtClean="0">
                <a:latin typeface="Calibri" panose="020F0502020204030204" pitchFamily="34" charset="0"/>
              </a:rPr>
              <a:t>Jesse Schreger, </a:t>
            </a:r>
            <a:r>
              <a:rPr lang="en-US" sz="1400" dirty="0" smtClean="0">
                <a:latin typeface="Calibri" panose="020F0502020204030204" pitchFamily="34" charset="0"/>
              </a:rPr>
              <a:t>Harvard Business School, 2016, </a:t>
            </a:r>
            <a:r>
              <a:rPr lang="en-US" sz="1200" dirty="0" smtClean="0">
                <a:latin typeface="Calibri" panose="020F0502020204030204" pitchFamily="34" charset="0"/>
              </a:rPr>
              <a:t>“Sovereign Risk, Currency Risk, &amp; Corporate Balance Sheets,” Fig.3.</a:t>
            </a:r>
            <a:endParaRPr lang="en-US" sz="800" dirty="0">
              <a:latin typeface="Calibri" panose="020F0502020204030204" pitchFamily="34" charset="0"/>
            </a:endParaRPr>
          </a:p>
        </p:txBody>
      </p:sp>
      <p:cxnSp>
        <p:nvCxnSpPr>
          <p:cNvPr id="7" name="Straight Arrow Connector 6"/>
          <p:cNvCxnSpPr/>
          <p:nvPr/>
        </p:nvCxnSpPr>
        <p:spPr>
          <a:xfrm flipV="1">
            <a:off x="2209800" y="3886200"/>
            <a:ext cx="2935472" cy="762000"/>
          </a:xfrm>
          <a:prstGeom prst="straightConnector1">
            <a:avLst/>
          </a:prstGeom>
          <a:ln w="95250">
            <a:solidFill>
              <a:srgbClr val="D2A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78934" y="1828800"/>
            <a:ext cx="4011133" cy="738664"/>
          </a:xfrm>
          <a:prstGeom prst="rect">
            <a:avLst/>
          </a:prstGeom>
        </p:spPr>
        <p:txBody>
          <a:bodyPr wrap="square">
            <a:spAutoFit/>
          </a:bodyPr>
          <a:lstStyle/>
          <a:p>
            <a:r>
              <a:rPr lang="en-US" sz="2200" dirty="0" smtClean="0">
                <a:latin typeface="Calibri" panose="020F0502020204030204" pitchFamily="34" charset="0"/>
              </a:rPr>
              <a:t>Share </a:t>
            </a:r>
            <a:r>
              <a:rPr lang="en-US" sz="2200" dirty="0">
                <a:latin typeface="Calibri" panose="020F0502020204030204" pitchFamily="34" charset="0"/>
              </a:rPr>
              <a:t>of </a:t>
            </a:r>
            <a:r>
              <a:rPr lang="en-US" sz="2200" dirty="0" smtClean="0">
                <a:latin typeface="Calibri" panose="020F0502020204030204" pitchFamily="34" charset="0"/>
              </a:rPr>
              <a:t>External </a:t>
            </a:r>
            <a:r>
              <a:rPr lang="en-US" sz="2200" dirty="0">
                <a:latin typeface="Calibri" panose="020F0502020204030204" pitchFamily="34" charset="0"/>
              </a:rPr>
              <a:t>Debt in LC </a:t>
            </a:r>
            <a:r>
              <a:rPr lang="en-US" sz="2200" dirty="0" smtClean="0">
                <a:latin typeface="Calibri" panose="020F0502020204030204" pitchFamily="34" charset="0"/>
              </a:rPr>
              <a:t/>
            </a:r>
            <a:br>
              <a:rPr lang="en-US" sz="2200" dirty="0" smtClean="0">
                <a:latin typeface="Calibri" panose="020F0502020204030204" pitchFamily="34" charset="0"/>
              </a:rPr>
            </a:br>
            <a:r>
              <a:rPr lang="en-US" sz="2000" dirty="0" smtClean="0">
                <a:latin typeface="Calibri" panose="020F0502020204030204" pitchFamily="34" charset="0"/>
              </a:rPr>
              <a:t>(</a:t>
            </a:r>
            <a:r>
              <a:rPr lang="en-US" sz="2000" dirty="0">
                <a:latin typeface="Calibri" panose="020F0502020204030204" pitchFamily="34" charset="0"/>
              </a:rPr>
              <a:t>Mean of 14 sample countries)</a:t>
            </a:r>
          </a:p>
        </p:txBody>
      </p:sp>
    </p:spTree>
    <p:extLst>
      <p:ext uri="{BB962C8B-B14F-4D97-AF65-F5344CB8AC3E}">
        <p14:creationId xmlns:p14="http://schemas.microsoft.com/office/powerpoint/2010/main" val="22844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39" y="1371600"/>
            <a:ext cx="8440061" cy="4800599"/>
          </a:xfrm>
          <a:prstGeom prst="rect">
            <a:avLst/>
          </a:prstGeom>
        </p:spPr>
      </p:pic>
      <p:sp>
        <p:nvSpPr>
          <p:cNvPr id="5" name="Title 1"/>
          <p:cNvSpPr txBox="1">
            <a:spLocks/>
          </p:cNvSpPr>
          <p:nvPr/>
        </p:nvSpPr>
        <p:spPr>
          <a:xfrm>
            <a:off x="-76200" y="186123"/>
            <a:ext cx="9202061" cy="1185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latin typeface="Calibri" panose="020F050202020403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6210504"/>
            <a:ext cx="3481387" cy="49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92044" y="6258580"/>
            <a:ext cx="4933210" cy="507831"/>
          </a:xfrm>
          <a:prstGeom prst="rect">
            <a:avLst/>
          </a:prstGeom>
          <a:noFill/>
        </p:spPr>
        <p:txBody>
          <a:bodyPr wrap="none" rtlCol="0">
            <a:spAutoFit/>
          </a:bodyPr>
          <a:lstStyle/>
          <a:p>
            <a:r>
              <a:rPr lang="en-US" sz="1500" dirty="0" err="1" smtClean="0">
                <a:latin typeface="Calibri" panose="020F0502020204030204" pitchFamily="34" charset="0"/>
              </a:rPr>
              <a:t>Wenxin</a:t>
            </a:r>
            <a:r>
              <a:rPr lang="en-US" sz="1500" dirty="0" smtClean="0">
                <a:latin typeface="Calibri" panose="020F0502020204030204" pitchFamily="34" charset="0"/>
              </a:rPr>
              <a:t> Du &amp; Jesse Schreger, Harvard Business School, 2016, </a:t>
            </a:r>
            <a:r>
              <a:rPr lang="en-US" sz="1600" dirty="0" smtClean="0">
                <a:latin typeface="Calibri" panose="020F0502020204030204" pitchFamily="34" charset="0"/>
              </a:rPr>
              <a:t/>
            </a:r>
            <a:br>
              <a:rPr lang="en-US" sz="1600" dirty="0" smtClean="0">
                <a:latin typeface="Calibri" panose="020F0502020204030204" pitchFamily="34" charset="0"/>
              </a:rPr>
            </a:br>
            <a:r>
              <a:rPr lang="en-US" sz="1200" dirty="0" smtClean="0">
                <a:latin typeface="Calibri" panose="020F0502020204030204" pitchFamily="34" charset="0"/>
              </a:rPr>
              <a:t>“Sovereign Risk, Currency Risk, &amp; Corporate Balance Sheets” Fig. A2.</a:t>
            </a:r>
            <a:endParaRPr lang="en-US" sz="1200" dirty="0">
              <a:latin typeface="Calibri" panose="020F0502020204030204" pitchFamily="34" charset="0"/>
            </a:endParaRPr>
          </a:p>
        </p:txBody>
      </p:sp>
      <p:cxnSp>
        <p:nvCxnSpPr>
          <p:cNvPr id="16" name="Straight Arrow Connector 15"/>
          <p:cNvCxnSpPr/>
          <p:nvPr/>
        </p:nvCxnSpPr>
        <p:spPr>
          <a:xfrm>
            <a:off x="7620000" y="4191000"/>
            <a:ext cx="861291" cy="680027"/>
          </a:xfrm>
          <a:prstGeom prst="straightConnector1">
            <a:avLst/>
          </a:prstGeom>
          <a:ln w="952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629400" y="4191000"/>
            <a:ext cx="838200" cy="828962"/>
          </a:xfrm>
          <a:prstGeom prst="straightConnector1">
            <a:avLst/>
          </a:prstGeom>
          <a:ln w="952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0" y="350838"/>
            <a:ext cx="9143999"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Calibri" panose="020F0502020204030204" pitchFamily="34" charset="0"/>
              </a:rPr>
              <a:t>But </a:t>
            </a:r>
            <a:r>
              <a:rPr lang="en-US" sz="2800" i="1" dirty="0" smtClean="0">
                <a:latin typeface="Calibri" panose="020F0502020204030204" pitchFamily="34" charset="0"/>
              </a:rPr>
              <a:t>corporate</a:t>
            </a:r>
            <a:r>
              <a:rPr lang="en-US" sz="2800" dirty="0" smtClean="0">
                <a:latin typeface="Calibri" panose="020F0502020204030204" pitchFamily="34" charset="0"/>
              </a:rPr>
              <a:t> </a:t>
            </a:r>
            <a:r>
              <a:rPr lang="en-US" sz="2800" dirty="0">
                <a:latin typeface="Calibri" panose="020F0502020204030204" pitchFamily="34" charset="0"/>
              </a:rPr>
              <a:t>debt post-2008 </a:t>
            </a:r>
            <a:r>
              <a:rPr lang="en-US" sz="2800" dirty="0" smtClean="0">
                <a:latin typeface="Calibri" panose="020F0502020204030204" pitchFamily="34" charset="0"/>
              </a:rPr>
              <a:t>swung back to $-denomination,</a:t>
            </a:r>
          </a:p>
          <a:p>
            <a:r>
              <a:rPr lang="en-US" sz="2800" dirty="0" smtClean="0">
                <a:latin typeface="Calibri" panose="020F0502020204030204" pitchFamily="34" charset="0"/>
              </a:rPr>
              <a:t>away from Local Currency, in some EMs.</a:t>
            </a:r>
            <a:endParaRPr lang="en-US" sz="2800" dirty="0">
              <a:latin typeface="Calibri" panose="020F0502020204030204" pitchFamily="34" charset="0"/>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072163"/>
            <a:ext cx="9906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4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9144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algn="ctr" eaLnBrk="0" hangingPunct="0">
              <a:defRPr/>
            </a:pPr>
            <a:r>
              <a:rPr lang="en-US" sz="2800" kern="0" dirty="0" smtClean="0">
                <a:latin typeface="Calibri" panose="020F0502020204030204" pitchFamily="34" charset="0"/>
                <a:ea typeface="Segoe UI" pitchFamily="34" charset="0"/>
                <a:cs typeface="Segoe UI" pitchFamily="34" charset="0"/>
              </a:rPr>
              <a:t>FX bond issuance by nonfinancial corporates has increased in Latin America since 2009, raising vulnerabilities.</a:t>
            </a:r>
          </a:p>
        </p:txBody>
      </p:sp>
      <p:sp>
        <p:nvSpPr>
          <p:cNvPr id="4" name="TextBox 3"/>
          <p:cNvSpPr txBox="1"/>
          <p:nvPr/>
        </p:nvSpPr>
        <p:spPr>
          <a:xfrm>
            <a:off x="4457700" y="6553200"/>
            <a:ext cx="4229100" cy="6096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eaLnBrk="0" hangingPunct="0">
              <a:spcAft>
                <a:spcPts val="600"/>
              </a:spcAft>
            </a:pPr>
            <a:r>
              <a:rPr lang="en-US" sz="900" dirty="0" err="1" smtClean="0">
                <a:solidFill>
                  <a:srgbClr val="002060"/>
                </a:solidFill>
                <a:latin typeface="Segoe UI" pitchFamily="34" charset="0"/>
                <a:ea typeface="Segoe UI" pitchFamily="34" charset="0"/>
                <a:cs typeface="Segoe UI" pitchFamily="34" charset="0"/>
              </a:rPr>
              <a:t>Cubeddu</a:t>
            </a:r>
            <a:r>
              <a:rPr lang="en-US" sz="900" dirty="0" smtClean="0">
                <a:solidFill>
                  <a:srgbClr val="002060"/>
                </a:solidFill>
                <a:latin typeface="Segoe UI" pitchFamily="34" charset="0"/>
                <a:ea typeface="Segoe UI" pitchFamily="34" charset="0"/>
                <a:cs typeface="Segoe UI" pitchFamily="34" charset="0"/>
              </a:rPr>
              <a:t>, </a:t>
            </a:r>
            <a:r>
              <a:rPr lang="en-US" sz="900" dirty="0" err="1">
                <a:solidFill>
                  <a:srgbClr val="002060"/>
                </a:solidFill>
                <a:latin typeface="Segoe UI" pitchFamily="34" charset="0"/>
                <a:ea typeface="Segoe UI" pitchFamily="34" charset="0"/>
                <a:cs typeface="Segoe UI" pitchFamily="34" charset="0"/>
              </a:rPr>
              <a:t>Iakova</a:t>
            </a:r>
            <a:r>
              <a:rPr lang="en-US" sz="900" dirty="0">
                <a:solidFill>
                  <a:srgbClr val="002060"/>
                </a:solidFill>
                <a:latin typeface="Segoe UI" pitchFamily="34" charset="0"/>
                <a:ea typeface="Segoe UI" pitchFamily="34" charset="0"/>
                <a:cs typeface="Segoe UI" pitchFamily="34" charset="0"/>
              </a:rPr>
              <a:t>, </a:t>
            </a:r>
            <a:r>
              <a:rPr lang="en-US" sz="900" dirty="0" smtClean="0">
                <a:solidFill>
                  <a:srgbClr val="002060"/>
                </a:solidFill>
                <a:latin typeface="Segoe UI" pitchFamily="34" charset="0"/>
                <a:ea typeface="Segoe UI" pitchFamily="34" charset="0"/>
                <a:cs typeface="Segoe UI" pitchFamily="34" charset="0"/>
              </a:rPr>
              <a:t>&amp; Sosa  IMF,</a:t>
            </a:r>
            <a:r>
              <a:rPr lang="en-US" sz="800" dirty="0" smtClean="0">
                <a:solidFill>
                  <a:srgbClr val="002060"/>
                </a:solidFill>
                <a:latin typeface="Segoe UI" pitchFamily="34" charset="0"/>
                <a:ea typeface="Segoe UI" pitchFamily="34" charset="0"/>
                <a:cs typeface="Segoe UI" pitchFamily="34" charset="0"/>
              </a:rPr>
              <a:t> </a:t>
            </a:r>
            <a:r>
              <a:rPr lang="en-US" sz="800" dirty="0">
                <a:solidFill>
                  <a:srgbClr val="002060"/>
                </a:solidFill>
                <a:latin typeface="Segoe UI" pitchFamily="34" charset="0"/>
                <a:ea typeface="Segoe UI" pitchFamily="34" charset="0"/>
                <a:cs typeface="Segoe UI" pitchFamily="34" charset="0"/>
              </a:rPr>
              <a:t>February </a:t>
            </a:r>
            <a:r>
              <a:rPr lang="en-US" sz="800" dirty="0" smtClean="0">
                <a:solidFill>
                  <a:srgbClr val="002060"/>
                </a:solidFill>
                <a:latin typeface="Segoe UI" pitchFamily="34" charset="0"/>
                <a:ea typeface="Segoe UI" pitchFamily="34" charset="0"/>
                <a:cs typeface="Segoe UI" pitchFamily="34" charset="0"/>
              </a:rPr>
              <a:t>2015</a:t>
            </a:r>
            <a:endParaRPr lang="en-US" sz="800" dirty="0">
              <a:solidFill>
                <a:srgbClr val="002060"/>
              </a:solidFill>
              <a:latin typeface="Segoe UI" pitchFamily="34" charset="0"/>
              <a:ea typeface="Segoe UI" pitchFamily="34" charset="0"/>
              <a:cs typeface="Segoe UI" pitchFamily="34" charset="0"/>
            </a:endParaRPr>
          </a:p>
        </p:txBody>
      </p:sp>
      <p:sp>
        <p:nvSpPr>
          <p:cNvPr id="5" name="TextBox 2"/>
          <p:cNvSpPr txBox="1"/>
          <p:nvPr/>
        </p:nvSpPr>
        <p:spPr>
          <a:xfrm>
            <a:off x="1447800" y="1524000"/>
            <a:ext cx="6324600" cy="6096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Segoe UI" pitchFamily="34" charset="0"/>
                <a:ea typeface="Segoe UI" pitchFamily="34" charset="0"/>
                <a:cs typeface="Segoe UI" pitchFamily="34" charset="0"/>
              </a:rPr>
              <a:t>Foreign Bond Issuance: Nonfinancial Corporates</a:t>
            </a:r>
            <a:r>
              <a:rPr lang="en-US" sz="1600" dirty="0">
                <a:latin typeface="Segoe UI" pitchFamily="34" charset="0"/>
                <a:ea typeface="Segoe UI" pitchFamily="34" charset="0"/>
                <a:cs typeface="Segoe UI" pitchFamily="34" charset="0"/>
              </a:rPr>
              <a:t> </a:t>
            </a:r>
            <a:r>
              <a:rPr lang="en-US" sz="1600" b="0" baseline="0" dirty="0" smtClean="0">
                <a:solidFill>
                  <a:schemeClr val="tx1"/>
                </a:solidFill>
                <a:latin typeface="Segoe UI" pitchFamily="34" charset="0"/>
                <a:ea typeface="Segoe UI" pitchFamily="34" charset="0"/>
                <a:cs typeface="Segoe UI" pitchFamily="34" charset="0"/>
              </a:rPr>
              <a:t>(US$ billion)</a:t>
            </a:r>
            <a:endParaRPr lang="en-US" sz="1600" dirty="0">
              <a:latin typeface="Segoe UI" pitchFamily="34" charset="0"/>
              <a:ea typeface="Segoe UI" pitchFamily="34" charset="0"/>
              <a:cs typeface="Segoe UI" pitchFamily="34" charset="0"/>
            </a:endParaRPr>
          </a:p>
        </p:txBody>
      </p:sp>
      <p:graphicFrame>
        <p:nvGraphicFramePr>
          <p:cNvPr id="6" name="Chart 5"/>
          <p:cNvGraphicFramePr/>
          <p:nvPr>
            <p:extLst>
              <p:ext uri="{D42A27DB-BD31-4B8C-83A1-F6EECF244321}">
                <p14:modId xmlns:p14="http://schemas.microsoft.com/office/powerpoint/2010/main" val="1143904058"/>
              </p:ext>
            </p:extLst>
          </p:nvPr>
        </p:nvGraphicFramePr>
        <p:xfrm>
          <a:off x="1219200" y="1948070"/>
          <a:ext cx="6400800" cy="444740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6428601"/>
            <a:ext cx="3276600" cy="276999"/>
          </a:xfrm>
          <a:prstGeom prst="rect">
            <a:avLst/>
          </a:prstGeom>
        </p:spPr>
        <p:txBody>
          <a:bodyPr wrap="square">
            <a:spAutoFit/>
          </a:bodyPr>
          <a:lstStyle/>
          <a:p>
            <a:pPr fontAlgn="t"/>
            <a:r>
              <a:rPr lang="en-US" sz="1200" dirty="0" smtClean="0">
                <a:solidFill>
                  <a:schemeClr val="dk1"/>
                </a:solidFill>
                <a:latin typeface="Segoe UI" pitchFamily="34" charset="0"/>
                <a:ea typeface="Segoe UI" pitchFamily="34" charset="0"/>
                <a:cs typeface="Segoe UI" pitchFamily="34" charset="0"/>
              </a:rPr>
              <a:t>Sources: </a:t>
            </a:r>
            <a:r>
              <a:rPr lang="en-US" sz="1200" dirty="0" err="1" smtClean="0">
                <a:solidFill>
                  <a:schemeClr val="dk1"/>
                </a:solidFill>
                <a:latin typeface="Segoe UI" pitchFamily="34" charset="0"/>
                <a:ea typeface="Segoe UI" pitchFamily="34" charset="0"/>
                <a:cs typeface="Segoe UI" pitchFamily="34" charset="0"/>
              </a:rPr>
              <a:t>Dealogic</a:t>
            </a:r>
            <a:r>
              <a:rPr lang="en-US" sz="1200" dirty="0" smtClean="0">
                <a:solidFill>
                  <a:schemeClr val="dk1"/>
                </a:solidFill>
                <a:latin typeface="Segoe UI" pitchFamily="34" charset="0"/>
                <a:ea typeface="Segoe UI" pitchFamily="34" charset="0"/>
                <a:cs typeface="Segoe UI" pitchFamily="34" charset="0"/>
              </a:rPr>
              <a:t>; and IMF staff calculations.</a:t>
            </a:r>
          </a:p>
        </p:txBody>
      </p:sp>
      <p:cxnSp>
        <p:nvCxnSpPr>
          <p:cNvPr id="8" name="Straight Arrow Connector 7"/>
          <p:cNvCxnSpPr/>
          <p:nvPr/>
        </p:nvCxnSpPr>
        <p:spPr>
          <a:xfrm flipV="1">
            <a:off x="4343400" y="3276600"/>
            <a:ext cx="2438400" cy="2514602"/>
          </a:xfrm>
          <a:prstGeom prst="straightConnector1">
            <a:avLst/>
          </a:prstGeom>
          <a:ln w="952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2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838200"/>
            <a:ext cx="8229600" cy="1143000"/>
          </a:xfrm>
        </p:spPr>
        <p:txBody>
          <a:bodyPr>
            <a:normAutofit/>
          </a:bodyPr>
          <a:lstStyle/>
          <a:p>
            <a:pPr eaLnBrk="1" hangingPunct="1"/>
            <a:r>
              <a:rPr lang="en-US" altLang="en-US" sz="3000" dirty="0" smtClean="0"/>
              <a:t>Why do leaders fail to take advantage </a:t>
            </a:r>
            <a:br>
              <a:rPr lang="en-US" altLang="en-US" sz="3000" dirty="0" smtClean="0"/>
            </a:br>
            <a:r>
              <a:rPr lang="en-US" altLang="en-US" sz="3000" dirty="0" smtClean="0"/>
              <a:t>of boom times to strengthen the budget?</a:t>
            </a:r>
          </a:p>
        </p:txBody>
      </p:sp>
      <p:sp>
        <p:nvSpPr>
          <p:cNvPr id="38915" name="Content Placeholder 2"/>
          <p:cNvSpPr>
            <a:spLocks noGrp="1"/>
          </p:cNvSpPr>
          <p:nvPr>
            <p:ph idx="4294967295"/>
          </p:nvPr>
        </p:nvSpPr>
        <p:spPr>
          <a:xfrm>
            <a:off x="152400" y="2057400"/>
            <a:ext cx="8839200" cy="4953000"/>
          </a:xfrm>
        </p:spPr>
        <p:txBody>
          <a:bodyPr/>
          <a:lstStyle/>
          <a:p>
            <a:pPr eaLnBrk="1" hangingPunct="1"/>
            <a:r>
              <a:rPr lang="en-US" altLang="en-US" sz="2800" dirty="0" smtClean="0"/>
              <a:t>People don’t see the need to “fix the hole </a:t>
            </a:r>
            <a:br>
              <a:rPr lang="en-US" altLang="en-US" sz="2800" dirty="0" smtClean="0"/>
            </a:br>
            <a:r>
              <a:rPr lang="en-US" altLang="en-US" sz="2800" dirty="0" smtClean="0"/>
              <a:t>in the roof when the sun is shining.”</a:t>
            </a:r>
          </a:p>
          <a:p>
            <a:pPr lvl="1" eaLnBrk="1" hangingPunct="1"/>
            <a:r>
              <a:rPr lang="en-US" altLang="en-US" dirty="0" smtClean="0"/>
              <a:t>They may see the mistake </a:t>
            </a:r>
            <a:br>
              <a:rPr lang="en-US" altLang="en-US" dirty="0" smtClean="0"/>
            </a:br>
            <a:r>
              <a:rPr lang="en-US" altLang="en-US" dirty="0" smtClean="0"/>
              <a:t>  when the storm hits,</a:t>
            </a:r>
            <a:r>
              <a:rPr lang="en-US" altLang="en-US" sz="2100" dirty="0" smtClean="0"/>
              <a:t> </a:t>
            </a:r>
          </a:p>
          <a:p>
            <a:pPr lvl="2" eaLnBrk="1" hangingPunct="1"/>
            <a:r>
              <a:rPr lang="en-US" altLang="en-US" dirty="0" smtClean="0"/>
              <a:t>but then it is too late.</a:t>
            </a:r>
            <a:r>
              <a:rPr lang="en-US" altLang="en-US" sz="600" dirty="0" smtClean="0"/>
              <a:t/>
            </a:r>
            <a:br>
              <a:rPr lang="en-US" altLang="en-US" sz="600" dirty="0" smtClean="0"/>
            </a:br>
            <a:endParaRPr lang="en-US" altLang="en-US" sz="600" dirty="0" smtClean="0"/>
          </a:p>
          <a:p>
            <a:pPr eaLnBrk="1" hangingPunct="1"/>
            <a:r>
              <a:rPr lang="en-US" altLang="en-US" sz="2800" dirty="0" smtClean="0"/>
              <a:t>Official forecasts </a:t>
            </a:r>
            <a:br>
              <a:rPr lang="en-US" altLang="en-US" sz="2800" dirty="0" smtClean="0"/>
            </a:br>
            <a:r>
              <a:rPr lang="en-US" altLang="en-US" sz="2800" dirty="0" smtClean="0"/>
              <a:t>are over-optimistic </a:t>
            </a:r>
            <a:br>
              <a:rPr lang="en-US" altLang="en-US" sz="2800" dirty="0" smtClean="0"/>
            </a:br>
            <a:r>
              <a:rPr lang="en-US" altLang="en-US" sz="2800" dirty="0" smtClean="0"/>
              <a:t>in boom periods, </a:t>
            </a:r>
            <a:r>
              <a:rPr lang="en-US" altLang="en-US" sz="2900" dirty="0" smtClean="0"/>
              <a:t/>
            </a:r>
            <a:br>
              <a:rPr lang="en-US" altLang="en-US" sz="2900" dirty="0" smtClean="0"/>
            </a:br>
            <a:r>
              <a:rPr lang="en-US" altLang="en-US" sz="2600" dirty="0" smtClean="0"/>
              <a:t>rationalizing the failure to act,</a:t>
            </a:r>
          </a:p>
          <a:p>
            <a:pPr lvl="1" eaLnBrk="1" hangingPunct="1"/>
            <a:r>
              <a:rPr lang="en-US" altLang="en-US" sz="2400" dirty="0" smtClean="0"/>
              <a:t>according to data from 33 countries.</a:t>
            </a:r>
            <a:r>
              <a:rPr lang="en-US" altLang="en-US" sz="2600" dirty="0" smtClean="0"/>
              <a:t/>
            </a:r>
            <a:br>
              <a:rPr lang="en-US" altLang="en-US" sz="2600" dirty="0" smtClean="0"/>
            </a:br>
            <a:endParaRPr lang="en-US" altLang="en-US" sz="200" dirty="0" smtClean="0"/>
          </a:p>
        </p:txBody>
      </p:sp>
      <p:pic>
        <p:nvPicPr>
          <p:cNvPr id="38918" name="Picture 6" descr="http://acting4camera.com/wp-content/uploads/2012/07/Roof-Ho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488" y="2667000"/>
            <a:ext cx="2896912" cy="190913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4" name="Picture 4" descr="C:\Users\Evan\AppData\Local\Microsoft\Windows\Temporary Internet Files\Content.IE5\W3DQ6JHQ\MC9002327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029200"/>
            <a:ext cx="1447800" cy="161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274638"/>
            <a:ext cx="8915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t>3. Another vulnerability: pro-cyclical fiscal policy</a:t>
            </a:r>
            <a:endParaRPr lang="en-US" sz="3400" dirty="0"/>
          </a:p>
        </p:txBody>
      </p:sp>
    </p:spTree>
    <p:extLst>
      <p:ext uri="{BB962C8B-B14F-4D97-AF65-F5344CB8AC3E}">
        <p14:creationId xmlns:p14="http://schemas.microsoft.com/office/powerpoint/2010/main" val="1583999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99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600200"/>
            <a:ext cx="82296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dirty="0" smtClean="0"/>
              <a:t>“What is the best fiscal policy, </a:t>
            </a:r>
            <a:br>
              <a:rPr lang="en-US" altLang="en-US" dirty="0" smtClean="0"/>
            </a:br>
            <a:r>
              <a:rPr lang="en-US" altLang="en-US" dirty="0" smtClean="0"/>
              <a:t>Austerity or Stimulus?” </a:t>
            </a:r>
            <a:r>
              <a:rPr lang="en-US" altLang="en-US" sz="2800" dirty="0" smtClean="0"/>
              <a:t/>
            </a:r>
            <a:br>
              <a:rPr lang="en-US" altLang="en-US" sz="2800" dirty="0" smtClean="0"/>
            </a:br>
            <a:endParaRPr lang="en-US" altLang="en-US" sz="2800" dirty="0" smtClean="0"/>
          </a:p>
          <a:p>
            <a:r>
              <a:rPr lang="en-US" altLang="en-US" sz="3000" dirty="0" smtClean="0"/>
              <a:t>The question is as foolish </a:t>
            </a:r>
            <a:br>
              <a:rPr lang="en-US" altLang="en-US" sz="3000" dirty="0" smtClean="0"/>
            </a:br>
            <a:r>
              <a:rPr lang="en-US" altLang="en-US" sz="3000" dirty="0" smtClean="0"/>
              <a:t>as the question, </a:t>
            </a:r>
            <a:br>
              <a:rPr lang="en-US" altLang="en-US" sz="3000" dirty="0" smtClean="0"/>
            </a:br>
            <a:r>
              <a:rPr lang="en-US" altLang="en-US" sz="3000" dirty="0" smtClean="0"/>
              <a:t>“Should a driver turn left</a:t>
            </a:r>
            <a:r>
              <a:rPr lang="en-US" altLang="en-US" sz="2000" dirty="0" smtClean="0"/>
              <a:t> </a:t>
            </a:r>
            <a:r>
              <a:rPr lang="en-US" altLang="en-US" sz="3000" dirty="0" smtClean="0"/>
              <a:t>or</a:t>
            </a:r>
            <a:r>
              <a:rPr lang="en-US" altLang="en-US" sz="2000" dirty="0" smtClean="0"/>
              <a:t> </a:t>
            </a:r>
            <a:r>
              <a:rPr lang="en-US" altLang="en-US" sz="3000" dirty="0" smtClean="0"/>
              <a:t>right?”</a:t>
            </a:r>
            <a:r>
              <a:rPr lang="en-US" altLang="en-US" sz="1000" dirty="0" smtClean="0"/>
              <a:t/>
            </a:r>
            <a:br>
              <a:rPr lang="en-US" altLang="en-US" sz="1000" dirty="0" smtClean="0"/>
            </a:br>
            <a:endParaRPr lang="en-US" altLang="en-US" sz="1000" dirty="0" smtClean="0"/>
          </a:p>
          <a:p>
            <a:endParaRPr lang="en-US" altLang="en-US" sz="1600" dirty="0" smtClean="0"/>
          </a:p>
          <a:p>
            <a:r>
              <a:rPr lang="en-US" altLang="en-US" sz="3000" dirty="0" smtClean="0"/>
              <a:t>It depends where he is in the road.</a:t>
            </a:r>
          </a:p>
          <a:p>
            <a:pPr lvl="1"/>
            <a:r>
              <a:rPr lang="en-US" altLang="en-US" sz="2600" dirty="0" smtClean="0"/>
              <a:t>Sometimes left is the answer, sometimes right.</a:t>
            </a:r>
            <a:r>
              <a:rPr lang="en-US" altLang="en-US" sz="1600" dirty="0" smtClean="0"/>
              <a:t/>
            </a:r>
            <a:br>
              <a:rPr lang="en-US" altLang="en-US" sz="1600" dirty="0" smtClean="0"/>
            </a:br>
            <a:endParaRPr lang="en-US" altLang="en-US" sz="1600" dirty="0" smtClean="0"/>
          </a:p>
        </p:txBody>
      </p:sp>
      <p:pic>
        <p:nvPicPr>
          <p:cNvPr id="6" name="Picture 7" descr="http://thinkunlimited.org/blog/wp-content/uploads/2012/10/Fork_in_the_road_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32" y="1600200"/>
            <a:ext cx="2667000" cy="1981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000" b="1" dirty="0" smtClean="0">
                <a:solidFill>
                  <a:srgbClr val="C00000"/>
                </a:solidFill>
              </a:rPr>
              <a:t>,</a:t>
            </a:r>
            <a:endParaRPr lang="en-US" altLang="en-US" sz="1800" b="1" dirty="0">
              <a:solidFill>
                <a:srgbClr val="C00000"/>
              </a:solidFill>
            </a:endParaRPr>
          </a:p>
        </p:txBody>
      </p:sp>
    </p:spTree>
    <p:extLst>
      <p:ext uri="{BB962C8B-B14F-4D97-AF65-F5344CB8AC3E}">
        <p14:creationId xmlns:p14="http://schemas.microsoft.com/office/powerpoint/2010/main" val="23604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9144000" cy="5334000"/>
          </a:xfrm>
        </p:spPr>
        <p:txBody>
          <a:bodyPr/>
          <a:lstStyle/>
          <a:p>
            <a:pPr eaLnBrk="1" hangingPunct="1">
              <a:lnSpc>
                <a:spcPct val="90000"/>
              </a:lnSpc>
            </a:pPr>
            <a:r>
              <a:rPr lang="en-US" altLang="en-US" dirty="0" smtClean="0"/>
              <a:t>Keynes favored </a:t>
            </a:r>
            <a:r>
              <a:rPr lang="en-US" altLang="en-US" i="1" dirty="0" smtClean="0"/>
              <a:t>counter-cyclical</a:t>
            </a:r>
            <a:r>
              <a:rPr lang="en-US" altLang="en-US" dirty="0" smtClean="0"/>
              <a:t> policy:</a:t>
            </a:r>
          </a:p>
          <a:p>
            <a:pPr lvl="1" eaLnBrk="1" hangingPunct="1">
              <a:lnSpc>
                <a:spcPct val="90000"/>
              </a:lnSpc>
            </a:pPr>
            <a:r>
              <a:rPr lang="en-US" altLang="en-US" dirty="0" smtClean="0"/>
              <a:t>fiscal stimulus when under conditions like the</a:t>
            </a:r>
            <a:r>
              <a:rPr lang="en-US" altLang="en-US" sz="2400" dirty="0" smtClean="0"/>
              <a:t> </a:t>
            </a:r>
            <a:r>
              <a:rPr lang="en-US" altLang="en-US" dirty="0" smtClean="0"/>
              <a:t>1930s </a:t>
            </a:r>
            <a:r>
              <a:rPr lang="en-US" altLang="en-US" sz="2200" dirty="0" smtClean="0"/>
              <a:t>-- </a:t>
            </a:r>
            <a:r>
              <a:rPr lang="en-US" altLang="en-US" sz="2400" dirty="0" smtClean="0"/>
              <a:t>depressed income, high unemployment,                 </a:t>
            </a:r>
            <a:br>
              <a:rPr lang="en-US" altLang="en-US" sz="2400" dirty="0" smtClean="0"/>
            </a:br>
            <a:r>
              <a:rPr lang="en-US" altLang="en-US" sz="2400" dirty="0" smtClean="0"/>
              <a:t>    low inflation, low interest rates – </a:t>
            </a:r>
            <a:r>
              <a:rPr lang="en-US" altLang="en-US" sz="2300" dirty="0" smtClean="0"/>
              <a:t/>
            </a:r>
            <a:br>
              <a:rPr lang="en-US" altLang="en-US" sz="2300" dirty="0" smtClean="0"/>
            </a:br>
            <a:r>
              <a:rPr lang="en-US" altLang="en-US" sz="2300" dirty="0" smtClean="0"/>
              <a:t>-- </a:t>
            </a:r>
            <a:r>
              <a:rPr lang="en-US" altLang="en-US" dirty="0" smtClean="0"/>
              <a:t>to moderate the downturn,</a:t>
            </a:r>
            <a:r>
              <a:rPr lang="en-US" altLang="en-US" sz="800" dirty="0" smtClean="0"/>
              <a:t/>
            </a:r>
            <a:br>
              <a:rPr lang="en-US" altLang="en-US" sz="800" dirty="0" smtClean="0"/>
            </a:br>
            <a:endParaRPr lang="en-US" altLang="en-US" sz="800" dirty="0" smtClean="0"/>
          </a:p>
          <a:p>
            <a:pPr lvl="1" eaLnBrk="1" hangingPunct="1">
              <a:lnSpc>
                <a:spcPct val="90000"/>
              </a:lnSpc>
            </a:pPr>
            <a:r>
              <a:rPr lang="en-US" altLang="en-US" dirty="0"/>
              <a:t>b</a:t>
            </a:r>
            <a:r>
              <a:rPr lang="en-US" altLang="en-US" dirty="0" smtClean="0"/>
              <a:t>ut fiscal </a:t>
            </a:r>
            <a:r>
              <a:rPr lang="en-US" altLang="en-US" i="1" dirty="0" smtClean="0"/>
              <a:t>discipline </a:t>
            </a:r>
            <a:br>
              <a:rPr lang="en-US" altLang="en-US" i="1" dirty="0" smtClean="0"/>
            </a:br>
            <a:r>
              <a:rPr lang="en-US" altLang="en-US" dirty="0" smtClean="0"/>
              <a:t>during boom periods, </a:t>
            </a:r>
            <a:br>
              <a:rPr lang="en-US" altLang="en-US" dirty="0" smtClean="0"/>
            </a:br>
            <a:r>
              <a:rPr lang="en-US" altLang="en-US" dirty="0" smtClean="0"/>
              <a:t>-- to prevent over-heating</a:t>
            </a:r>
            <a:br>
              <a:rPr lang="en-US" altLang="en-US" dirty="0" smtClean="0"/>
            </a:br>
            <a:r>
              <a:rPr lang="en-US" altLang="en-US" dirty="0" smtClean="0"/>
              <a:t>-- &amp; to maintain debt sustainability.</a:t>
            </a:r>
            <a:r>
              <a:rPr lang="en-US" altLang="en-US" sz="1800" dirty="0" smtClean="0"/>
              <a:t/>
            </a:r>
            <a:br>
              <a:rPr lang="en-US" altLang="en-US" sz="1800" dirty="0" smtClean="0"/>
            </a:br>
            <a:endParaRPr lang="en-US" altLang="en-US" sz="1800" dirty="0" smtClean="0"/>
          </a:p>
          <a:p>
            <a:pPr eaLnBrk="1" hangingPunct="1">
              <a:lnSpc>
                <a:spcPct val="90000"/>
              </a:lnSpc>
            </a:pPr>
            <a:r>
              <a:rPr lang="en-US" altLang="en-US" dirty="0" smtClean="0"/>
              <a:t> “</a:t>
            </a:r>
            <a:r>
              <a:rPr lang="en-US" altLang="en-US" i="1" dirty="0" smtClean="0"/>
              <a:t>The boom, not the slump, is the right time for austerity at the Treasury.”</a:t>
            </a:r>
            <a:r>
              <a:rPr lang="en-US" altLang="en-US" dirty="0" smtClean="0"/>
              <a:t> </a:t>
            </a:r>
            <a:r>
              <a:rPr lang="en-US" altLang="en-US" sz="1800" dirty="0" smtClean="0"/>
              <a:t>- John Maynard Keynes (1937) </a:t>
            </a:r>
            <a:endParaRPr lang="en-US" altLang="en-US" sz="1800" i="1" dirty="0" smtClean="0"/>
          </a:p>
        </p:txBody>
      </p:sp>
      <p:pic>
        <p:nvPicPr>
          <p:cNvPr id="7" name="Picture 6" descr="KeynesInChai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14600"/>
            <a:ext cx="2667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200" b="1" dirty="0">
                <a:solidFill>
                  <a:srgbClr val="C00000"/>
                </a:solidFill>
              </a:rPr>
              <a:t> </a:t>
            </a:r>
            <a:r>
              <a:rPr lang="en-US" altLang="en-US" sz="1800" b="1" dirty="0">
                <a:solidFill>
                  <a:srgbClr val="C00000"/>
                </a:solidFill>
              </a:rPr>
              <a:t>continued</a:t>
            </a:r>
          </a:p>
        </p:txBody>
      </p:sp>
    </p:spTree>
    <p:extLst>
      <p:ext uri="{BB962C8B-B14F-4D97-AF65-F5344CB8AC3E}">
        <p14:creationId xmlns:p14="http://schemas.microsoft.com/office/powerpoint/2010/main" val="3030110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The global economic outlook</a:t>
            </a:r>
            <a:endParaRPr lang="en-US" sz="4000" dirty="0"/>
          </a:p>
        </p:txBody>
      </p:sp>
      <p:sp>
        <p:nvSpPr>
          <p:cNvPr id="3" name="Content Placeholder 2"/>
          <p:cNvSpPr>
            <a:spLocks noGrp="1"/>
          </p:cNvSpPr>
          <p:nvPr>
            <p:ph idx="1"/>
          </p:nvPr>
        </p:nvSpPr>
        <p:spPr>
          <a:xfrm>
            <a:off x="304800" y="1295401"/>
            <a:ext cx="8610600" cy="5410200"/>
          </a:xfrm>
        </p:spPr>
        <p:txBody>
          <a:bodyPr>
            <a:normAutofit/>
          </a:bodyPr>
          <a:lstStyle/>
          <a:p>
            <a:r>
              <a:rPr lang="en-US" dirty="0" smtClean="0"/>
              <a:t>The economy improved in most </a:t>
            </a:r>
            <a:r>
              <a:rPr lang="en-US" dirty="0" smtClean="0"/>
              <a:t>places </a:t>
            </a:r>
            <a:r>
              <a:rPr lang="en-US" dirty="0" smtClean="0"/>
              <a:t>in 2017.</a:t>
            </a:r>
            <a:r>
              <a:rPr lang="en-US" sz="900" dirty="0" smtClean="0"/>
              <a:t/>
            </a:r>
            <a:br>
              <a:rPr lang="en-US" sz="900" dirty="0" smtClean="0"/>
            </a:br>
            <a:endParaRPr lang="en-US" sz="900" dirty="0" smtClean="0"/>
          </a:p>
          <a:p>
            <a:r>
              <a:rPr lang="en-US" dirty="0" smtClean="0"/>
              <a:t>But </a:t>
            </a:r>
            <a:r>
              <a:rPr lang="en-US" dirty="0" smtClean="0"/>
              <a:t>in</a:t>
            </a:r>
            <a:r>
              <a:rPr lang="en-US" dirty="0" smtClean="0"/>
              <a:t> 2018, clouds are re-appearing.</a:t>
            </a:r>
            <a:r>
              <a:rPr lang="en-US" sz="900" dirty="0" smtClean="0"/>
              <a:t/>
            </a:r>
            <a:br>
              <a:rPr lang="en-US" sz="900" dirty="0" smtClean="0"/>
            </a:br>
            <a:endParaRPr lang="en-US" sz="900" dirty="0" smtClean="0"/>
          </a:p>
          <a:p>
            <a:pPr marL="0" indent="0">
              <a:buNone/>
            </a:pPr>
            <a:r>
              <a:rPr lang="en-US" sz="3100" dirty="0" smtClean="0"/>
              <a:t>   </a:t>
            </a:r>
            <a:r>
              <a:rPr lang="en-US" sz="3100" dirty="0" smtClean="0"/>
              <a:t>Countries hav</a:t>
            </a:r>
            <a:r>
              <a:rPr lang="en-US" sz="3100" dirty="0" smtClean="0"/>
              <a:t>e failed to fix </a:t>
            </a:r>
            <a:r>
              <a:rPr lang="en-US" sz="3100" dirty="0" smtClean="0"/>
              <a:t>holes </a:t>
            </a:r>
            <a:r>
              <a:rPr lang="en-US" sz="3100" dirty="0" smtClean="0"/>
              <a:t>in the </a:t>
            </a:r>
            <a:r>
              <a:rPr lang="en-US" sz="3100" dirty="0" smtClean="0"/>
              <a:t>roof.</a:t>
            </a:r>
            <a:endParaRPr lang="en-US" sz="900" dirty="0" smtClean="0"/>
          </a:p>
          <a:p>
            <a:pPr marL="0" indent="0">
              <a:buNone/>
            </a:pPr>
            <a:endParaRPr lang="en-US" sz="900" dirty="0" smtClean="0"/>
          </a:p>
          <a:p>
            <a:r>
              <a:rPr lang="en-US" sz="3000" dirty="0" smtClean="0"/>
              <a:t>1 Dangers for EM countries, external &amp; local:</a:t>
            </a:r>
          </a:p>
          <a:p>
            <a:r>
              <a:rPr lang="en-US" sz="3000" dirty="0" smtClean="0"/>
              <a:t>2 The </a:t>
            </a:r>
            <a:r>
              <a:rPr lang="en-US" sz="3000" dirty="0"/>
              <a:t>return of EM foreign-currency corporate debt</a:t>
            </a:r>
            <a:r>
              <a:rPr lang="en-US" sz="3000" dirty="0" smtClean="0"/>
              <a:t>. </a:t>
            </a:r>
          </a:p>
          <a:p>
            <a:r>
              <a:rPr lang="en-US" sz="3000" dirty="0" smtClean="0"/>
              <a:t>3 The return of pro-cyclical fiscal </a:t>
            </a:r>
            <a:r>
              <a:rPr lang="en-US" sz="3000" dirty="0" smtClean="0"/>
              <a:t>policy.</a:t>
            </a:r>
            <a:endParaRPr lang="en-US" sz="3000" dirty="0" smtClean="0"/>
          </a:p>
          <a:p>
            <a:r>
              <a:rPr lang="en-US" sz="3000" dirty="0" smtClean="0"/>
              <a:t>4 The return of trade barriers? </a:t>
            </a:r>
          </a:p>
          <a:p>
            <a:pPr lvl="2"/>
            <a:r>
              <a:rPr lang="en-US" dirty="0"/>
              <a:t>T</a:t>
            </a:r>
            <a:r>
              <a:rPr lang="en-US" dirty="0" smtClean="0"/>
              <a:t>rade/GDP slowed during 2008-2016. </a:t>
            </a:r>
            <a:r>
              <a:rPr lang="en-US" dirty="0"/>
              <a:t> </a:t>
            </a:r>
            <a:r>
              <a:rPr lang="en-US" dirty="0" smtClean="0"/>
              <a:t>2017 was better;</a:t>
            </a:r>
          </a:p>
          <a:p>
            <a:pPr lvl="2"/>
            <a:r>
              <a:rPr lang="en-US" dirty="0" smtClean="0"/>
              <a:t>But now…trade wars?</a:t>
            </a:r>
          </a:p>
          <a:p>
            <a:pPr marL="0" indent="0">
              <a:buNone/>
            </a:pPr>
            <a:endParaRPr lang="en-US" dirty="0"/>
          </a:p>
        </p:txBody>
      </p:sp>
    </p:spTree>
    <p:extLst>
      <p:ext uri="{BB962C8B-B14F-4D97-AF65-F5344CB8AC3E}">
        <p14:creationId xmlns:p14="http://schemas.microsoft.com/office/powerpoint/2010/main" val="12062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12954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3000" dirty="0"/>
              <a:t> Keynesian policy </a:t>
            </a:r>
            <a:r>
              <a:rPr lang="en-US" altLang="en-US" sz="2800" dirty="0"/>
              <a:t>(“fine tuning”) </a:t>
            </a:r>
            <a:r>
              <a:rPr lang="en-US" altLang="en-US" sz="3000" dirty="0"/>
              <a:t>fell into disfavor </a:t>
            </a:r>
            <a:br>
              <a:rPr lang="en-US" altLang="en-US" sz="3000" dirty="0"/>
            </a:br>
            <a:r>
              <a:rPr lang="en-US" altLang="en-US" sz="3000" dirty="0"/>
              <a:t>in part because it was hard to get the timing right:   </a:t>
            </a:r>
          </a:p>
          <a:p>
            <a:pPr lvl="1" eaLnBrk="1" hangingPunct="1">
              <a:buFontTx/>
              <a:buChar char="•"/>
            </a:pPr>
            <a:r>
              <a:rPr lang="en-US" altLang="en-US" sz="2400" dirty="0"/>
              <a:t>by the time fiscal stimulus became law, </a:t>
            </a:r>
            <a:br>
              <a:rPr lang="en-US" altLang="en-US" sz="2400" dirty="0"/>
            </a:br>
            <a:r>
              <a:rPr lang="en-US" altLang="en-US" sz="2400" dirty="0"/>
              <a:t>the recession would be </a:t>
            </a:r>
            <a:r>
              <a:rPr lang="en-US" altLang="en-US" sz="2400" dirty="0" smtClean="0"/>
              <a:t>over.</a:t>
            </a:r>
            <a:r>
              <a:rPr lang="en-US" altLang="en-US" dirty="0"/>
              <a:t/>
            </a:r>
            <a:br>
              <a:rPr lang="en-US" altLang="en-US" dirty="0"/>
            </a:br>
            <a:endParaRPr lang="en-US" altLang="en-US" dirty="0"/>
          </a:p>
          <a:p>
            <a:pPr eaLnBrk="1" hangingPunct="1">
              <a:spcBef>
                <a:spcPct val="0"/>
              </a:spcBef>
            </a:pPr>
            <a:r>
              <a:rPr lang="en-US" altLang="en-US" sz="2800" dirty="0"/>
              <a:t>   But that is no excuse for </a:t>
            </a:r>
            <a:r>
              <a:rPr lang="en-US" altLang="en-US" sz="2800" i="1" dirty="0"/>
              <a:t>pro</a:t>
            </a:r>
            <a:r>
              <a:rPr lang="en-US" altLang="en-US" sz="2800" dirty="0"/>
              <a:t>-cyclical fiscal policy.</a:t>
            </a:r>
            <a:r>
              <a:rPr lang="en-US" altLang="en-US" sz="2400" dirty="0"/>
              <a:t/>
            </a:r>
            <a:br>
              <a:rPr lang="en-US" altLang="en-US" sz="2400" dirty="0"/>
            </a:br>
            <a:endParaRPr lang="en-US" altLang="en-US" sz="2400" dirty="0"/>
          </a:p>
          <a:p>
            <a:pPr eaLnBrk="1" hangingPunct="1">
              <a:spcBef>
                <a:spcPct val="0"/>
              </a:spcBef>
            </a:pPr>
            <a:r>
              <a:rPr lang="en-US" altLang="en-US" sz="2800" dirty="0"/>
              <a:t>   Definition of pro-cyclical fiscal policy: </a:t>
            </a:r>
          </a:p>
          <a:p>
            <a:pPr eaLnBrk="1" hangingPunct="1">
              <a:spcBef>
                <a:spcPct val="0"/>
              </a:spcBef>
              <a:buFont typeface="Wingdings" pitchFamily="2" charset="2"/>
              <a:buNone/>
            </a:pPr>
            <a:r>
              <a:rPr lang="en-US" altLang="en-US" sz="2800" dirty="0"/>
              <a:t>     Governments raise spending </a:t>
            </a:r>
            <a:r>
              <a:rPr lang="en-US" altLang="en-US" sz="2400" dirty="0"/>
              <a:t>(or cut taxes) </a:t>
            </a:r>
            <a:r>
              <a:rPr lang="en-US" altLang="en-US" sz="2800" dirty="0"/>
              <a:t>in booms; </a:t>
            </a:r>
          </a:p>
          <a:p>
            <a:pPr eaLnBrk="1" hangingPunct="1">
              <a:spcBef>
                <a:spcPct val="0"/>
              </a:spcBef>
              <a:buFont typeface="Wingdings" pitchFamily="2" charset="2"/>
              <a:buNone/>
            </a:pPr>
            <a:r>
              <a:rPr lang="en-US" altLang="en-US" sz="2800" dirty="0"/>
              <a:t>     and are then forced to retrench in downturns,</a:t>
            </a:r>
          </a:p>
          <a:p>
            <a:pPr eaLnBrk="1" hangingPunct="1">
              <a:spcBef>
                <a:spcPct val="0"/>
              </a:spcBef>
              <a:buFont typeface="Wingdings" pitchFamily="2" charset="2"/>
              <a:buNone/>
            </a:pPr>
            <a:r>
              <a:rPr lang="en-US" altLang="en-US" sz="2800" dirty="0"/>
              <a:t>     thereby exacerbating upswings &amp; downswings.</a:t>
            </a:r>
          </a:p>
        </p:txBody>
      </p:sp>
      <p:sp>
        <p:nvSpPr>
          <p:cNvPr id="6147"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200" b="1" dirty="0">
                <a:solidFill>
                  <a:srgbClr val="C00000"/>
                </a:solidFill>
              </a:rPr>
              <a:t> </a:t>
            </a:r>
            <a:r>
              <a:rPr lang="en-US" altLang="en-US" sz="1800" b="1" dirty="0">
                <a:solidFill>
                  <a:srgbClr val="C00000"/>
                </a:solidFill>
              </a:rPr>
              <a:t>continued</a:t>
            </a:r>
          </a:p>
        </p:txBody>
      </p:sp>
    </p:spTree>
    <p:extLst>
      <p:ext uri="{BB962C8B-B14F-4D97-AF65-F5344CB8AC3E}">
        <p14:creationId xmlns:p14="http://schemas.microsoft.com/office/powerpoint/2010/main" val="2150129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5D8EE56-A95C-4C9A-942E-E14E2FAE094D}" type="slidenum">
              <a:rPr lang="en-US" altLang="en-US" sz="1400">
                <a:latin typeface="Calibri" panose="020F0502020204030204" pitchFamily="34" charset="0"/>
              </a:rPr>
              <a:pPr eaLnBrk="1" hangingPunct="1">
                <a:spcBef>
                  <a:spcPct val="0"/>
                </a:spcBef>
                <a:buClrTx/>
                <a:buSzTx/>
                <a:buFontTx/>
                <a:buNone/>
              </a:pPr>
              <a:t>21</a:t>
            </a:fld>
            <a:endParaRPr lang="en-US" altLang="en-US" sz="1400">
              <a:latin typeface="Calibri" panose="020F0502020204030204" pitchFamily="34" charset="0"/>
            </a:endParaRPr>
          </a:p>
        </p:txBody>
      </p:sp>
      <p:sp>
        <p:nvSpPr>
          <p:cNvPr id="48131" name="Rectangle 2"/>
          <p:cNvSpPr>
            <a:spLocks noGrp="1" noChangeArrowheads="1"/>
          </p:cNvSpPr>
          <p:nvPr>
            <p:ph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US" altLang="en-US" smtClean="0">
              <a:effectLst/>
              <a:latin typeface="Calibri" panose="020F0502020204030204" pitchFamily="34" charset="0"/>
            </a:endParaRPr>
          </a:p>
        </p:txBody>
      </p:sp>
      <p:sp>
        <p:nvSpPr>
          <p:cNvPr id="48132" name="Rectangle 6"/>
          <p:cNvSpPr>
            <a:spLocks noChangeArrowheads="1"/>
          </p:cNvSpPr>
          <p:nvPr/>
        </p:nvSpPr>
        <p:spPr bwMode="auto">
          <a:xfrm>
            <a:off x="74910" y="95250"/>
            <a:ext cx="90690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b="1" dirty="0">
                <a:latin typeface="Calibri" panose="020F0502020204030204" pitchFamily="34" charset="0"/>
              </a:rPr>
              <a:t>Correlations between </a:t>
            </a:r>
            <a:r>
              <a:rPr lang="en-US" altLang="en-US" b="1" dirty="0" smtClean="0">
                <a:latin typeface="Calibri" panose="020F0502020204030204" pitchFamily="34" charset="0"/>
              </a:rPr>
              <a:t>Government </a:t>
            </a:r>
            <a:r>
              <a:rPr lang="en-US" altLang="en-US" b="1" dirty="0">
                <a:latin typeface="Calibri" panose="020F0502020204030204" pitchFamily="34" charset="0"/>
              </a:rPr>
              <a:t>Spending &amp; GDP</a:t>
            </a:r>
          </a:p>
          <a:p>
            <a:pPr algn="ctr">
              <a:spcBef>
                <a:spcPct val="0"/>
              </a:spcBef>
              <a:buClrTx/>
              <a:buSzTx/>
              <a:buFontTx/>
              <a:buNone/>
            </a:pPr>
            <a:r>
              <a:rPr lang="en-US" altLang="en-US" b="1" dirty="0">
                <a:latin typeface="Calibri" panose="020F0502020204030204" pitchFamily="34" charset="0"/>
              </a:rPr>
              <a:t>1960-1999</a:t>
            </a:r>
          </a:p>
        </p:txBody>
      </p:sp>
      <p:pic>
        <p:nvPicPr>
          <p:cNvPr id="48133"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093504"/>
          </a:xfrm>
          <a:prstGeom prst="rect">
            <a:avLst/>
          </a:prstGeom>
          <a:solidFill>
            <a:srgbClr val="FFFF00"/>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020113"/>
                </a:solidFill>
                <a:latin typeface="Calibri" panose="020F0502020204030204" pitchFamily="34" charset="0"/>
              </a:rPr>
              <a:t>procyclical</a:t>
            </a:r>
          </a:p>
        </p:txBody>
      </p:sp>
      <p:sp>
        <p:nvSpPr>
          <p:cNvPr id="12" name="Text Box 7"/>
          <p:cNvSpPr txBox="1">
            <a:spLocks noChangeArrowheads="1"/>
          </p:cNvSpPr>
          <p:nvPr/>
        </p:nvSpPr>
        <p:spPr bwMode="auto">
          <a:xfrm rot="16200000" flipV="1">
            <a:off x="6261793" y="1106754"/>
            <a:ext cx="13716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45000" dirty="0">
                <a:latin typeface="Bookman Old Style" panose="02050604050505020204" pitchFamily="18" charset="0"/>
              </a:rPr>
              <a:t>}</a:t>
            </a:r>
          </a:p>
        </p:txBody>
      </p:sp>
      <p:sp>
        <p:nvSpPr>
          <p:cNvPr id="14" name="Rectangle 5"/>
          <p:cNvSpPr txBox="1">
            <a:spLocks noChangeArrowheads="1"/>
          </p:cNvSpPr>
          <p:nvPr/>
        </p:nvSpPr>
        <p:spPr bwMode="auto">
          <a:xfrm>
            <a:off x="3403378" y="5506482"/>
            <a:ext cx="5435821" cy="1143000"/>
          </a:xfrm>
          <a:prstGeom prst="rect">
            <a:avLst/>
          </a:prstGeom>
          <a:solidFill>
            <a:schemeClr val="bg1"/>
          </a:solidFill>
          <a:ln w="19050">
            <a:solidFill>
              <a:schemeClr val="tx1"/>
            </a:solidFill>
          </a:ln>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a:spcBef>
                <a:spcPct val="0"/>
              </a:spcBef>
              <a:buClrTx/>
              <a:buSzTx/>
              <a:buFontTx/>
              <a:buNone/>
            </a:pPr>
            <a:r>
              <a:rPr lang="en-US" altLang="en-US" sz="3000" b="1" i="1" dirty="0">
                <a:latin typeface="Calibri" panose="020F0502020204030204" pitchFamily="34" charset="0"/>
              </a:rPr>
              <a:t>G</a:t>
            </a:r>
            <a:r>
              <a:rPr lang="en-US" altLang="en-US" sz="3000" b="1" dirty="0">
                <a:latin typeface="Calibri" panose="020F0502020204030204" pitchFamily="34" charset="0"/>
              </a:rPr>
              <a:t> always used to </a:t>
            </a:r>
            <a:r>
              <a:rPr lang="en-US" altLang="en-US" sz="3000" b="1" dirty="0" smtClean="0">
                <a:latin typeface="Calibri" panose="020F0502020204030204" pitchFamily="34" charset="0"/>
              </a:rPr>
              <a:t>be pro-cyclical</a:t>
            </a:r>
            <a:r>
              <a:rPr lang="en-US" altLang="en-US" sz="3000" b="1" dirty="0">
                <a:latin typeface="Calibri" panose="020F0502020204030204" pitchFamily="34" charset="0"/>
              </a:rPr>
              <a:t/>
            </a:r>
            <a:br>
              <a:rPr lang="en-US" altLang="en-US" sz="3000" b="1" dirty="0">
                <a:latin typeface="Calibri" panose="020F0502020204030204" pitchFamily="34" charset="0"/>
              </a:rPr>
            </a:br>
            <a:r>
              <a:rPr lang="en-US" altLang="en-US" sz="3000" b="1" dirty="0">
                <a:latin typeface="Calibri" panose="020F0502020204030204" pitchFamily="34" charset="0"/>
              </a:rPr>
              <a:t>for most developing </a:t>
            </a:r>
            <a:r>
              <a:rPr lang="en-US" altLang="en-US" sz="3000" b="1" dirty="0" smtClean="0">
                <a:latin typeface="Calibri" panose="020F0502020204030204" pitchFamily="34" charset="0"/>
              </a:rPr>
              <a:t>countries.</a:t>
            </a:r>
            <a:endParaRPr lang="en-US" altLang="en-US" sz="3000" b="1" dirty="0">
              <a:latin typeface="Calibri" panose="020F0502020204030204" pitchFamily="34" charset="0"/>
            </a:endParaRPr>
          </a:p>
        </p:txBody>
      </p:sp>
      <p:sp>
        <p:nvSpPr>
          <p:cNvPr id="15" name="Text Box 9"/>
          <p:cNvSpPr txBox="1">
            <a:spLocks noChangeArrowheads="1"/>
          </p:cNvSpPr>
          <p:nvPr/>
        </p:nvSpPr>
        <p:spPr bwMode="auto">
          <a:xfrm>
            <a:off x="74910" y="4953000"/>
            <a:ext cx="461665" cy="1502142"/>
          </a:xfrm>
          <a:prstGeom prst="rect">
            <a:avLst/>
          </a:prstGeom>
          <a:solidFill>
            <a:schemeClr val="tx1"/>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FFFF00"/>
                </a:solidFill>
                <a:latin typeface="Calibri" panose="020F0502020204030204" pitchFamily="34" charset="0"/>
              </a:rPr>
              <a:t>countercyclical</a:t>
            </a:r>
          </a:p>
        </p:txBody>
      </p:sp>
      <p:sp>
        <p:nvSpPr>
          <p:cNvPr id="48138" name="Text Box 4"/>
          <p:cNvSpPr txBox="1">
            <a:spLocks noChangeArrowheads="1"/>
          </p:cNvSpPr>
          <p:nvPr/>
        </p:nvSpPr>
        <p:spPr bwMode="auto">
          <a:xfrm>
            <a:off x="1004667" y="1406795"/>
            <a:ext cx="4797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800" dirty="0">
                <a:solidFill>
                  <a:srgbClr val="020113"/>
                </a:solidFill>
                <a:latin typeface="Calibri" panose="020F0502020204030204" pitchFamily="34" charset="0"/>
              </a:rPr>
              <a:t>Adapted from Kaminsky, Reinhart &amp; Vegh (2004)</a:t>
            </a: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207" y="659524"/>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stCxn id="56322" idx="3"/>
          </p:cNvCxnSpPr>
          <p:nvPr/>
        </p:nvCxnSpPr>
        <p:spPr>
          <a:xfrm>
            <a:off x="8672707" y="830974"/>
            <a:ext cx="190500" cy="339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252" y="6334648"/>
            <a:ext cx="57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stCxn id="56324" idx="1"/>
          </p:cNvCxnSpPr>
          <p:nvPr/>
        </p:nvCxnSpPr>
        <p:spPr>
          <a:xfrm flipH="1" flipV="1">
            <a:off x="1006475" y="6316663"/>
            <a:ext cx="240777" cy="2084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2"/>
          </p:cNvCxnSpPr>
          <p:nvPr/>
        </p:nvCxnSpPr>
        <p:spPr>
          <a:xfrm>
            <a:off x="4902200" y="2710098"/>
            <a:ext cx="0" cy="41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1382" y="4953000"/>
            <a:ext cx="856" cy="790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 descr="http://www.mapsofworld.com/images/world-countries-flags/greece-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3096" y="5769696"/>
            <a:ext cx="510504" cy="3466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File:Flag of Chil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0445" y="236131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1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272EE3E-56D3-4529-A4DF-8FC0D671D9A7}" type="slidenum">
              <a:rPr lang="en-US" altLang="en-US" sz="1400">
                <a:latin typeface="Calibri" panose="020F0502020204030204" pitchFamily="34" charset="0"/>
              </a:rPr>
              <a:pPr eaLnBrk="1" hangingPunct="1">
                <a:spcBef>
                  <a:spcPct val="0"/>
                </a:spcBef>
                <a:buClrTx/>
                <a:buSzTx/>
                <a:buFontTx/>
                <a:buNone/>
              </a:pPr>
              <a:t>22</a:t>
            </a:fld>
            <a:endParaRPr lang="en-US" altLang="en-US" sz="1400">
              <a:latin typeface="Calibri" panose="020F0502020204030204" pitchFamily="34" charset="0"/>
            </a:endParaRPr>
          </a:p>
        </p:txBody>
      </p:sp>
      <p:sp>
        <p:nvSpPr>
          <p:cNvPr id="6"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hangingPunct="1">
              <a:spcBef>
                <a:spcPct val="0"/>
              </a:spcBef>
              <a:buClrTx/>
              <a:buSzTx/>
              <a:buFontTx/>
              <a:buNone/>
            </a:pPr>
            <a:fld id="{21801E73-7A60-4F34-86BE-8C927C5316ED}" type="slidenum">
              <a:rPr lang="en-US" altLang="en-US" sz="1400">
                <a:effectLst>
                  <a:outerShdw blurRad="38100" dist="38100" dir="2700000" algn="tl">
                    <a:srgbClr val="000000"/>
                  </a:outerShdw>
                </a:effectLst>
                <a:latin typeface="Calibri" panose="020F0502020204030204" pitchFamily="34" charset="0"/>
              </a:rPr>
              <a:pPr algn="r" eaLnBrk="1" hangingPunct="1">
                <a:spcBef>
                  <a:spcPct val="0"/>
                </a:spcBef>
                <a:buClrTx/>
                <a:buSzTx/>
                <a:buFontTx/>
                <a:buNone/>
              </a:pPr>
              <a:t>22</a:t>
            </a:fld>
            <a:endParaRPr lang="en-US" altLang="en-US" sz="1400">
              <a:effectLst>
                <a:outerShdw blurRad="38100" dist="38100" dir="2700000" algn="tl">
                  <a:srgbClr val="000000"/>
                </a:outerShdw>
              </a:effectLst>
              <a:latin typeface="Calibri" panose="020F0502020204030204" pitchFamily="34" charset="0"/>
            </a:endParaRPr>
          </a:p>
        </p:txBody>
      </p:sp>
      <p:sp>
        <p:nvSpPr>
          <p:cNvPr id="66563" name="Rectangle 3"/>
          <p:cNvSpPr>
            <a:spLocks noGrp="1" noChangeArrowheads="1"/>
          </p:cNvSpPr>
          <p:nvPr>
            <p:ph type="body" idx="4294967295"/>
          </p:nvPr>
        </p:nvSpPr>
        <p:spPr>
          <a:xfrm>
            <a:off x="152400" y="789384"/>
            <a:ext cx="88392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pitchFamily="2" charset="2"/>
              <a:buNone/>
            </a:pPr>
            <a:endParaRPr lang="en-US" altLang="en-US" sz="14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An important development --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some developing countries were able to break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 historic pattern after 2000:</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5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taking advantage of the boom of 2002-2008</a:t>
            </a:r>
          </a:p>
          <a:p>
            <a:pPr lvl="2" eaLnBrk="1" hangingPunct="1"/>
            <a:r>
              <a:rPr lang="en-US" altLang="en-US" dirty="0" smtClean="0">
                <a:effectLst/>
                <a:latin typeface="Calibri" panose="020F0502020204030204" pitchFamily="34" charset="0"/>
              </a:rPr>
              <a:t>to run budget surpluses &amp; build reserves,</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thereby earning the ability to expand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fiscally in the 2008-09 crisis.</a:t>
            </a:r>
            <a:r>
              <a:rPr lang="en-US" altLang="en-US" sz="1800" dirty="0" smtClean="0">
                <a:effectLst/>
                <a:latin typeface="Calibri" panose="020F0502020204030204" pitchFamily="34" charset="0"/>
              </a:rPr>
              <a:t/>
            </a:r>
            <a:br>
              <a:rPr lang="en-US" altLang="en-US" sz="1800" dirty="0" smtClean="0">
                <a:effectLst/>
                <a:latin typeface="Calibri" panose="020F0502020204030204" pitchFamily="34" charset="0"/>
              </a:rPr>
            </a:br>
            <a:endParaRPr lang="en-US" altLang="en-US" sz="1800" dirty="0" smtClean="0">
              <a:effectLst/>
              <a:latin typeface="Calibri" panose="020F0502020204030204" pitchFamily="34" charset="0"/>
            </a:endParaRPr>
          </a:p>
          <a:p>
            <a:pPr lvl="1" eaLnBrk="1" hangingPunct="1"/>
            <a:r>
              <a:rPr lang="en-US" altLang="en-US" sz="2400" dirty="0" smtClean="0">
                <a:effectLst/>
                <a:latin typeface="Calibri" panose="020F0502020204030204" pitchFamily="34" charset="0"/>
              </a:rPr>
              <a:t>Chile, Costa Rica, Botswana, Malaysia, S. Korea…</a:t>
            </a:r>
            <a:br>
              <a:rPr lang="en-US" altLang="en-US" sz="2400" dirty="0" smtClean="0">
                <a:effectLst/>
                <a:latin typeface="Calibri" panose="020F0502020204030204" pitchFamily="34" charset="0"/>
              </a:rPr>
            </a:br>
            <a:endParaRPr lang="en-US" altLang="en-US" sz="1400" dirty="0" smtClean="0">
              <a:effectLst/>
              <a:latin typeface="Calibri" panose="020F0502020204030204" pitchFamily="34" charset="0"/>
            </a:endParaRPr>
          </a:p>
        </p:txBody>
      </p:sp>
      <p:pic>
        <p:nvPicPr>
          <p:cNvPr id="347141" name="Picture 5"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996070"/>
            <a:ext cx="762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p:cNvSpPr txBox="1">
            <a:spLocks noChangeArrowheads="1"/>
          </p:cNvSpPr>
          <p:nvPr/>
        </p:nvSpPr>
        <p:spPr bwMode="auto">
          <a:xfrm>
            <a:off x="1582738" y="255587"/>
            <a:ext cx="4523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b="1">
                <a:solidFill>
                  <a:schemeClr val="tx2"/>
                </a:solidFill>
                <a:latin typeface="Calibri" panose="020F0502020204030204" pitchFamily="34" charset="0"/>
              </a:rPr>
              <a:t>The procyclicality of fiscal policy,</a:t>
            </a:r>
            <a:r>
              <a:rPr lang="en-US" altLang="en-US" sz="1800" b="1">
                <a:latin typeface="Calibri" panose="020F0502020204030204" pitchFamily="34" charset="0"/>
              </a:rPr>
              <a:t> </a:t>
            </a:r>
            <a:r>
              <a:rPr lang="en-US" altLang="en-US" sz="1800" b="1">
                <a:solidFill>
                  <a:schemeClr val="tx2"/>
                </a:solidFill>
                <a:latin typeface="Calibri" panose="020F0502020204030204" pitchFamily="34" charset="0"/>
              </a:rPr>
              <a:t>cont</a:t>
            </a:r>
            <a:r>
              <a:rPr lang="en-US" altLang="en-US" sz="1800" b="1">
                <a:latin typeface="Calibri" panose="020F0502020204030204" pitchFamily="34" charset="0"/>
              </a:rPr>
              <a:t>.</a:t>
            </a:r>
          </a:p>
        </p:txBody>
      </p:sp>
    </p:spTree>
    <p:extLst>
      <p:ext uri="{BB962C8B-B14F-4D97-AF65-F5344CB8AC3E}">
        <p14:creationId xmlns:p14="http://schemas.microsoft.com/office/powerpoint/2010/main" val="216369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7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1219200"/>
            <a:ext cx="8915400" cy="4214163"/>
          </a:xfrm>
          <a:prstGeom prst="rect">
            <a:avLst/>
          </a:prstGeom>
          <a:noFill/>
        </p:spPr>
      </p:pic>
      <p:sp>
        <p:nvSpPr>
          <p:cNvPr id="4" name="Rectangle 3"/>
          <p:cNvSpPr/>
          <p:nvPr/>
        </p:nvSpPr>
        <p:spPr>
          <a:xfrm>
            <a:off x="238539" y="5638800"/>
            <a:ext cx="8534400" cy="1200329"/>
          </a:xfrm>
          <a:prstGeom prst="rect">
            <a:avLst/>
          </a:prstGeom>
        </p:spPr>
        <p:txBody>
          <a:bodyPr wrap="square">
            <a:spAutoFit/>
          </a:bodyPr>
          <a:lstStyle/>
          <a:p>
            <a:r>
              <a:rPr lang="en-US" dirty="0" smtClean="0">
                <a:latin typeface="Calibri" panose="020F0502020204030204" pitchFamily="34" charset="0"/>
              </a:rPr>
              <a:t>DEVELOPING</a:t>
            </a:r>
            <a:r>
              <a:rPr lang="en-US" dirty="0">
                <a:latin typeface="Calibri" panose="020F0502020204030204" pitchFamily="34" charset="0"/>
              </a:rPr>
              <a:t>:</a:t>
            </a:r>
          </a:p>
          <a:p>
            <a:r>
              <a:rPr lang="en-US" dirty="0">
                <a:latin typeface="Calibri" panose="020F0502020204030204" pitchFamily="34" charset="0"/>
              </a:rPr>
              <a:t>43% (or 32 out of 75) </a:t>
            </a:r>
            <a:r>
              <a:rPr lang="en-US" dirty="0" smtClean="0">
                <a:latin typeface="Calibri" panose="020F0502020204030204" pitchFamily="34" charset="0"/>
              </a:rPr>
              <a:t>countercyclical.  </a:t>
            </a:r>
            <a:r>
              <a:rPr lang="en-US" i="1" dirty="0" smtClean="0">
                <a:latin typeface="Calibri" panose="020F0502020204030204" pitchFamily="34" charset="0"/>
              </a:rPr>
              <a:t>The figure </a:t>
            </a:r>
            <a:r>
              <a:rPr lang="en-US" i="1" dirty="0">
                <a:latin typeface="Calibri" panose="020F0502020204030204" pitchFamily="34" charset="0"/>
              </a:rPr>
              <a:t>was 17% (or 13 out of 75) in </a:t>
            </a:r>
            <a:r>
              <a:rPr lang="en-US" i="1" dirty="0" smtClean="0">
                <a:latin typeface="Calibri" panose="020F0502020204030204" pitchFamily="34" charset="0"/>
              </a:rPr>
              <a:t>1960-1999.</a:t>
            </a:r>
            <a:endParaRPr lang="en-US" dirty="0">
              <a:latin typeface="Calibri" panose="020F0502020204030204" pitchFamily="34" charset="0"/>
            </a:endParaRPr>
          </a:p>
          <a:p>
            <a:r>
              <a:rPr lang="en-US" dirty="0">
                <a:latin typeface="Calibri" panose="020F0502020204030204" pitchFamily="34" charset="0"/>
              </a:rPr>
              <a:t>INDUSTRIAL:</a:t>
            </a:r>
          </a:p>
          <a:p>
            <a:r>
              <a:rPr lang="en-US" dirty="0">
                <a:latin typeface="Calibri" panose="020F0502020204030204" pitchFamily="34" charset="0"/>
              </a:rPr>
              <a:t>86% (or 18 out of </a:t>
            </a:r>
            <a:r>
              <a:rPr lang="en-US" dirty="0" smtClean="0">
                <a:latin typeface="Calibri" panose="020F0502020204030204" pitchFamily="34" charset="0"/>
              </a:rPr>
              <a:t>21) countercyclical. </a:t>
            </a:r>
            <a:r>
              <a:rPr lang="en-US" i="1" dirty="0" smtClean="0">
                <a:latin typeface="Calibri" panose="020F0502020204030204" pitchFamily="34" charset="0"/>
              </a:rPr>
              <a:t>The figure </a:t>
            </a:r>
            <a:r>
              <a:rPr lang="en-US" i="1" dirty="0">
                <a:latin typeface="Calibri" panose="020F0502020204030204" pitchFamily="34" charset="0"/>
              </a:rPr>
              <a:t>was 80% (or 16 out of 20) in </a:t>
            </a:r>
            <a:r>
              <a:rPr lang="en-US" i="1" dirty="0" smtClean="0">
                <a:latin typeface="Calibri" panose="020F0502020204030204" pitchFamily="34" charset="0"/>
              </a:rPr>
              <a:t>1960-1999.</a:t>
            </a:r>
            <a:endParaRPr lang="en-US" dirty="0">
              <a:latin typeface="Calibri" panose="020F0502020204030204" pitchFamily="34" charset="0"/>
            </a:endParaRPr>
          </a:p>
        </p:txBody>
      </p:sp>
      <p:sp>
        <p:nvSpPr>
          <p:cNvPr id="15" name="Rectangle 7"/>
          <p:cNvSpPr>
            <a:spLocks noChangeArrowheads="1"/>
          </p:cNvSpPr>
          <p:nvPr/>
        </p:nvSpPr>
        <p:spPr bwMode="auto">
          <a:xfrm>
            <a:off x="2479964" y="3657600"/>
            <a:ext cx="68164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800" b="1" dirty="0">
                <a:latin typeface="Calibri" panose="020F0502020204030204" pitchFamily="34" charset="0"/>
              </a:rPr>
              <a:t>In the </a:t>
            </a:r>
            <a:r>
              <a:rPr lang="en-US" altLang="en-US" sz="2800" b="1" dirty="0" smtClean="0">
                <a:latin typeface="Calibri" panose="020F0502020204030204" pitchFamily="34" charset="0"/>
              </a:rPr>
              <a:t>decade 2000-2009, </a:t>
            </a:r>
            <a:r>
              <a:rPr lang="en-US" altLang="en-US" sz="2800" b="1" dirty="0">
                <a:latin typeface="Calibri" panose="020F0502020204030204" pitchFamily="34" charset="0"/>
              </a:rPr>
              <a:t/>
            </a:r>
            <a:br>
              <a:rPr lang="en-US" altLang="en-US" sz="2800" b="1" dirty="0">
                <a:latin typeface="Calibri" panose="020F0502020204030204" pitchFamily="34" charset="0"/>
              </a:rPr>
            </a:br>
            <a:r>
              <a:rPr lang="en-US" altLang="en-US" sz="2800" b="1" dirty="0">
                <a:latin typeface="Calibri" panose="020F0502020204030204" pitchFamily="34" charset="0"/>
              </a:rPr>
              <a:t>about </a:t>
            </a:r>
            <a:r>
              <a:rPr lang="en-US" altLang="en-US" sz="2800" b="1" dirty="0" smtClean="0">
                <a:latin typeface="Calibri" panose="020F0502020204030204" pitchFamily="34" charset="0"/>
              </a:rPr>
              <a:t>1/4 </a:t>
            </a:r>
            <a:r>
              <a:rPr lang="en-US" altLang="en-US" sz="2800" b="1" dirty="0">
                <a:latin typeface="Calibri" panose="020F0502020204030204" pitchFamily="34" charset="0"/>
              </a:rPr>
              <a:t>developing countries </a:t>
            </a:r>
            <a:br>
              <a:rPr lang="en-US" altLang="en-US" sz="2800" b="1" dirty="0">
                <a:latin typeface="Calibri" panose="020F0502020204030204" pitchFamily="34" charset="0"/>
              </a:rPr>
            </a:br>
            <a:r>
              <a:rPr lang="en-US" altLang="en-US" sz="2800" b="1" dirty="0">
                <a:latin typeface="Calibri" panose="020F0502020204030204" pitchFamily="34" charset="0"/>
              </a:rPr>
              <a:t>switched to </a:t>
            </a:r>
            <a:r>
              <a:rPr lang="en-US" altLang="en-US" sz="2800" b="1" i="1" dirty="0">
                <a:latin typeface="Calibri" panose="020F0502020204030204" pitchFamily="34" charset="0"/>
              </a:rPr>
              <a:t>countercyclical</a:t>
            </a:r>
            <a:r>
              <a:rPr lang="en-US" altLang="en-US" sz="2800" b="1" dirty="0">
                <a:latin typeface="Calibri" panose="020F0502020204030204" pitchFamily="34" charset="0"/>
              </a:rPr>
              <a:t> fiscal policy:</a:t>
            </a:r>
            <a:br>
              <a:rPr lang="en-US" altLang="en-US" sz="2800" b="1" dirty="0">
                <a:latin typeface="Calibri" panose="020F0502020204030204" pitchFamily="34" charset="0"/>
              </a:rPr>
            </a:br>
            <a:r>
              <a:rPr lang="en-US" altLang="en-US" sz="2800" b="1" dirty="0">
                <a:latin typeface="Calibri" panose="020F0502020204030204" pitchFamily="34" charset="0"/>
              </a:rPr>
              <a:t>Negative correlation of G &amp; GDP.</a:t>
            </a:r>
          </a:p>
        </p:txBody>
      </p:sp>
      <p:sp>
        <p:nvSpPr>
          <p:cNvPr id="16" name="AutoShape 10"/>
          <p:cNvSpPr>
            <a:spLocks noChangeArrowheads="1"/>
          </p:cNvSpPr>
          <p:nvPr/>
        </p:nvSpPr>
        <p:spPr bwMode="auto">
          <a:xfrm rot="4440997">
            <a:off x="2464713" y="497075"/>
            <a:ext cx="1331960" cy="4391025"/>
          </a:xfrm>
          <a:prstGeom prst="curvedRightArrow">
            <a:avLst>
              <a:gd name="adj1" fmla="val 53553"/>
              <a:gd name="adj2" fmla="val 107106"/>
              <a:gd name="adj3" fmla="val 33333"/>
            </a:avLst>
          </a:prstGeom>
          <a:solidFill>
            <a:schemeClr val="accent6">
              <a:lumMod val="75000"/>
            </a:schemeClr>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smtClean="0">
              <a:latin typeface="Calibri" pitchFamily="34" charset="0"/>
            </a:endParaRPr>
          </a:p>
        </p:txBody>
      </p:sp>
      <p:cxnSp>
        <p:nvCxnSpPr>
          <p:cNvPr id="17" name="Straight Arrow Connector 16"/>
          <p:cNvCxnSpPr/>
          <p:nvPr/>
        </p:nvCxnSpPr>
        <p:spPr>
          <a:xfrm flipH="1" flipV="1">
            <a:off x="905326" y="4967514"/>
            <a:ext cx="85274"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77108" y="1075894"/>
            <a:ext cx="0" cy="7529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485" y="1066800"/>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descr="File:Flag of Chil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72" y="5273483"/>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656772" y="1309914"/>
            <a:ext cx="7191828" cy="307777"/>
          </a:xfrm>
          <a:prstGeom prst="rect">
            <a:avLst/>
          </a:prstGeom>
          <a:solidFill>
            <a:schemeClr val="bg1"/>
          </a:solidFill>
          <a:ln>
            <a:noFill/>
          </a:ln>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n-US" altLang="en-US" sz="1400" dirty="0" smtClean="0">
                <a:solidFill>
                  <a:srgbClr val="020113"/>
                </a:solidFill>
                <a:latin typeface="+mn-lt"/>
              </a:rPr>
              <a:t>Adapted from Frankel</a:t>
            </a:r>
            <a:r>
              <a:rPr lang="en-US" altLang="en-US" sz="1400" dirty="0">
                <a:solidFill>
                  <a:srgbClr val="020113"/>
                </a:solidFill>
                <a:latin typeface="+mn-lt"/>
              </a:rPr>
              <a:t>, Vegh &amp; Vuletin </a:t>
            </a:r>
            <a:r>
              <a:rPr lang="en-US" altLang="en-US" sz="1400" dirty="0" smtClean="0">
                <a:solidFill>
                  <a:srgbClr val="020113"/>
                </a:solidFill>
                <a:latin typeface="+mn-lt"/>
              </a:rPr>
              <a:t>(</a:t>
            </a:r>
            <a:r>
              <a:rPr lang="en-US" altLang="en-US" sz="1400" i="1" dirty="0" smtClean="0">
                <a:solidFill>
                  <a:srgbClr val="020113"/>
                </a:solidFill>
                <a:latin typeface="+mn-lt"/>
              </a:rPr>
              <a:t>JDE</a:t>
            </a:r>
            <a:r>
              <a:rPr lang="en-US" altLang="en-US" sz="1400" dirty="0" smtClean="0">
                <a:solidFill>
                  <a:srgbClr val="020113"/>
                </a:solidFill>
                <a:latin typeface="+mn-lt"/>
              </a:rPr>
              <a:t>, 2013)</a:t>
            </a:r>
            <a:endParaRPr lang="en-US" altLang="en-US" sz="1400" dirty="0">
              <a:solidFill>
                <a:srgbClr val="020113"/>
              </a:solidFill>
              <a:latin typeface="+mn-lt"/>
            </a:endParaRPr>
          </a:p>
        </p:txBody>
      </p:sp>
      <p:sp>
        <p:nvSpPr>
          <p:cNvPr id="13" name="Rectangle 4"/>
          <p:cNvSpPr txBox="1">
            <a:spLocks noChangeArrowheads="1"/>
          </p:cNvSpPr>
          <p:nvPr/>
        </p:nvSpPr>
        <p:spPr>
          <a:xfrm>
            <a:off x="76200" y="2286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2000-2009</a:t>
            </a:r>
          </a:p>
        </p:txBody>
      </p:sp>
      <p:cxnSp>
        <p:nvCxnSpPr>
          <p:cNvPr id="21" name="Straight Arrow Connector 20"/>
          <p:cNvCxnSpPr/>
          <p:nvPr/>
        </p:nvCxnSpPr>
        <p:spPr>
          <a:xfrm>
            <a:off x="8895355" y="748123"/>
            <a:ext cx="0" cy="6376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4" descr="Flag of Venezuela.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6028" y="609820"/>
            <a:ext cx="414909" cy="27660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1248927" y="4977873"/>
            <a:ext cx="371151" cy="370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Flag of Costa Rica (st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6160" y="5296775"/>
            <a:ext cx="455116" cy="27317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V="1">
            <a:off x="1914939" y="4714461"/>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Flag of Malaysia.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4705" y="4989468"/>
            <a:ext cx="473141" cy="236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ag of South Korea.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7632" y="4617680"/>
            <a:ext cx="527547" cy="35169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2743200" y="4333882"/>
            <a:ext cx="221974" cy="3143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15CEA9-28AE-4FBC-BEAF-A2E770AEDF40}"/>
              </a:ext>
            </a:extLst>
          </p:cNvPr>
          <p:cNvPicPr>
            <a:picLocks noChangeAspect="1"/>
          </p:cNvPicPr>
          <p:nvPr/>
        </p:nvPicPr>
        <p:blipFill>
          <a:blip r:embed="rId3"/>
          <a:stretch>
            <a:fillRect/>
          </a:stretch>
        </p:blipFill>
        <p:spPr>
          <a:xfrm>
            <a:off x="61190" y="1143000"/>
            <a:ext cx="9006610" cy="5348298"/>
          </a:xfrm>
          <a:prstGeom prst="rect">
            <a:avLst/>
          </a:prstGeom>
        </p:spPr>
      </p:pic>
      <p:sp>
        <p:nvSpPr>
          <p:cNvPr id="5" name="Title 1"/>
          <p:cNvSpPr txBox="1">
            <a:spLocks/>
          </p:cNvSpPr>
          <p:nvPr/>
        </p:nvSpPr>
        <p:spPr>
          <a:xfrm>
            <a:off x="304800" y="76200"/>
            <a:ext cx="8607136" cy="11955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anose="020F0502020204030204" pitchFamily="34" charset="0"/>
              </a:rPr>
              <a:t>Update of Correlation (</a:t>
            </a:r>
            <a:r>
              <a:rPr lang="en-US" sz="3200" b="1" dirty="0" err="1" smtClean="0">
                <a:latin typeface="Calibri" panose="020F0502020204030204" pitchFamily="34" charset="0"/>
              </a:rPr>
              <a:t>Govt</a:t>
            </a:r>
            <a:r>
              <a:rPr lang="en-US" sz="3200" b="1" dirty="0" smtClean="0">
                <a:latin typeface="Calibri" panose="020F0502020204030204" pitchFamily="34" charset="0"/>
              </a:rPr>
              <a:t> spending, </a:t>
            </a:r>
            <a:r>
              <a:rPr lang="en-US" sz="3200" b="1" dirty="0" smtClean="0">
                <a:latin typeface="Calibri" panose="020F0502020204030204" pitchFamily="34" charset="0"/>
              </a:rPr>
              <a:t>GDP): </a:t>
            </a:r>
            <a:endParaRPr lang="en-US" sz="3200" b="1" dirty="0" smtClean="0">
              <a:latin typeface="Calibri" panose="020F0502020204030204" pitchFamily="34" charset="0"/>
            </a:endParaRPr>
          </a:p>
          <a:p>
            <a:r>
              <a:rPr lang="en-US" sz="3200" b="1" dirty="0" smtClean="0">
                <a:latin typeface="Calibri" panose="020F0502020204030204" pitchFamily="34" charset="0"/>
              </a:rPr>
              <a:t>2000-17</a:t>
            </a:r>
            <a:endParaRPr lang="en-US" sz="3200" b="1" dirty="0">
              <a:latin typeface="Calibri" panose="020F0502020204030204" pitchFamily="34" charset="0"/>
            </a:endParaRPr>
          </a:p>
        </p:txBody>
      </p:sp>
      <p:sp>
        <p:nvSpPr>
          <p:cNvPr id="6" name="Title 1"/>
          <p:cNvSpPr txBox="1">
            <a:spLocks/>
          </p:cNvSpPr>
          <p:nvPr/>
        </p:nvSpPr>
        <p:spPr bwMode="auto">
          <a:xfrm>
            <a:off x="4953000" y="4971854"/>
            <a:ext cx="3693386" cy="914400"/>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sz="1200" kern="0" dirty="0" smtClean="0">
                <a:solidFill>
                  <a:schemeClr val="tx1"/>
                </a:solidFill>
                <a:effectLst/>
                <a:latin typeface="Calibri" panose="020F0502020204030204" pitchFamily="34" charset="0"/>
              </a:rPr>
              <a:t/>
            </a:r>
            <a:br>
              <a:rPr lang="en-US" sz="1200" kern="0" dirty="0" smtClean="0">
                <a:solidFill>
                  <a:schemeClr val="tx1"/>
                </a:solidFill>
                <a:effectLst/>
                <a:latin typeface="Calibri" panose="020F0502020204030204" pitchFamily="34" charset="0"/>
              </a:rPr>
            </a:br>
            <a:r>
              <a:rPr lang="en-US" sz="3000" kern="0" dirty="0" smtClean="0">
                <a:solidFill>
                  <a:schemeClr val="tx1"/>
                </a:solidFill>
                <a:effectLst/>
                <a:latin typeface="Calibri" panose="020F0502020204030204" pitchFamily="34" charset="0"/>
              </a:rPr>
              <a:t>After </a:t>
            </a:r>
            <a:r>
              <a:rPr lang="en-US" sz="3000" kern="0" dirty="0" smtClean="0">
                <a:solidFill>
                  <a:schemeClr val="tx1"/>
                </a:solidFill>
                <a:effectLst/>
                <a:latin typeface="Calibri" panose="020F0502020204030204" pitchFamily="34" charset="0"/>
              </a:rPr>
              <a:t>2010, back-sliding among some countries</a:t>
            </a:r>
            <a:r>
              <a:rPr lang="en-US" sz="3000" kern="0" dirty="0" smtClean="0">
                <a:solidFill>
                  <a:schemeClr val="tx1"/>
                </a:solidFill>
                <a:effectLst/>
                <a:latin typeface="Calibri" panose="020F0502020204030204" pitchFamily="34" charset="0"/>
              </a:rPr>
              <a:t>.</a:t>
            </a:r>
            <a:endParaRPr lang="en-US" sz="1200" kern="0" dirty="0" smtClean="0">
              <a:solidFill>
                <a:schemeClr val="tx1"/>
              </a:solidFill>
              <a:effectLst/>
              <a:latin typeface="Calibri" panose="020F0502020204030204" pitchFamily="34" charset="0"/>
            </a:endParaRPr>
          </a:p>
          <a:p>
            <a:endParaRPr lang="en-US" sz="1200" kern="0" dirty="0">
              <a:solidFill>
                <a:schemeClr val="tx1"/>
              </a:solidFill>
              <a:effectLst/>
              <a:latin typeface="Calibri" panose="020F0502020204030204" pitchFamily="34" charset="0"/>
            </a:endParaRPr>
          </a:p>
        </p:txBody>
      </p:sp>
      <p:cxnSp>
        <p:nvCxnSpPr>
          <p:cNvPr id="7" name="Straight Arrow Connector 6"/>
          <p:cNvCxnSpPr/>
          <p:nvPr/>
        </p:nvCxnSpPr>
        <p:spPr>
          <a:xfrm>
            <a:off x="7764290" y="1304636"/>
            <a:ext cx="168478" cy="6782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 idx="2"/>
          </p:cNvCxnSpPr>
          <p:nvPr/>
        </p:nvCxnSpPr>
        <p:spPr>
          <a:xfrm flipH="1">
            <a:off x="8644849" y="995378"/>
            <a:ext cx="267087" cy="3092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descr="Flag of Venezuela.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0486" y="766778"/>
            <a:ext cx="34290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368632" y="1271704"/>
            <a:ext cx="17085" cy="364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descr="Flag of Argentin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0834" y="990600"/>
            <a:ext cx="449766" cy="28110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1221337" y="5743732"/>
            <a:ext cx="0" cy="53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28" y="624840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968216" y="2212437"/>
            <a:ext cx="0" cy="530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Flag of Brazil.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3503" y="1963293"/>
            <a:ext cx="461010" cy="32270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29" idx="1"/>
          </p:cNvCxnSpPr>
          <p:nvPr/>
        </p:nvCxnSpPr>
        <p:spPr>
          <a:xfrm flipH="1" flipV="1">
            <a:off x="1533939" y="5721460"/>
            <a:ext cx="218661" cy="313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Flag of Costa Rica (stat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2600" y="5894593"/>
            <a:ext cx="467091" cy="28036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8143460" y="1439501"/>
            <a:ext cx="1" cy="379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2" descr="File:Flag of Ecuador.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7858" y="1330657"/>
            <a:ext cx="386408" cy="2574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Flag of South Korea.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79495" y="6255815"/>
            <a:ext cx="527547" cy="35169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H="1" flipV="1">
            <a:off x="1409312" y="5618924"/>
            <a:ext cx="77222" cy="6418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96847" y="1166020"/>
            <a:ext cx="414984" cy="2817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Text Box 7"/>
          <p:cNvSpPr txBox="1">
            <a:spLocks noChangeArrowheads="1"/>
          </p:cNvSpPr>
          <p:nvPr/>
        </p:nvSpPr>
        <p:spPr bwMode="auto">
          <a:xfrm rot="16200000" flipV="1">
            <a:off x="6584707" y="1972032"/>
            <a:ext cx="1371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2200" dirty="0">
                <a:latin typeface="Bookman Old Style" panose="02050604050505020204" pitchFamily="18" charset="0"/>
              </a:rPr>
              <a:t>}</a:t>
            </a:r>
          </a:p>
        </p:txBody>
      </p:sp>
    </p:spTree>
    <p:extLst>
      <p:ext uri="{BB962C8B-B14F-4D97-AF65-F5344CB8AC3E}">
        <p14:creationId xmlns:p14="http://schemas.microsoft.com/office/powerpoint/2010/main" val="31796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The problem with counter-cyclical fiscal policy</a:t>
            </a:r>
            <a:r>
              <a:rPr lang="en-US" sz="3100" dirty="0" smtClean="0"/>
              <a:t>:</a:t>
            </a:r>
            <a:endParaRPr lang="en-US" dirty="0"/>
          </a:p>
        </p:txBody>
      </p:sp>
      <p:sp>
        <p:nvSpPr>
          <p:cNvPr id="3" name="Content Placeholder 2"/>
          <p:cNvSpPr>
            <a:spLocks noGrp="1"/>
          </p:cNvSpPr>
          <p:nvPr>
            <p:ph idx="1"/>
          </p:nvPr>
        </p:nvSpPr>
        <p:spPr>
          <a:xfrm>
            <a:off x="294861" y="1600200"/>
            <a:ext cx="8763000" cy="4525963"/>
          </a:xfrm>
        </p:spPr>
        <p:txBody>
          <a:bodyPr/>
          <a:lstStyle/>
          <a:p>
            <a:pPr marL="0" indent="0">
              <a:buNone/>
            </a:pPr>
            <a:r>
              <a:rPr lang="en-US" sz="2800" dirty="0"/>
              <a:t>C</a:t>
            </a:r>
            <a:r>
              <a:rPr lang="en-US" sz="2800" dirty="0" smtClean="0"/>
              <a:t>ountries running big deficits even when the economy is strong, will be in trouble when the next down-turn comes.</a:t>
            </a:r>
          </a:p>
          <a:p>
            <a:r>
              <a:rPr lang="en-US" sz="2800" dirty="0" smtClean="0"/>
              <a:t>No “fiscal space</a:t>
            </a:r>
            <a:r>
              <a:rPr lang="en-US" sz="2800" dirty="0" smtClean="0"/>
              <a:t>.”</a:t>
            </a:r>
            <a:endParaRPr lang="en-US" sz="2400" dirty="0" smtClean="0"/>
          </a:p>
          <a:p>
            <a:pPr marL="0" indent="0">
              <a:buNone/>
            </a:pPr>
            <a:endParaRPr lang="en-US" sz="2400" dirty="0" smtClean="0"/>
          </a:p>
          <a:p>
            <a:pPr marL="0" indent="0">
              <a:buNone/>
            </a:pPr>
            <a:endParaRPr lang="en-US" sz="2800" dirty="0"/>
          </a:p>
          <a:p>
            <a:pPr marL="0" indent="0">
              <a:buNone/>
            </a:pPr>
            <a:r>
              <a:rPr lang="en-US" sz="2800" dirty="0" smtClean="0"/>
              <a:t>Advanced countries can suffer pro-cyclical policy too.</a:t>
            </a:r>
          </a:p>
          <a:p>
            <a:r>
              <a:rPr lang="en-US" sz="2800" dirty="0" smtClean="0"/>
              <a:t>i) The euro periphery.  </a:t>
            </a:r>
          </a:p>
          <a:p>
            <a:r>
              <a:rPr lang="en-US" sz="2800" dirty="0" smtClean="0"/>
              <a:t>ii) The US. </a:t>
            </a:r>
            <a:endParaRPr lang="en-US" sz="2800" dirty="0"/>
          </a:p>
        </p:txBody>
      </p:sp>
      <p:pic>
        <p:nvPicPr>
          <p:cNvPr id="4" name="Picture 4" descr="http://www.mapsofworld.com/images/world-countries-flags/european-union-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8904" y="4572000"/>
            <a:ext cx="678950" cy="4613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1054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4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88" y="0"/>
            <a:ext cx="8712968" cy="1066800"/>
          </a:xfrm>
        </p:spPr>
        <p:txBody>
          <a:bodyPr>
            <a:normAutofit/>
          </a:bodyPr>
          <a:lstStyle/>
          <a:p>
            <a:r>
              <a:rPr lang="en-US" sz="3200" b="1" dirty="0" smtClean="0">
                <a:effectLst/>
                <a:latin typeface="Calibri" panose="020F0502020204030204" pitchFamily="34" charset="0"/>
              </a:rPr>
              <a:t>(i) Pro-cyclical fiscal policy in Europe:</a:t>
            </a:r>
            <a:endParaRPr lang="en-US" sz="2800" dirty="0">
              <a:effectLst/>
            </a:endParaRPr>
          </a:p>
        </p:txBody>
      </p:sp>
      <p:sp>
        <p:nvSpPr>
          <p:cNvPr id="2" name="Slide Number Placeholder 1"/>
          <p:cNvSpPr>
            <a:spLocks noGrp="1"/>
          </p:cNvSpPr>
          <p:nvPr>
            <p:ph type="sldNum" sz="quarter" idx="12"/>
          </p:nvPr>
        </p:nvSpPr>
        <p:spPr/>
        <p:txBody>
          <a:bodyPr/>
          <a:lstStyle/>
          <a:p>
            <a:fld id="{78F34F03-0286-4502-B514-BDC91C5EF89A}" type="slidenum">
              <a:rPr lang="en-US" altLang="en-US" smtClean="0"/>
              <a:pPr/>
              <a:t>26</a:t>
            </a:fld>
            <a:endParaRPr lang="en-US" altLang="en-US"/>
          </a:p>
        </p:txBody>
      </p:sp>
      <p:pic>
        <p:nvPicPr>
          <p:cNvPr id="9" name="Picture 2"/>
          <p:cNvPicPr>
            <a:picLocks noChangeAspect="1" noChangeArrowheads="1"/>
          </p:cNvPicPr>
          <p:nvPr/>
        </p:nvPicPr>
        <p:blipFill>
          <a:blip r:embed="rId2" cstate="print"/>
          <a:srcRect/>
          <a:stretch>
            <a:fillRect/>
          </a:stretch>
        </p:blipFill>
        <p:spPr bwMode="auto">
          <a:xfrm>
            <a:off x="242888" y="1556593"/>
            <a:ext cx="8701087" cy="5184775"/>
          </a:xfrm>
          <a:prstGeom prst="rect">
            <a:avLst/>
          </a:prstGeom>
          <a:noFill/>
          <a:ln w="9525">
            <a:noFill/>
            <a:miter lim="800000"/>
            <a:headEnd/>
            <a:tailEnd/>
          </a:ln>
        </p:spPr>
      </p:pic>
      <p:sp>
        <p:nvSpPr>
          <p:cNvPr id="10" name="TextBox 3"/>
          <p:cNvSpPr txBox="1">
            <a:spLocks noChangeArrowheads="1"/>
          </p:cNvSpPr>
          <p:nvPr/>
        </p:nvSpPr>
        <p:spPr bwMode="auto">
          <a:xfrm>
            <a:off x="3565525" y="6550025"/>
            <a:ext cx="2378075" cy="307975"/>
          </a:xfrm>
          <a:prstGeom prst="rect">
            <a:avLst/>
          </a:prstGeom>
          <a:noFill/>
          <a:ln w="9525">
            <a:noFill/>
            <a:miter lim="800000"/>
            <a:headEnd/>
            <a:tailEnd/>
          </a:ln>
        </p:spPr>
        <p:txBody>
          <a:bodyPr wrap="square">
            <a:spAutoFit/>
          </a:bodyPr>
          <a:lstStyle/>
          <a:p>
            <a:r>
              <a:rPr lang="en-GB" sz="1100" dirty="0">
                <a:latin typeface="Calibri" pitchFamily="34" charset="0"/>
              </a:rPr>
              <a:t>Source: </a:t>
            </a:r>
            <a:r>
              <a:rPr lang="en-GB" sz="1100" dirty="0" err="1">
                <a:latin typeface="Calibri" pitchFamily="34" charset="0"/>
              </a:rPr>
              <a:t>P.Krugman</a:t>
            </a:r>
            <a:r>
              <a:rPr lang="en-GB" sz="1100" dirty="0">
                <a:latin typeface="Calibri" pitchFamily="34" charset="0"/>
              </a:rPr>
              <a:t>, 10 May </a:t>
            </a:r>
            <a:r>
              <a:rPr lang="en-GB" sz="1100" dirty="0" smtClean="0">
                <a:latin typeface="Calibri" pitchFamily="34" charset="0"/>
              </a:rPr>
              <a:t>2012</a:t>
            </a:r>
            <a:r>
              <a:rPr lang="en-GB" sz="1400" dirty="0" smtClean="0">
                <a:latin typeface="Calibri" pitchFamily="34" charset="0"/>
              </a:rPr>
              <a:t>.</a:t>
            </a:r>
            <a:endParaRPr lang="en-GB" sz="1400" dirty="0">
              <a:latin typeface="Calibri" pitchFamily="34" charset="0"/>
            </a:endParaRPr>
          </a:p>
        </p:txBody>
      </p:sp>
      <p:cxnSp>
        <p:nvCxnSpPr>
          <p:cNvPr id="11" name="Straight Arrow Connector 10"/>
          <p:cNvCxnSpPr/>
          <p:nvPr/>
        </p:nvCxnSpPr>
        <p:spPr>
          <a:xfrm>
            <a:off x="1990965" y="2667000"/>
            <a:ext cx="6048672" cy="2895600"/>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 name="Picture 6"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521" y="5502065"/>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256" y="2888043"/>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mapsofworld.com/images/world-countries-flags/ireland-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172224"/>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theflagshop.co.uk/ekmps/shops/speed/images/portugal-flag-194-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886200"/>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a:xfrm>
            <a:off x="76200" y="838200"/>
            <a:ext cx="8915400" cy="914400"/>
          </a:xfrm>
          <a:prstGeom prst="rect">
            <a:avLst/>
          </a:prstGeom>
          <a:solidFill>
            <a:schemeClr val="bg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 dirty="0">
                <a:latin typeface="Calibri" panose="020F0502020204030204" pitchFamily="34" charset="0"/>
              </a:rPr>
              <a:t/>
            </a:r>
            <a:br>
              <a:rPr lang="en-US" sz="500" dirty="0">
                <a:latin typeface="Calibri" panose="020F0502020204030204" pitchFamily="34" charset="0"/>
              </a:rPr>
            </a:br>
            <a:r>
              <a:rPr lang="en-US" sz="3700" dirty="0">
                <a:latin typeface="Calibri" panose="020F0502020204030204" pitchFamily="34" charset="0"/>
              </a:rPr>
              <a:t>When the euro crisis hit in 2009, </a:t>
            </a:r>
            <a:r>
              <a:rPr lang="en-US" sz="3200" dirty="0" smtClean="0">
                <a:latin typeface="Calibri" panose="020F0502020204030204" pitchFamily="34" charset="0"/>
              </a:rPr>
              <a:t/>
            </a:r>
            <a:br>
              <a:rPr lang="en-US" sz="3200" dirty="0" smtClean="0">
                <a:latin typeface="Calibri" panose="020F0502020204030204" pitchFamily="34" charset="0"/>
              </a:rPr>
            </a:br>
            <a:r>
              <a:rPr lang="en-US" sz="3300" dirty="0" smtClean="0">
                <a:latin typeface="Calibri" panose="020F0502020204030204" pitchFamily="34" charset="0"/>
              </a:rPr>
              <a:t>the </a:t>
            </a:r>
            <a:r>
              <a:rPr lang="en-US" sz="3300" dirty="0">
                <a:latin typeface="Calibri" panose="020F0502020204030204" pitchFamily="34" charset="0"/>
              </a:rPr>
              <a:t>bigger </a:t>
            </a:r>
            <a:r>
              <a:rPr lang="en-US" sz="3300" dirty="0" smtClean="0">
                <a:latin typeface="Calibri" panose="020F0502020204030204" pitchFamily="34" charset="0"/>
              </a:rPr>
              <a:t>recessions </a:t>
            </a:r>
            <a:r>
              <a:rPr lang="en-US" sz="3300" dirty="0">
                <a:latin typeface="Calibri" panose="020F0502020204030204" pitchFamily="34" charset="0"/>
              </a:rPr>
              <a:t>went with the </a:t>
            </a:r>
            <a:r>
              <a:rPr lang="en-US" sz="3300" dirty="0" smtClean="0">
                <a:latin typeface="Calibri" panose="020F0502020204030204" pitchFamily="34" charset="0"/>
              </a:rPr>
              <a:t>bigger fiscal contractions.</a:t>
            </a:r>
            <a:endParaRPr lang="en-US" sz="3300" dirty="0"/>
          </a:p>
        </p:txBody>
      </p:sp>
      <p:pic>
        <p:nvPicPr>
          <p:cNvPr id="15" name="Picture 4" descr="http://www.mapsofworld.com/images/world-countries-flags/european-union-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147959"/>
            <a:ext cx="903684" cy="61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0164"/>
            <a:ext cx="9071612" cy="610344"/>
          </a:xfrm>
        </p:spPr>
        <p:txBody>
          <a:bodyPr>
            <a:normAutofit fontScale="90000"/>
          </a:bodyPr>
          <a:lstStyle/>
          <a:p>
            <a:r>
              <a:rPr lang="en-US" sz="900" b="1" dirty="0" smtClean="0">
                <a:effectLst/>
                <a:latin typeface="Calibri" panose="020F0502020204030204" pitchFamily="34" charset="0"/>
              </a:rPr>
              <a:t/>
            </a:r>
            <a:br>
              <a:rPr lang="en-US" sz="900" b="1" dirty="0" smtClean="0">
                <a:effectLst/>
                <a:latin typeface="Calibri" panose="020F0502020204030204" pitchFamily="34" charset="0"/>
              </a:rPr>
            </a:br>
            <a:r>
              <a:rPr lang="en-US" sz="3100" dirty="0">
                <a:effectLst/>
                <a:latin typeface="Calibri" panose="020F0502020204030204" pitchFamily="34" charset="0"/>
              </a:rPr>
              <a:t/>
            </a:r>
            <a:br>
              <a:rPr lang="en-US" sz="3100" dirty="0">
                <a:effectLst/>
                <a:latin typeface="Calibri" panose="020F0502020204030204" pitchFamily="34" charset="0"/>
              </a:rPr>
            </a:br>
            <a:r>
              <a:rPr lang="en-US" sz="3100" dirty="0" smtClean="0">
                <a:effectLst/>
                <a:latin typeface="Calibri" panose="020F0502020204030204" pitchFamily="34" charset="0"/>
              </a:rPr>
              <a:t> </a:t>
            </a:r>
            <a:r>
              <a:rPr lang="en-US" sz="2900" dirty="0" smtClean="0">
                <a:latin typeface="Calibri" panose="020F0502020204030204" pitchFamily="34" charset="0"/>
              </a:rPr>
              <a:t>Effects of austerity were worse than the </a:t>
            </a:r>
            <a:r>
              <a:rPr lang="en-US" sz="2900" dirty="0" smtClean="0">
                <a:effectLst/>
                <a:latin typeface="Calibri" panose="020F0502020204030204" pitchFamily="34" charset="0"/>
              </a:rPr>
              <a:t>Troika </a:t>
            </a:r>
            <a:r>
              <a:rPr lang="en-US" sz="2900" dirty="0">
                <a:effectLst/>
                <a:latin typeface="Calibri" panose="020F0502020204030204" pitchFamily="34" charset="0"/>
              </a:rPr>
              <a:t>had assumed</a:t>
            </a:r>
            <a:r>
              <a:rPr lang="en-US" sz="2900" dirty="0" smtClean="0">
                <a:effectLst/>
                <a:latin typeface="Calibri" panose="020F0502020204030204" pitchFamily="34" charset="0"/>
              </a:rPr>
              <a:t>.</a:t>
            </a:r>
            <a:br>
              <a:rPr lang="en-US" sz="2900" dirty="0" smtClean="0">
                <a:effectLst/>
                <a:latin typeface="Calibri" panose="020F0502020204030204" pitchFamily="34" charset="0"/>
              </a:rPr>
            </a:br>
            <a:endParaRPr lang="en-US" sz="2900" dirty="0">
              <a:effectLst/>
              <a:latin typeface="Calibri" panose="020F0502020204030204" pitchFamily="34" charset="0"/>
            </a:endParaRPr>
          </a:p>
        </p:txBody>
      </p:sp>
      <p:pic>
        <p:nvPicPr>
          <p:cNvPr id="1026"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7239000" cy="3674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8616" y="2153478"/>
            <a:ext cx="8102984" cy="415498"/>
          </a:xfrm>
          <a:prstGeom prst="rect">
            <a:avLst/>
          </a:prstGeom>
        </p:spPr>
        <p:txBody>
          <a:bodyPr wrap="square">
            <a:spAutoFit/>
          </a:bodyPr>
          <a:lstStyle/>
          <a:p>
            <a:r>
              <a:rPr lang="en-US" sz="2100" b="1" dirty="0">
                <a:solidFill>
                  <a:schemeClr val="accent6">
                    <a:lumMod val="50000"/>
                  </a:schemeClr>
                </a:solidFill>
                <a:latin typeface="Calibri" panose="020F0502020204030204" pitchFamily="34" charset="0"/>
              </a:rPr>
              <a:t>Europe: Growth Forecast Errors vs. Fiscal Consolidation Forecasts</a:t>
            </a:r>
          </a:p>
        </p:txBody>
      </p:sp>
      <p:sp>
        <p:nvSpPr>
          <p:cNvPr id="5" name="Rectangle 4"/>
          <p:cNvSpPr/>
          <p:nvPr/>
        </p:nvSpPr>
        <p:spPr>
          <a:xfrm>
            <a:off x="188688" y="6252030"/>
            <a:ext cx="8149586" cy="553998"/>
          </a:xfrm>
          <a:prstGeom prst="rect">
            <a:avLst/>
          </a:prstGeom>
        </p:spPr>
        <p:txBody>
          <a:bodyPr wrap="square">
            <a:spAutoFit/>
          </a:bodyPr>
          <a:lstStyle/>
          <a:p>
            <a:r>
              <a:rPr lang="en-US" sz="1500" dirty="0">
                <a:latin typeface="Calibri" panose="020F0502020204030204" pitchFamily="34" charset="0"/>
              </a:rPr>
              <a:t>Note: Figure plots forecast error for real GDP growth in 2010 </a:t>
            </a:r>
            <a:r>
              <a:rPr lang="en-US" sz="1500" dirty="0" smtClean="0">
                <a:latin typeface="Calibri" panose="020F0502020204030204" pitchFamily="34" charset="0"/>
              </a:rPr>
              <a:t>&amp; 2011 </a:t>
            </a:r>
            <a:r>
              <a:rPr lang="en-US" sz="1500" dirty="0">
                <a:latin typeface="Calibri" panose="020F0502020204030204" pitchFamily="34" charset="0"/>
              </a:rPr>
              <a:t>relative to forecasts made </a:t>
            </a:r>
            <a:r>
              <a:rPr lang="en-US" sz="1500" dirty="0" smtClean="0">
                <a:latin typeface="Calibri" panose="020F0502020204030204" pitchFamily="34" charset="0"/>
              </a:rPr>
              <a:t>in</a:t>
            </a:r>
            <a:br>
              <a:rPr lang="en-US" sz="1500" dirty="0" smtClean="0">
                <a:latin typeface="Calibri" panose="020F0502020204030204" pitchFamily="34" charset="0"/>
              </a:rPr>
            </a:br>
            <a:r>
              <a:rPr lang="en-US" sz="1500" dirty="0" smtClean="0">
                <a:latin typeface="Calibri" panose="020F0502020204030204" pitchFamily="34" charset="0"/>
              </a:rPr>
              <a:t>the </a:t>
            </a:r>
            <a:r>
              <a:rPr lang="en-US" sz="1500" dirty="0">
                <a:latin typeface="Calibri" panose="020F0502020204030204" pitchFamily="34" charset="0"/>
              </a:rPr>
              <a:t>spring of </a:t>
            </a:r>
            <a:r>
              <a:rPr lang="en-US" sz="1500" dirty="0" smtClean="0">
                <a:latin typeface="Calibri" panose="020F0502020204030204" pitchFamily="34" charset="0"/>
              </a:rPr>
              <a:t>2010, </a:t>
            </a:r>
            <a:r>
              <a:rPr lang="en-US" sz="1500" dirty="0">
                <a:latin typeface="Calibri" panose="020F0502020204030204" pitchFamily="34" charset="0"/>
              </a:rPr>
              <a:t>on forecasts of fiscal consolidation for 2010 </a:t>
            </a:r>
            <a:r>
              <a:rPr lang="en-US" sz="1500" dirty="0" smtClean="0">
                <a:latin typeface="Calibri" panose="020F0502020204030204" pitchFamily="34" charset="0"/>
              </a:rPr>
              <a:t>&amp; </a:t>
            </a:r>
            <a:r>
              <a:rPr lang="en-US" sz="1500" dirty="0">
                <a:latin typeface="Calibri" panose="020F0502020204030204" pitchFamily="34" charset="0"/>
              </a:rPr>
              <a:t>2011 made in spring of year </a:t>
            </a:r>
            <a:r>
              <a:rPr lang="en-US" sz="1500" dirty="0" smtClean="0">
                <a:latin typeface="Calibri" panose="020F0502020204030204" pitchFamily="34" charset="0"/>
              </a:rPr>
              <a:t>2010.</a:t>
            </a:r>
            <a:endParaRPr lang="en-US" sz="1500" dirty="0">
              <a:latin typeface="Calibri" panose="020F0502020204030204" pitchFamily="34" charset="0"/>
            </a:endParaRPr>
          </a:p>
        </p:txBody>
      </p:sp>
      <p:cxnSp>
        <p:nvCxnSpPr>
          <p:cNvPr id="8" name="Straight Arrow Connector 7"/>
          <p:cNvCxnSpPr/>
          <p:nvPr/>
        </p:nvCxnSpPr>
        <p:spPr>
          <a:xfrm>
            <a:off x="1158114" y="3040443"/>
            <a:ext cx="5763538" cy="1836357"/>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52864" y="3113782"/>
            <a:ext cx="2767608" cy="707886"/>
          </a:xfrm>
          <a:prstGeom prst="rect">
            <a:avLst/>
          </a:prstGeom>
          <a:solidFill>
            <a:schemeClr val="bg1"/>
          </a:solidFill>
        </p:spPr>
        <p:txBody>
          <a:bodyPr wrap="square">
            <a:spAutoFit/>
          </a:bodyPr>
          <a:lstStyle/>
          <a:p>
            <a:r>
              <a:rPr lang="en-US" sz="1600" dirty="0" smtClean="0"/>
              <a:t>O. Blanchard &amp; D. Leigh, 2014, </a:t>
            </a:r>
            <a:r>
              <a:rPr lang="en-US" sz="1200" dirty="0" smtClean="0"/>
              <a:t>“Growth Forecast Errors and Fiscal Multipliers,” </a:t>
            </a:r>
            <a:r>
              <a:rPr lang="en-US" sz="1200" i="1" dirty="0" smtClean="0"/>
              <a:t>American </a:t>
            </a:r>
            <a:r>
              <a:rPr lang="en-US" sz="1200" i="1" dirty="0"/>
              <a:t>Economic </a:t>
            </a:r>
            <a:r>
              <a:rPr lang="en-US" sz="1200" i="1" dirty="0" smtClean="0"/>
              <a:t>Review.</a:t>
            </a:r>
            <a:endParaRPr lang="en-US" sz="1200" i="1" dirty="0" smtClean="0">
              <a:solidFill>
                <a:srgbClr val="0066CC"/>
              </a:solidFill>
            </a:endParaRPr>
          </a:p>
        </p:txBody>
      </p:sp>
      <p:sp>
        <p:nvSpPr>
          <p:cNvPr id="3" name="TextBox 2"/>
          <p:cNvSpPr txBox="1"/>
          <p:nvPr/>
        </p:nvSpPr>
        <p:spPr>
          <a:xfrm>
            <a:off x="1475656" y="228600"/>
            <a:ext cx="6043386" cy="523220"/>
          </a:xfrm>
          <a:prstGeom prst="rect">
            <a:avLst/>
          </a:prstGeom>
          <a:noFill/>
        </p:spPr>
        <p:txBody>
          <a:bodyPr wrap="none" rtlCol="0">
            <a:spAutoFit/>
          </a:bodyPr>
          <a:lstStyle/>
          <a:p>
            <a:r>
              <a:rPr lang="en-US" sz="2800" dirty="0" smtClean="0">
                <a:latin typeface="Calibri" panose="020F0502020204030204" pitchFamily="34" charset="0"/>
              </a:rPr>
              <a:t>Why? A different kind of over-optimism:</a:t>
            </a:r>
            <a:endParaRPr lang="en-US" sz="2800" dirty="0">
              <a:latin typeface="Calibri" panose="020F0502020204030204" pitchFamily="34" charset="0"/>
            </a:endParaRPr>
          </a:p>
        </p:txBody>
      </p:sp>
      <p:pic>
        <p:nvPicPr>
          <p:cNvPr id="11" name="Picture 10"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7580" y="5029200"/>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t2.gstatic.com/images?q=tbn:ANd9GcTYpzJsgbErl2tANvLRzEVhMDp6cynREx4EX7B-dEkG7oNWndzzniB3Q2j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665" y="4080215"/>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mapsofworld.com/images/world-countries-flags/ireland-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826495"/>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www.theflagshop.co.uk/ekmps/shops/speed/images/portugal-flag-194-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362" y="3519684"/>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6261" y="1134308"/>
            <a:ext cx="8995413" cy="10204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dirty="0" smtClean="0">
                <a:latin typeface="Calibri" panose="020F0502020204030204" pitchFamily="34" charset="0"/>
              </a:rPr>
              <a:t>The evidence:  the bigger the fiscal contraction, the bigger </a:t>
            </a:r>
            <a:br>
              <a:rPr lang="en-US" sz="2700" dirty="0" smtClean="0">
                <a:latin typeface="Calibri" panose="020F0502020204030204" pitchFamily="34" charset="0"/>
              </a:rPr>
            </a:br>
            <a:r>
              <a:rPr lang="en-US" sz="2700" dirty="0" smtClean="0">
                <a:latin typeface="Calibri" panose="020F0502020204030204" pitchFamily="34" charset="0"/>
              </a:rPr>
              <a:t>the GDP loss </a:t>
            </a:r>
            <a:r>
              <a:rPr lang="en-US" sz="2700" i="1" dirty="0" smtClean="0">
                <a:latin typeface="Calibri" panose="020F0502020204030204" pitchFamily="34" charset="0"/>
              </a:rPr>
              <a:t>relative to what had been officially forecast.</a:t>
            </a:r>
            <a:endParaRPr lang="en-US" sz="2900" dirty="0">
              <a:latin typeface="Calibri" panose="020F0502020204030204" pitchFamily="34" charset="0"/>
            </a:endParaRPr>
          </a:p>
        </p:txBody>
      </p:sp>
    </p:spTree>
    <p:extLst>
      <p:ext uri="{BB962C8B-B14F-4D97-AF65-F5344CB8AC3E}">
        <p14:creationId xmlns:p14="http://schemas.microsoft.com/office/powerpoint/2010/main" val="25637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altLang="en-US" sz="2400" dirty="0" smtClean="0">
                <a:effectLst/>
                <a:latin typeface="Calibri" panose="020F0502020204030204" pitchFamily="34" charset="0"/>
                <a:cs typeface="Times New Roman" pitchFamily="18" charset="0"/>
              </a:rPr>
              <a:t>With austerity</a:t>
            </a:r>
            <a:r>
              <a:rPr lang="en-US" altLang="en-US" sz="2400" dirty="0">
                <a:effectLst/>
                <a:latin typeface="Calibri" panose="020F0502020204030204" pitchFamily="34" charset="0"/>
                <a:cs typeface="Times New Roman" pitchFamily="18" charset="0"/>
              </a:rPr>
              <a:t>, debt/GDP ratios continued to rise </a:t>
            </a:r>
            <a:r>
              <a:rPr lang="en-US" altLang="en-US" sz="2400" dirty="0" smtClean="0">
                <a:effectLst/>
                <a:latin typeface="Calibri" panose="020F0502020204030204" pitchFamily="34" charset="0"/>
                <a:cs typeface="Times New Roman" pitchFamily="18" charset="0"/>
              </a:rPr>
              <a:t>sharply: </a:t>
            </a:r>
            <a:r>
              <a:rPr lang="en-US" altLang="en-US" sz="2400" dirty="0">
                <a:effectLst/>
                <a:latin typeface="Calibri" panose="020F0502020204030204" pitchFamily="34" charset="0"/>
                <a:cs typeface="Times New Roman" pitchFamily="18" charset="0"/>
              </a:rPr>
              <a:t/>
            </a:r>
            <a:br>
              <a:rPr lang="en-US" altLang="en-US" sz="2400" dirty="0">
                <a:effectLst/>
                <a:latin typeface="Calibri" panose="020F0502020204030204" pitchFamily="34" charset="0"/>
                <a:cs typeface="Times New Roman" pitchFamily="18" charset="0"/>
              </a:rPr>
            </a:br>
            <a:r>
              <a:rPr lang="en-US" altLang="en-US" sz="2400" dirty="0">
                <a:effectLst/>
                <a:latin typeface="Calibri" panose="020F0502020204030204" pitchFamily="34" charset="0"/>
                <a:cs typeface="Times New Roman" pitchFamily="18" charset="0"/>
              </a:rPr>
              <a:t>Declining GDP outweighed progress on reduction of budget deficits.</a:t>
            </a:r>
            <a:endParaRPr lang="en-US" sz="2400" dirty="0">
              <a:effectLst/>
              <a:latin typeface="Calibri" panose="020F0502020204030204" pitchFamily="34" charset="0"/>
            </a:endParaRPr>
          </a:p>
        </p:txBody>
      </p:sp>
      <p:sp>
        <p:nvSpPr>
          <p:cNvPr id="4" name="TextBox 3"/>
          <p:cNvSpPr txBox="1"/>
          <p:nvPr/>
        </p:nvSpPr>
        <p:spPr>
          <a:xfrm>
            <a:off x="1447800" y="6172200"/>
            <a:ext cx="6096000" cy="430887"/>
          </a:xfrm>
          <a:prstGeom prst="rect">
            <a:avLst/>
          </a:prstGeom>
          <a:noFill/>
        </p:spPr>
        <p:txBody>
          <a:bodyPr wrap="square" rtlCol="0">
            <a:spAutoFit/>
          </a:bodyPr>
          <a:lstStyle/>
          <a:p>
            <a:r>
              <a:rPr lang="en-US" sz="1200" dirty="0" smtClean="0"/>
              <a:t>.</a:t>
            </a:r>
            <a:r>
              <a:rPr lang="en-US" sz="1000" b="1" dirty="0" smtClean="0"/>
              <a:t/>
            </a:r>
            <a:br>
              <a:rPr lang="en-US" sz="1000" b="1" dirty="0" smtClean="0"/>
            </a:br>
            <a:endParaRPr lang="en-US" sz="1000" b="1" dirty="0"/>
          </a:p>
        </p:txBody>
      </p:sp>
      <p:graphicFrame>
        <p:nvGraphicFramePr>
          <p:cNvPr id="5" name="Graphique 1"/>
          <p:cNvGraphicFramePr/>
          <p:nvPr>
            <p:extLst>
              <p:ext uri="{D42A27DB-BD31-4B8C-83A1-F6EECF244321}">
                <p14:modId xmlns:p14="http://schemas.microsoft.com/office/powerpoint/2010/main" val="1894073106"/>
              </p:ext>
            </p:extLst>
          </p:nvPr>
        </p:nvGraphicFramePr>
        <p:xfrm>
          <a:off x="0" y="1371599"/>
          <a:ext cx="9067800" cy="533400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4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29</a:t>
            </a:fld>
            <a:endParaRPr lang="en-US" altLang="en-US"/>
          </a:p>
        </p:txBody>
      </p:sp>
      <p:pic>
        <p:nvPicPr>
          <p:cNvPr id="4098" name="Picture 2" descr="Image result for budget deficit unemployment us 2017 2018 fiscal cycl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9" y="1828800"/>
            <a:ext cx="7877175"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5253" y="6550223"/>
            <a:ext cx="6625099" cy="307777"/>
          </a:xfrm>
          <a:prstGeom prst="rect">
            <a:avLst/>
          </a:prstGeom>
        </p:spPr>
        <p:txBody>
          <a:bodyPr wrap="square">
            <a:spAutoFit/>
          </a:bodyPr>
          <a:lstStyle/>
          <a:p>
            <a:r>
              <a:rPr lang="en-US" sz="1400" dirty="0" smtClean="0">
                <a:latin typeface="Calibri" panose="020F0502020204030204" pitchFamily="34" charset="0"/>
              </a:rPr>
              <a:t>“This </a:t>
            </a:r>
            <a:r>
              <a:rPr lang="en-US" sz="1400" dirty="0">
                <a:latin typeface="Calibri" panose="020F0502020204030204" pitchFamily="34" charset="0"/>
              </a:rPr>
              <a:t>is how the world’s biggest economy goes </a:t>
            </a:r>
            <a:r>
              <a:rPr lang="en-US" sz="1400" dirty="0" smtClean="0">
                <a:latin typeface="Calibri" panose="020F0502020204030204" pitchFamily="34" charset="0"/>
              </a:rPr>
              <a:t>broke…” </a:t>
            </a:r>
            <a:r>
              <a:rPr lang="en-US" sz="1400" dirty="0">
                <a:latin typeface="Calibri" panose="020F0502020204030204" pitchFamily="34" charset="0"/>
              </a:rPr>
              <a:t>Tama </a:t>
            </a:r>
            <a:r>
              <a:rPr lang="en-US" sz="1400" dirty="0" err="1" smtClean="0">
                <a:latin typeface="Calibri" panose="020F0502020204030204" pitchFamily="34" charset="0"/>
              </a:rPr>
              <a:t>Churchouse</a:t>
            </a:r>
            <a:r>
              <a:rPr lang="en-US" sz="1400" dirty="0" smtClean="0">
                <a:latin typeface="Calibri" panose="020F0502020204030204" pitchFamily="34" charset="0"/>
              </a:rPr>
              <a:t>, Feb.26</a:t>
            </a:r>
            <a:r>
              <a:rPr lang="en-US" sz="1400" dirty="0">
                <a:latin typeface="Calibri" panose="020F0502020204030204" pitchFamily="34" charset="0"/>
              </a:rPr>
              <a:t>, 2018</a:t>
            </a:r>
          </a:p>
        </p:txBody>
      </p:sp>
      <p:sp>
        <p:nvSpPr>
          <p:cNvPr id="4" name="TextBox 3"/>
          <p:cNvSpPr txBox="1"/>
          <p:nvPr/>
        </p:nvSpPr>
        <p:spPr>
          <a:xfrm>
            <a:off x="1167999" y="228600"/>
            <a:ext cx="6375801" cy="584775"/>
          </a:xfrm>
          <a:prstGeom prst="rect">
            <a:avLst/>
          </a:prstGeom>
          <a:noFill/>
        </p:spPr>
        <p:txBody>
          <a:bodyPr wrap="square" rtlCol="0">
            <a:spAutoFit/>
          </a:bodyPr>
          <a:lstStyle/>
          <a:p>
            <a:pPr algn="ctr"/>
            <a:r>
              <a:rPr lang="en-US" sz="2400" dirty="0" smtClean="0">
                <a:latin typeface="Calibri" panose="020F0502020204030204" pitchFamily="34" charset="0"/>
              </a:rPr>
              <a:t> </a:t>
            </a:r>
            <a:r>
              <a:rPr lang="en-US" sz="3200" b="1" dirty="0" smtClean="0">
                <a:latin typeface="Calibri" panose="020F0502020204030204" pitchFamily="34" charset="0"/>
              </a:rPr>
              <a:t>(ii) US fiscal policy</a:t>
            </a:r>
            <a:endParaRPr lang="en-US" sz="2400" dirty="0">
              <a:latin typeface="Calibri" panose="020F0502020204030204" pitchFamily="34" charset="0"/>
            </a:endParaRPr>
          </a:p>
        </p:txBody>
      </p:sp>
      <p:sp>
        <p:nvSpPr>
          <p:cNvPr id="5" name="TextBox 4"/>
          <p:cNvSpPr txBox="1"/>
          <p:nvPr/>
        </p:nvSpPr>
        <p:spPr>
          <a:xfrm>
            <a:off x="5364088" y="1795046"/>
            <a:ext cx="1119217" cy="338554"/>
          </a:xfrm>
          <a:prstGeom prst="rect">
            <a:avLst/>
          </a:prstGeom>
          <a:solidFill>
            <a:schemeClr val="bg1"/>
          </a:solidFill>
        </p:spPr>
        <p:txBody>
          <a:bodyPr wrap="none" rtlCol="0">
            <a:spAutoFit/>
          </a:bodyPr>
          <a:lstStyle/>
          <a:p>
            <a:r>
              <a:rPr lang="en-US" sz="1600" b="1" dirty="0" smtClean="0">
                <a:solidFill>
                  <a:schemeClr val="accent4">
                    <a:lumMod val="50000"/>
                  </a:schemeClr>
                </a:solidFill>
              </a:rPr>
              <a:t>(% GDP)</a:t>
            </a:r>
            <a:endParaRPr lang="en-US" sz="1600" b="1" dirty="0">
              <a:solidFill>
                <a:schemeClr val="accent4">
                  <a:lumMod val="50000"/>
                </a:schemeClr>
              </a:solidFill>
            </a:endParaRPr>
          </a:p>
        </p:txBody>
      </p:sp>
      <p:cxnSp>
        <p:nvCxnSpPr>
          <p:cNvPr id="7" name="Straight Arrow Connector 6"/>
          <p:cNvCxnSpPr/>
          <p:nvPr/>
        </p:nvCxnSpPr>
        <p:spPr>
          <a:xfrm flipV="1">
            <a:off x="7564574" y="3429000"/>
            <a:ext cx="436426" cy="45720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52320" y="4512568"/>
            <a:ext cx="472480" cy="364232"/>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8035"/>
            <a:ext cx="989173" cy="52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 y="838200"/>
            <a:ext cx="8856984" cy="492443"/>
          </a:xfrm>
          <a:prstGeom prst="rect">
            <a:avLst/>
          </a:prstGeom>
          <a:noFill/>
        </p:spPr>
        <p:txBody>
          <a:bodyPr wrap="square" rtlCol="0">
            <a:spAutoFit/>
          </a:bodyPr>
          <a:lstStyle/>
          <a:p>
            <a:pPr algn="ctr"/>
            <a:r>
              <a:rPr lang="en-US" sz="2600" dirty="0" smtClean="0">
                <a:latin typeface="Calibri" panose="020F0502020204030204" pitchFamily="34" charset="0"/>
              </a:rPr>
              <a:t>for </a:t>
            </a:r>
            <a:r>
              <a:rPr lang="en-US" sz="2600" dirty="0">
                <a:latin typeface="Calibri" panose="020F0502020204030204" pitchFamily="34" charset="0"/>
              </a:rPr>
              <a:t>the 1</a:t>
            </a:r>
            <a:r>
              <a:rPr lang="en-US" sz="2600" baseline="30000" dirty="0">
                <a:latin typeface="Calibri" panose="020F0502020204030204" pitchFamily="34" charset="0"/>
              </a:rPr>
              <a:t>st</a:t>
            </a:r>
            <a:r>
              <a:rPr lang="en-US" sz="2600" dirty="0">
                <a:latin typeface="Calibri" panose="020F0502020204030204" pitchFamily="34" charset="0"/>
              </a:rPr>
              <a:t> time since WWII</a:t>
            </a:r>
            <a:r>
              <a:rPr lang="en-US" sz="2600" dirty="0" smtClean="0">
                <a:latin typeface="Calibri" panose="020F0502020204030204" pitchFamily="34" charset="0"/>
              </a:rPr>
              <a:t>,</a:t>
            </a:r>
            <a:r>
              <a:rPr lang="en-US" sz="2600" b="1" dirty="0" smtClean="0">
                <a:latin typeface="Calibri" panose="020F0502020204030204" pitchFamily="34" charset="0"/>
              </a:rPr>
              <a:t> </a:t>
            </a:r>
            <a:r>
              <a:rPr lang="en-US" sz="2600" dirty="0" smtClean="0">
                <a:latin typeface="Calibri" panose="020F0502020204030204" pitchFamily="34" charset="0"/>
              </a:rPr>
              <a:t>has turned strongly expansionary </a:t>
            </a:r>
            <a:endParaRPr lang="en-US" sz="2600" dirty="0">
              <a:latin typeface="Calibri" panose="020F0502020204030204" pitchFamily="34" charset="0"/>
            </a:endParaRPr>
          </a:p>
        </p:txBody>
      </p:sp>
      <p:sp>
        <p:nvSpPr>
          <p:cNvPr id="12" name="TextBox 11"/>
          <p:cNvSpPr txBox="1"/>
          <p:nvPr/>
        </p:nvSpPr>
        <p:spPr>
          <a:xfrm>
            <a:off x="152400" y="1237119"/>
            <a:ext cx="8856984" cy="447675"/>
          </a:xfrm>
          <a:prstGeom prst="rect">
            <a:avLst/>
          </a:prstGeom>
          <a:noFill/>
        </p:spPr>
        <p:txBody>
          <a:bodyPr wrap="square" rtlCol="0">
            <a:spAutoFit/>
          </a:bodyPr>
          <a:lstStyle/>
          <a:p>
            <a:pPr algn="ctr"/>
            <a:r>
              <a:rPr lang="en-US" sz="2600" dirty="0" smtClean="0">
                <a:latin typeface="Calibri" panose="020F0502020204030204" pitchFamily="34" charset="0"/>
              </a:rPr>
              <a:t>at a time when the economy is at full employment.</a:t>
            </a:r>
            <a:endParaRPr lang="en-US" sz="2600" dirty="0">
              <a:latin typeface="Calibri" panose="020F0502020204030204" pitchFamily="34" charset="0"/>
            </a:endParaRPr>
          </a:p>
        </p:txBody>
      </p:sp>
    </p:spTree>
    <p:extLst>
      <p:ext uri="{BB962C8B-B14F-4D97-AF65-F5344CB8AC3E}">
        <p14:creationId xmlns:p14="http://schemas.microsoft.com/office/powerpoint/2010/main" val="16560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4940" y="1523999"/>
            <a:ext cx="3658860" cy="5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1" y="1508708"/>
            <a:ext cx="3094923" cy="494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0" y="6441757"/>
            <a:ext cx="5019754" cy="430887"/>
          </a:xfrm>
          <a:prstGeom prst="rect">
            <a:avLst/>
          </a:prstGeom>
          <a:solidFill>
            <a:schemeClr val="bg1"/>
          </a:solidFill>
        </p:spPr>
        <p:txBody>
          <a:bodyPr wrap="square" rtlCol="0">
            <a:spAutoFit/>
          </a:bodyPr>
          <a:lstStyle/>
          <a:p>
            <a:r>
              <a:rPr lang="en-US" sz="400" dirty="0" smtClean="0"/>
              <a:t>`</a:t>
            </a:r>
          </a:p>
          <a:p>
            <a:r>
              <a:rPr lang="en-US" dirty="0" smtClean="0"/>
              <a:t>IMF </a:t>
            </a:r>
            <a:r>
              <a:rPr lang="en-US" i="1" dirty="0" smtClean="0"/>
              <a:t>World Economic Outlook</a:t>
            </a:r>
            <a:r>
              <a:rPr lang="en-US" dirty="0" smtClean="0"/>
              <a:t>, April 2018.</a:t>
            </a:r>
            <a:endParaRPr lang="en-US" dirty="0"/>
          </a:p>
        </p:txBody>
      </p:sp>
      <p:sp>
        <p:nvSpPr>
          <p:cNvPr id="9" name="Title 1"/>
          <p:cNvSpPr txBox="1">
            <a:spLocks/>
          </p:cNvSpPr>
          <p:nvPr/>
        </p:nvSpPr>
        <p:spPr>
          <a:xfrm>
            <a:off x="76200" y="-76200"/>
            <a:ext cx="8915400" cy="12192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The economic situation improved substantially in 2017:</a:t>
            </a:r>
            <a:endParaRPr lang="en-US" sz="1100" dirty="0" smtClean="0"/>
          </a:p>
        </p:txBody>
      </p:sp>
      <p:sp>
        <p:nvSpPr>
          <p:cNvPr id="2" name="Rounded Rectangle 1"/>
          <p:cNvSpPr/>
          <p:nvPr/>
        </p:nvSpPr>
        <p:spPr>
          <a:xfrm>
            <a:off x="784671" y="2057400"/>
            <a:ext cx="5387529" cy="685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33061" y="3104322"/>
            <a:ext cx="4876800" cy="3429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33061" y="3523422"/>
            <a:ext cx="4876800" cy="3429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526773" y="1143000"/>
            <a:ext cx="7924800" cy="6096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400" dirty="0" smtClean="0"/>
              <a:t>in advanced economies, including even the eurozone…</a:t>
            </a:r>
            <a:endParaRPr lang="en-US" sz="2400" dirty="0"/>
          </a:p>
        </p:txBody>
      </p:sp>
      <p:sp>
        <p:nvSpPr>
          <p:cNvPr id="12" name="Title 1"/>
          <p:cNvSpPr txBox="1">
            <a:spLocks/>
          </p:cNvSpPr>
          <p:nvPr/>
        </p:nvSpPr>
        <p:spPr>
          <a:xfrm>
            <a:off x="828260" y="685800"/>
            <a:ext cx="6944140" cy="762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400" dirty="0" smtClean="0"/>
              <a:t>globally, growth up from 3.1% in 2015-16, to 3.8%;</a:t>
            </a:r>
          </a:p>
        </p:txBody>
      </p:sp>
    </p:spTree>
    <p:extLst>
      <p:ext uri="{BB962C8B-B14F-4D97-AF65-F5344CB8AC3E}">
        <p14:creationId xmlns:p14="http://schemas.microsoft.com/office/powerpoint/2010/main" val="12993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1143000"/>
          </a:xfrm>
        </p:spPr>
        <p:txBody>
          <a:bodyPr>
            <a:noAutofit/>
          </a:bodyPr>
          <a:lstStyle/>
          <a:p>
            <a:r>
              <a:rPr lang="en-US" sz="2800" dirty="0" smtClean="0"/>
              <a:t>In </a:t>
            </a:r>
            <a:r>
              <a:rPr lang="en-US" sz="2800" dirty="0"/>
              <a:t>Dec. </a:t>
            </a:r>
            <a:r>
              <a:rPr lang="en-US" sz="2800" dirty="0" smtClean="0"/>
              <a:t>2017, the Republicans cut taxes sharply although </a:t>
            </a:r>
            <a:br>
              <a:rPr lang="en-US" sz="2800" dirty="0" smtClean="0"/>
            </a:br>
            <a:r>
              <a:rPr lang="en-US" sz="2800" dirty="0" smtClean="0"/>
              <a:t>the US economy was already operating at its potential.</a:t>
            </a:r>
            <a:endParaRPr lang="en-US"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063" y="1752600"/>
            <a:ext cx="7383599" cy="497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6248400"/>
            <a:ext cx="2039726" cy="338554"/>
          </a:xfrm>
          <a:prstGeom prst="rect">
            <a:avLst/>
          </a:prstGeom>
          <a:noFill/>
        </p:spPr>
        <p:txBody>
          <a:bodyPr wrap="none" rtlCol="0">
            <a:spAutoFit/>
          </a:bodyPr>
          <a:lstStyle/>
          <a:p>
            <a:r>
              <a:rPr lang="en-US" sz="1600" dirty="0" smtClean="0"/>
              <a:t>Ed Dolan, Feb. 8, 2018</a:t>
            </a:r>
            <a:endParaRPr lang="en-US" sz="1600" dirty="0"/>
          </a:p>
        </p:txBody>
      </p:sp>
      <p:cxnSp>
        <p:nvCxnSpPr>
          <p:cNvPr id="6" name="Straight Arrow Connector 5"/>
          <p:cNvCxnSpPr/>
          <p:nvPr/>
        </p:nvCxnSpPr>
        <p:spPr>
          <a:xfrm flipV="1">
            <a:off x="7543800" y="3352800"/>
            <a:ext cx="457200" cy="5334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43800" y="4267200"/>
            <a:ext cx="457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782" y="1707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dirty="0" smtClean="0"/>
              <a:t>The US currently is showing the world</a:t>
            </a:r>
            <a:br>
              <a:rPr lang="en-US" sz="3600" dirty="0" smtClean="0"/>
            </a:br>
            <a:r>
              <a:rPr lang="en-US" sz="3600" dirty="0" smtClean="0"/>
              <a:t>how </a:t>
            </a:r>
            <a:r>
              <a:rPr lang="en-US" sz="3600" i="1" dirty="0" smtClean="0"/>
              <a:t>not</a:t>
            </a:r>
            <a:r>
              <a:rPr lang="en-US" sz="3600" dirty="0" smtClean="0"/>
              <a:t> to do it.</a:t>
            </a:r>
            <a:endParaRPr lang="en-US" sz="3600" dirty="0"/>
          </a:p>
        </p:txBody>
      </p:sp>
      <p:sp>
        <p:nvSpPr>
          <p:cNvPr id="3" name="Content Placeholder 2"/>
          <p:cNvSpPr>
            <a:spLocks noGrp="1"/>
          </p:cNvSpPr>
          <p:nvPr>
            <p:ph idx="1"/>
          </p:nvPr>
        </p:nvSpPr>
        <p:spPr>
          <a:xfrm>
            <a:off x="457200" y="2667000"/>
            <a:ext cx="8229600" cy="3459163"/>
          </a:xfrm>
        </p:spPr>
        <p:txBody>
          <a:bodyPr/>
          <a:lstStyle/>
          <a:p>
            <a:r>
              <a:rPr lang="en-US" dirty="0" smtClean="0"/>
              <a:t>Pro-cyclical fiscal policy.</a:t>
            </a:r>
            <a:r>
              <a:rPr lang="en-US" sz="1200" dirty="0" smtClean="0"/>
              <a:t/>
            </a:r>
            <a:br>
              <a:rPr lang="en-US" sz="1200" dirty="0" smtClean="0"/>
            </a:br>
            <a:endParaRPr lang="en-US" sz="1200" dirty="0" smtClean="0"/>
          </a:p>
          <a:p>
            <a:r>
              <a:rPr lang="en-US" dirty="0" smtClean="0"/>
              <a:t>Reversal of </a:t>
            </a:r>
            <a:r>
              <a:rPr lang="en-US" dirty="0" smtClean="0"/>
              <a:t>financial </a:t>
            </a:r>
            <a:r>
              <a:rPr lang="en-US" dirty="0" smtClean="0"/>
              <a:t>regulation.</a:t>
            </a:r>
            <a:r>
              <a:rPr lang="en-US" sz="1200" dirty="0" smtClean="0"/>
              <a:t/>
            </a:r>
            <a:br>
              <a:rPr lang="en-US" sz="1200" dirty="0" smtClean="0"/>
            </a:br>
            <a:endParaRPr lang="en-US" sz="1200" dirty="0" smtClean="0"/>
          </a:p>
          <a:p>
            <a:r>
              <a:rPr lang="en-US" dirty="0" smtClean="0"/>
              <a:t>Unilateral </a:t>
            </a:r>
            <a:r>
              <a:rPr lang="en-US" dirty="0" smtClean="0"/>
              <a:t>protectionist threats.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207816"/>
            <a:ext cx="762000" cy="40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5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774825"/>
          </a:xfrm>
        </p:spPr>
        <p:txBody>
          <a:bodyPr>
            <a:normAutofit fontScale="90000"/>
          </a:bodyPr>
          <a:lstStyle/>
          <a:p>
            <a:r>
              <a:rPr lang="en-US" sz="4900" dirty="0"/>
              <a:t> </a:t>
            </a:r>
            <a:r>
              <a:rPr lang="en-US" sz="4900" dirty="0" smtClean="0"/>
              <a:t>THANK YOU</a:t>
            </a:r>
            <a:r>
              <a:rPr lang="en-US" sz="3100" dirty="0" smtClean="0"/>
              <a:t/>
            </a:r>
            <a:br>
              <a:rPr lang="en-US" sz="3100" dirty="0" smtClean="0"/>
            </a:br>
            <a:r>
              <a:rPr lang="en-US" sz="3100" dirty="0" smtClean="0"/>
              <a:t/>
            </a:r>
            <a:br>
              <a:rPr lang="en-US" sz="3100" dirty="0" smtClean="0"/>
            </a:br>
            <a:r>
              <a:rPr lang="en-US" sz="4000" dirty="0" smtClean="0"/>
              <a:t>Prof. Jeffrey Frankel</a:t>
            </a:r>
            <a:endParaRPr lang="en-US" sz="2800" dirty="0"/>
          </a:p>
        </p:txBody>
      </p:sp>
      <p:sp>
        <p:nvSpPr>
          <p:cNvPr id="4" name="AutoShape 2" descr="1150-2015-11-26-Marca UCM Alternativa logo negro RG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HKS-logo_ks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438400"/>
            <a:ext cx="4406972" cy="52109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307975" y="3810000"/>
            <a:ext cx="8455025" cy="2362200"/>
          </a:xfrm>
        </p:spPr>
        <p:txBody>
          <a:bodyPr>
            <a:noAutofit/>
          </a:bodyPr>
          <a:lstStyle/>
          <a:p>
            <a:r>
              <a:rPr lang="en-US" sz="2800" dirty="0" smtClean="0">
                <a:solidFill>
                  <a:schemeClr val="tx1"/>
                </a:solidFill>
              </a:rPr>
              <a:t>Website</a:t>
            </a:r>
            <a:r>
              <a:rPr lang="en-US" sz="2800" dirty="0">
                <a:solidFill>
                  <a:schemeClr val="tx1"/>
                </a:solidFill>
              </a:rPr>
              <a:t>: </a:t>
            </a:r>
            <a:r>
              <a:rPr lang="en-US" sz="2800" dirty="0">
                <a:solidFill>
                  <a:schemeClr val="tx1"/>
                </a:solidFill>
                <a:hlinkClick r:id="rId4"/>
              </a:rPr>
              <a:t>https://scholar.harvard.edu/frankel</a:t>
            </a:r>
            <a:endParaRPr lang="en-US" sz="1400" dirty="0" smtClean="0">
              <a:solidFill>
                <a:schemeClr val="tx1"/>
              </a:solidFill>
            </a:endParaRPr>
          </a:p>
          <a:p>
            <a:endParaRPr lang="en-US" sz="1400" dirty="0" smtClean="0">
              <a:solidFill>
                <a:schemeClr val="tx1"/>
              </a:solidFill>
            </a:endParaRPr>
          </a:p>
          <a:p>
            <a:pPr>
              <a:spcBef>
                <a:spcPts val="0"/>
              </a:spcBef>
            </a:pPr>
            <a:r>
              <a:rPr lang="en-US" sz="2800" dirty="0" smtClean="0">
                <a:solidFill>
                  <a:schemeClr val="tx1"/>
                </a:solidFill>
              </a:rPr>
              <a:t>Monthly column:</a:t>
            </a:r>
            <a:br>
              <a:rPr lang="en-US" sz="2800" dirty="0" smtClean="0">
                <a:solidFill>
                  <a:schemeClr val="tx1"/>
                </a:solidFill>
              </a:rPr>
            </a:br>
            <a:r>
              <a:rPr lang="en-US" sz="2800" dirty="0" smtClean="0">
                <a:solidFill>
                  <a:schemeClr val="tx1"/>
                </a:solidFill>
                <a:hlinkClick r:id="rId5"/>
              </a:rPr>
              <a:t>www.project-syndicate.org/columnist/jeffrey-frankel</a:t>
            </a:r>
            <a:r>
              <a:rPr lang="en-US" sz="1400" dirty="0" smtClean="0">
                <a:solidFill>
                  <a:schemeClr val="tx1"/>
                </a:solidFill>
              </a:rPr>
              <a:t/>
            </a:r>
            <a:br>
              <a:rPr lang="en-US" sz="1400" dirty="0" smtClean="0">
                <a:solidFill>
                  <a:schemeClr val="tx1"/>
                </a:solidFill>
              </a:rPr>
            </a:br>
            <a:endParaRPr lang="en-US" sz="1400" dirty="0" smtClean="0">
              <a:solidFill>
                <a:schemeClr val="tx1"/>
              </a:solidFill>
            </a:endParaRPr>
          </a:p>
          <a:p>
            <a:r>
              <a:rPr lang="en-US" sz="2800" dirty="0" smtClean="0">
                <a:solidFill>
                  <a:schemeClr val="tx1"/>
                </a:solidFill>
              </a:rPr>
              <a:t>        twitter.com/</a:t>
            </a:r>
            <a:r>
              <a:rPr lang="en-US" sz="2800" dirty="0" err="1" smtClean="0">
                <a:solidFill>
                  <a:schemeClr val="tx1"/>
                </a:solidFill>
              </a:rPr>
              <a:t>JFrankelEcon</a:t>
            </a:r>
            <a:endParaRPr lang="en-US" sz="2800" dirty="0">
              <a:solidFill>
                <a:schemeClr val="tx1"/>
              </a:solidFill>
            </a:endParaRPr>
          </a:p>
        </p:txBody>
      </p:sp>
      <p:pic>
        <p:nvPicPr>
          <p:cNvPr id="1029" name="Picture 5" descr="Twitter for Android alpha testing program launch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631" y="5569341"/>
            <a:ext cx="1125855" cy="67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36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4" name="Title 1"/>
          <p:cNvSpPr>
            <a:spLocks noGrp="1"/>
          </p:cNvSpPr>
          <p:nvPr>
            <p:ph idx="1"/>
          </p:nvPr>
        </p:nvSpPr>
        <p:spPr>
          <a:xfrm>
            <a:off x="457200" y="1981200"/>
            <a:ext cx="8229600" cy="4267200"/>
          </a:xfrm>
        </p:spPr>
        <p:txBody>
          <a:bodyPr>
            <a:normAutofit/>
          </a:bodyPr>
          <a:lstStyle/>
          <a:p>
            <a:r>
              <a:rPr lang="en-US" sz="3200" dirty="0" smtClean="0"/>
              <a:t>Appendix 1: More on 2018 as a cyclical top.</a:t>
            </a:r>
            <a:br>
              <a:rPr lang="en-US" sz="3200" dirty="0" smtClean="0"/>
            </a:br>
            <a:endParaRPr lang="en-US" sz="3200" dirty="0" smtClean="0"/>
          </a:p>
          <a:p>
            <a:r>
              <a:rPr lang="en-US" dirty="0" smtClean="0"/>
              <a:t>Appendix 2: More on the case of Chile, </a:t>
            </a:r>
          </a:p>
          <a:p>
            <a:pPr lvl="1"/>
            <a:r>
              <a:rPr lang="en-US" dirty="0" smtClean="0"/>
              <a:t>overcoming fiscal pro-cyclicality </a:t>
            </a:r>
            <a:br>
              <a:rPr lang="en-US" dirty="0" smtClean="0"/>
            </a:br>
            <a:r>
              <a:rPr lang="en-US" dirty="0" smtClean="0"/>
              <a:t>from optimism bias in official forecasts</a:t>
            </a:r>
          </a:p>
          <a:p>
            <a:pPr marL="457200" lvl="1" indent="0">
              <a:buNone/>
            </a:pPr>
            <a:endParaRPr lang="en-US" dirty="0" smtClean="0"/>
          </a:p>
          <a:p>
            <a:r>
              <a:rPr lang="en-US" dirty="0" smtClean="0"/>
              <a:t>Appendix 3:  The slowdown in trade</a:t>
            </a:r>
          </a:p>
        </p:txBody>
      </p:sp>
      <p:pic>
        <p:nvPicPr>
          <p:cNvPr id="5"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102" y="5029200"/>
            <a:ext cx="1783867" cy="1066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169" y="3429000"/>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600" dirty="0" smtClean="0"/>
              <a:t>Appendix 1: More on 2018 as a cyclical top.</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52" y="774362"/>
            <a:ext cx="5841948" cy="58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0" y="4343400"/>
            <a:ext cx="2971800" cy="1323439"/>
          </a:xfrm>
          <a:prstGeom prst="rect">
            <a:avLst/>
          </a:prstGeom>
        </p:spPr>
        <p:txBody>
          <a:bodyPr wrap="square">
            <a:spAutoFit/>
          </a:bodyPr>
          <a:lstStyle/>
          <a:p>
            <a:r>
              <a:rPr lang="en-US" sz="800" dirty="0" smtClean="0"/>
              <a:t>Economies are listed on the basis of economic size. The aggregated quarterly data are seasonally adjusted. 1Difference based on rounded figures for the current, January 2018 World Economic Outlook Update, and October 2017 World Economic Outlook forecasts. 2Excludes the Group of Seven (Canada, France, Germany, Italy, Japan, United Kingdom, United States) and euro area countries. 3For India, data and forecasts are presented on a fiscal year basis and GDP from 2011 onward is based on GDP at market prices with fiscal year 2011/12 as a base year. 4Indonesia, Malaysia, Philippines, Thailand, Vietnam.</a:t>
            </a:r>
            <a:endParaRPr lang="en-US" sz="800" dirty="0"/>
          </a:p>
        </p:txBody>
      </p:sp>
      <p:sp>
        <p:nvSpPr>
          <p:cNvPr id="7" name="TextBox 6"/>
          <p:cNvSpPr txBox="1"/>
          <p:nvPr/>
        </p:nvSpPr>
        <p:spPr>
          <a:xfrm>
            <a:off x="6019800" y="6019800"/>
            <a:ext cx="3048000" cy="584775"/>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t>
            </a:r>
          </a:p>
          <a:p>
            <a:r>
              <a:rPr lang="en-US" sz="1600" dirty="0" smtClean="0"/>
              <a:t>April 2018.</a:t>
            </a:r>
            <a:endParaRPr lang="en-US" sz="1600" dirty="0"/>
          </a:p>
        </p:txBody>
      </p:sp>
    </p:spTree>
    <p:extLst>
      <p:ext uri="{BB962C8B-B14F-4D97-AF65-F5344CB8AC3E}">
        <p14:creationId xmlns:p14="http://schemas.microsoft.com/office/powerpoint/2010/main" val="118777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smtClean="0"/>
              <a:t>Spanish exports have led its recovery.</a:t>
            </a:r>
            <a:endParaRPr lang="en-US"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696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Spain Ex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733800"/>
            <a:ext cx="80373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28600"/>
            <a:ext cx="950735" cy="59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4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431" y="1752600"/>
            <a:ext cx="86389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0" y="6096000"/>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5" name="Title 1"/>
          <p:cNvSpPr txBox="1">
            <a:spLocks/>
          </p:cNvSpPr>
          <p:nvPr/>
        </p:nvSpPr>
        <p:spPr>
          <a:xfrm>
            <a:off x="152400" y="152400"/>
            <a:ext cx="87630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EM capital inflows </a:t>
            </a:r>
            <a:r>
              <a:rPr lang="en-US" sz="3200" dirty="0"/>
              <a:t>recovered in 2017</a:t>
            </a:r>
            <a:r>
              <a:rPr lang="en-US" sz="3200" dirty="0" smtClean="0"/>
              <a:t>.</a:t>
            </a:r>
            <a:endParaRPr lang="en-US" sz="3200" dirty="0"/>
          </a:p>
        </p:txBody>
      </p:sp>
      <p:cxnSp>
        <p:nvCxnSpPr>
          <p:cNvPr id="6" name="Straight Arrow Connector 5"/>
          <p:cNvCxnSpPr/>
          <p:nvPr/>
        </p:nvCxnSpPr>
        <p:spPr>
          <a:xfrm>
            <a:off x="5002113" y="3200400"/>
            <a:ext cx="1951321" cy="1143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953434" y="3581400"/>
            <a:ext cx="1504766"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01133" y="1767114"/>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50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 equity markets are still high</a:t>
            </a:r>
            <a:endParaRPr lang="en-U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98" y="1676400"/>
            <a:ext cx="840816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21007" y="1600200"/>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8030" y="1676400"/>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8400" y="6214646"/>
            <a:ext cx="4267200" cy="338554"/>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April 2018.</a:t>
            </a:r>
            <a:endParaRPr lang="en-US" sz="1600" dirty="0"/>
          </a:p>
        </p:txBody>
      </p:sp>
      <p:cxnSp>
        <p:nvCxnSpPr>
          <p:cNvPr id="8" name="Straight Arrow Connector 7"/>
          <p:cNvCxnSpPr/>
          <p:nvPr/>
        </p:nvCxnSpPr>
        <p:spPr>
          <a:xfrm flipV="1">
            <a:off x="895607" y="2057400"/>
            <a:ext cx="3142993" cy="152037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0" y="3352800"/>
            <a:ext cx="3429000" cy="113755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927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Asian equity markets are also high.</a:t>
            </a:r>
            <a:endParaRPr lang="en-US"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8001000" cy="437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6214646"/>
            <a:ext cx="4267200" cy="338554"/>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April 2018.</a:t>
            </a:r>
            <a:endParaRPr lang="en-US" sz="1600" dirty="0"/>
          </a:p>
        </p:txBody>
      </p:sp>
      <p:cxnSp>
        <p:nvCxnSpPr>
          <p:cNvPr id="6" name="Straight Arrow Connector 5"/>
          <p:cNvCxnSpPr/>
          <p:nvPr/>
        </p:nvCxnSpPr>
        <p:spPr>
          <a:xfrm flipV="1">
            <a:off x="6096001" y="1943097"/>
            <a:ext cx="2209799" cy="98697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248400" y="3276600"/>
            <a:ext cx="2057400" cy="100511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25379" y="1562097"/>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7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0D33C977-9D4F-42A8-9B55-6A93FAD4EE55}" type="slidenum">
              <a:rPr lang="en-US" altLang="en-US" sz="1400">
                <a:latin typeface="Arial" pitchFamily="34" charset="0"/>
              </a:rPr>
              <a:pPr eaLnBrk="1" hangingPunct="1">
                <a:spcBef>
                  <a:spcPct val="0"/>
                </a:spcBef>
                <a:buClrTx/>
                <a:buSzTx/>
                <a:buFontTx/>
                <a:buNone/>
              </a:pPr>
              <a:t>39</a:t>
            </a:fld>
            <a:endParaRPr lang="en-US" altLang="en-US" sz="1400">
              <a:latin typeface="Arial" pitchFamily="34" charset="0"/>
            </a:endParaRPr>
          </a:p>
        </p:txBody>
      </p:sp>
      <p:sp>
        <p:nvSpPr>
          <p:cNvPr id="105475" name="Rectangle 3"/>
          <p:cNvSpPr>
            <a:spLocks noGrp="1" noChangeArrowheads="1"/>
          </p:cNvSpPr>
          <p:nvPr>
            <p:ph type="body" idx="4294967295"/>
          </p:nvPr>
        </p:nvSpPr>
        <p:spPr>
          <a:xfrm>
            <a:off x="228600" y="1066800"/>
            <a:ext cx="8915400" cy="5638800"/>
          </a:xfrm>
        </p:spPr>
        <p:txBody>
          <a:bodyPr/>
          <a:lstStyle/>
          <a:p>
            <a:pPr eaLnBrk="1" hangingPunct="1">
              <a:buFont typeface="Wingdings" pitchFamily="2" charset="2"/>
              <a:buNone/>
            </a:pPr>
            <a:r>
              <a:rPr lang="en-US" altLang="en-US" sz="1200" dirty="0" smtClean="0">
                <a:latin typeface="Calibri" panose="020F0502020204030204" pitchFamily="34" charset="0"/>
              </a:rPr>
              <a:t>  </a:t>
            </a:r>
          </a:p>
          <a:p>
            <a:pPr eaLnBrk="1" hangingPunct="1"/>
            <a:r>
              <a:rPr lang="en-US" altLang="en-US" sz="2800" dirty="0" smtClean="0">
                <a:effectLst/>
                <a:latin typeface="Calibri" panose="020F0502020204030204" pitchFamily="34" charset="0"/>
              </a:rPr>
              <a:t>1</a:t>
            </a:r>
            <a:r>
              <a:rPr lang="en-US" altLang="en-US" sz="2800" baseline="30000" dirty="0" smtClean="0">
                <a:effectLst/>
                <a:latin typeface="Calibri" panose="020F0502020204030204" pitchFamily="34" charset="0"/>
              </a:rPr>
              <a:t>st </a:t>
            </a:r>
            <a:r>
              <a:rPr lang="en-US" altLang="en-US" sz="2800" dirty="0" smtClean="0">
                <a:effectLst/>
                <a:latin typeface="Calibri" panose="020F0502020204030204" pitchFamily="34" charset="0"/>
              </a:rPr>
              <a:t>rule – Governments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must set a budget target,</a:t>
            </a:r>
            <a:r>
              <a:rPr lang="en-US" altLang="en-US" dirty="0" smtClean="0">
                <a:effectLst/>
                <a:latin typeface="Calibri" panose="020F0502020204030204" pitchFamily="34" charset="0"/>
              </a:rPr>
              <a:t> </a:t>
            </a:r>
            <a:br>
              <a:rPr lang="en-US" altLang="en-US" dirty="0" smtClean="0">
                <a:effectLst/>
                <a:latin typeface="Calibri" panose="020F0502020204030204" pitchFamily="34" charset="0"/>
              </a:rPr>
            </a:br>
            <a:r>
              <a:rPr lang="en-US" altLang="en-US" sz="1200" dirty="0" smtClean="0">
                <a:effectLst/>
                <a:latin typeface="Calibri" panose="020F0502020204030204" pitchFamily="34" charset="0"/>
              </a:rPr>
              <a:t>  </a:t>
            </a:r>
          </a:p>
          <a:p>
            <a:pPr eaLnBrk="1" hangingPunct="1"/>
            <a:r>
              <a:rPr lang="en-US" altLang="en-US" sz="2800" dirty="0" smtClean="0">
                <a:effectLst/>
                <a:latin typeface="Calibri" panose="020F0502020204030204" pitchFamily="34" charset="0"/>
              </a:rPr>
              <a:t>2</a:t>
            </a:r>
            <a:r>
              <a:rPr lang="en-US" altLang="en-US" sz="2800" baseline="30000" dirty="0" smtClean="0">
                <a:effectLst/>
                <a:latin typeface="Calibri" panose="020F0502020204030204" pitchFamily="34" charset="0"/>
              </a:rPr>
              <a:t>nd</a:t>
            </a:r>
            <a:r>
              <a:rPr lang="en-US" altLang="en-US" sz="2800" dirty="0" smtClean="0">
                <a:effectLst/>
                <a:latin typeface="Calibri" panose="020F0502020204030204" pitchFamily="34" charset="0"/>
              </a:rPr>
              <a:t> rule – The target is structural: </a:t>
            </a:r>
            <a:br>
              <a:rPr lang="en-US" altLang="en-US" sz="2800" dirty="0" smtClean="0">
                <a:effectLst/>
                <a:latin typeface="Calibri" panose="020F0502020204030204" pitchFamily="34" charset="0"/>
              </a:rPr>
            </a:br>
            <a:r>
              <a:rPr lang="en-US" altLang="en-US" sz="2600" dirty="0" smtClean="0">
                <a:effectLst/>
                <a:latin typeface="Calibri" panose="020F0502020204030204" pitchFamily="34" charset="0"/>
              </a:rPr>
              <a:t>Deficits allowed only to the extent that</a:t>
            </a:r>
          </a:p>
          <a:p>
            <a:pPr lvl="1" eaLnBrk="1" hangingPunct="1"/>
            <a:r>
              <a:rPr lang="en-US" altLang="en-US" sz="2400" dirty="0" smtClean="0">
                <a:effectLst/>
                <a:latin typeface="Calibri" panose="020F0502020204030204" pitchFamily="34" charset="0"/>
              </a:rPr>
              <a:t>(1) output falls short of trend, in a recession,</a:t>
            </a:r>
          </a:p>
          <a:p>
            <a:pPr lvl="1" eaLnBrk="1" hangingPunct="1"/>
            <a:r>
              <a:rPr lang="en-US" altLang="en-US" sz="2400" dirty="0" smtClean="0">
                <a:effectLst/>
                <a:latin typeface="Calibri" panose="020F0502020204030204" pitchFamily="34" charset="0"/>
              </a:rPr>
              <a:t>(2) or the price of copper is below its trend.</a:t>
            </a:r>
            <a:br>
              <a:rPr lang="en-US" altLang="en-US" sz="2400" dirty="0" smtClean="0">
                <a:effectLst/>
                <a:latin typeface="Calibri" panose="020F0502020204030204" pitchFamily="34" charset="0"/>
              </a:rPr>
            </a:br>
            <a:endParaRPr lang="en-US" altLang="en-US" sz="2400" dirty="0" smtClean="0">
              <a:effectLst/>
              <a:latin typeface="Calibri" panose="020F0502020204030204" pitchFamily="34" charset="0"/>
            </a:endParaRPr>
          </a:p>
          <a:p>
            <a:pPr eaLnBrk="1" hangingPunct="1"/>
            <a:r>
              <a:rPr lang="en-US" altLang="en-US" sz="2800" dirty="0" smtClean="0">
                <a:effectLst/>
                <a:latin typeface="Calibri" panose="020F0502020204030204" pitchFamily="34" charset="0"/>
              </a:rPr>
              <a:t>3</a:t>
            </a:r>
            <a:r>
              <a:rPr lang="en-US" altLang="en-US" sz="2800" baseline="30000" dirty="0" smtClean="0">
                <a:effectLst/>
                <a:latin typeface="Calibri" panose="020F0502020204030204" pitchFamily="34" charset="0"/>
              </a:rPr>
              <a:t>rd</a:t>
            </a:r>
            <a:r>
              <a:rPr lang="en-US" altLang="en-US" sz="2800" dirty="0" smtClean="0">
                <a:effectLst/>
                <a:latin typeface="Calibri" panose="020F0502020204030204" pitchFamily="34" charset="0"/>
              </a:rPr>
              <a:t> rule –</a:t>
            </a:r>
            <a:r>
              <a:rPr lang="en-US" altLang="en-US" sz="2400" dirty="0" smtClean="0">
                <a:effectLst/>
                <a:latin typeface="Calibri" panose="020F0502020204030204" pitchFamily="34" charset="0"/>
              </a:rPr>
              <a:t> The trends are projected by 2 panels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of independent</a:t>
            </a:r>
            <a:r>
              <a:rPr lang="en-US" altLang="en-US" sz="1000" dirty="0" smtClean="0">
                <a:effectLst/>
                <a:latin typeface="Calibri" panose="020F0502020204030204" pitchFamily="34" charset="0"/>
              </a:rPr>
              <a:t> </a:t>
            </a:r>
            <a:r>
              <a:rPr lang="en-US" altLang="en-US" sz="2400" dirty="0" smtClean="0">
                <a:effectLst/>
                <a:latin typeface="Calibri" panose="020F0502020204030204" pitchFamily="34" charset="0"/>
              </a:rPr>
              <a:t>experts, outside </a:t>
            </a:r>
            <a:r>
              <a:rPr lang="en-US" altLang="en-US" sz="2100" dirty="0" smtClean="0">
                <a:effectLst/>
                <a:latin typeface="Calibri" panose="020F0502020204030204" pitchFamily="34" charset="0"/>
              </a:rPr>
              <a:t>the</a:t>
            </a:r>
            <a:r>
              <a:rPr lang="en-US" altLang="en-US" sz="2400" dirty="0" smtClean="0">
                <a:effectLst/>
                <a:latin typeface="Calibri" panose="020F0502020204030204" pitchFamily="34" charset="0"/>
              </a:rPr>
              <a:t> political</a:t>
            </a:r>
            <a:r>
              <a:rPr lang="en-US" altLang="en-US" sz="1600" dirty="0" smtClean="0">
                <a:effectLst/>
                <a:latin typeface="Calibri" panose="020F0502020204030204" pitchFamily="34" charset="0"/>
              </a:rPr>
              <a:t> </a:t>
            </a:r>
            <a:r>
              <a:rPr lang="en-US" altLang="en-US" sz="2400" dirty="0" smtClean="0">
                <a:effectLst/>
                <a:latin typeface="Calibri" panose="020F0502020204030204" pitchFamily="34" charset="0"/>
              </a:rPr>
              <a:t>process.</a:t>
            </a:r>
          </a:p>
          <a:p>
            <a:pPr lvl="1" eaLnBrk="1" hangingPunct="1"/>
            <a:r>
              <a:rPr lang="en-US" altLang="en-US" sz="2400" dirty="0" smtClean="0">
                <a:effectLst/>
                <a:latin typeface="Calibri" panose="020F0502020204030204" pitchFamily="34" charset="0"/>
              </a:rPr>
              <a:t>Result: Chile avoided the pattern of 32 other governments, </a:t>
            </a:r>
          </a:p>
          <a:p>
            <a:pPr lvl="2" eaLnBrk="1" hangingPunct="1"/>
            <a:r>
              <a:rPr lang="en-US" altLang="en-US" sz="2200" dirty="0" smtClean="0">
                <a:effectLst/>
                <a:latin typeface="Calibri" panose="020F0502020204030204" pitchFamily="34" charset="0"/>
              </a:rPr>
              <a:t>where forecasts in booms were biased toward optimism.</a:t>
            </a:r>
            <a:endParaRPr lang="ru-RU" altLang="en-US" sz="2000" dirty="0" smtClean="0">
              <a:effectLst/>
              <a:latin typeface="Calibri" panose="020F0502020204030204" pitchFamily="34" charset="0"/>
            </a:endParaRPr>
          </a:p>
        </p:txBody>
      </p:sp>
      <p:pic>
        <p:nvPicPr>
          <p:cNvPr id="1434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55725"/>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885"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819400"/>
            <a:ext cx="1100138" cy="1066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728" name="Picture 8" descr="C:\Users\Evan\AppData\Local\Microsoft\Windows\Temporary Internet Files\Content.IE5\YY9R19J1\MC90043482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191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52400" y="350838"/>
            <a:ext cx="8915400" cy="792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Appendix 2: More on Chile’s fiscal institutions</a:t>
            </a:r>
            <a:endParaRPr lang="en-US" sz="3600" dirty="0"/>
          </a:p>
        </p:txBody>
      </p:sp>
    </p:spTree>
    <p:extLst>
      <p:ext uri="{BB962C8B-B14F-4D97-AF65-F5344CB8AC3E}">
        <p14:creationId xmlns:p14="http://schemas.microsoft.com/office/powerpoint/2010/main" val="3914605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7888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072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547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271516"/>
            <a:ext cx="8601075" cy="43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4" y="2846243"/>
            <a:ext cx="8431306" cy="119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01" y="4332976"/>
            <a:ext cx="8594499" cy="115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114" y="1404937"/>
            <a:ext cx="3331081"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76446"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6" name="Rectangle 5"/>
          <p:cNvSpPr/>
          <p:nvPr/>
        </p:nvSpPr>
        <p:spPr>
          <a:xfrm>
            <a:off x="1387701" y="533399"/>
            <a:ext cx="6248400" cy="553998"/>
          </a:xfrm>
          <a:prstGeom prst="rect">
            <a:avLst/>
          </a:prstGeom>
        </p:spPr>
        <p:txBody>
          <a:bodyPr wrap="square">
            <a:spAutoFit/>
          </a:bodyPr>
          <a:lstStyle/>
          <a:p>
            <a:r>
              <a:rPr lang="en-US" sz="3000" dirty="0" smtClean="0"/>
              <a:t>…and in EM/Developing Economies.</a:t>
            </a:r>
            <a:endParaRPr lang="en-US" sz="3000" dirty="0"/>
          </a:p>
        </p:txBody>
      </p:sp>
      <p:sp>
        <p:nvSpPr>
          <p:cNvPr id="8" name="Rounded Rectangle 7"/>
          <p:cNvSpPr/>
          <p:nvPr/>
        </p:nvSpPr>
        <p:spPr>
          <a:xfrm>
            <a:off x="214086" y="1769268"/>
            <a:ext cx="7391400" cy="90258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8600" y="3158187"/>
            <a:ext cx="7391400" cy="42321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87262" y="3648075"/>
            <a:ext cx="190500" cy="20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39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DD8994F-7A88-4858-86EF-6DECD18FAC4E}" type="slidenum">
              <a:rPr lang="en-US" altLang="en-US" sz="1400">
                <a:latin typeface="Calibri" panose="020F0502020204030204" pitchFamily="34" charset="0"/>
              </a:rPr>
              <a:pPr eaLnBrk="1" hangingPunct="1">
                <a:spcBef>
                  <a:spcPct val="0"/>
                </a:spcBef>
                <a:buClrTx/>
                <a:buSzTx/>
                <a:buFontTx/>
                <a:buNone/>
              </a:pPr>
              <a:t>40</a:t>
            </a:fld>
            <a:endParaRPr lang="en-US" altLang="en-US" sz="1400">
              <a:latin typeface="Calibri" panose="020F0502020204030204" pitchFamily="34" charset="0"/>
            </a:endParaRPr>
          </a:p>
        </p:txBody>
      </p:sp>
      <p:sp>
        <p:nvSpPr>
          <p:cNvPr id="52227" name="Rectangle 2"/>
          <p:cNvSpPr>
            <a:spLocks noGrp="1" noChangeArrowheads="1"/>
          </p:cNvSpPr>
          <p:nvPr>
            <p:ph type="title" idx="4294967295"/>
          </p:nvPr>
        </p:nvSpPr>
        <p:spPr>
          <a:xfrm>
            <a:off x="1371600" y="304800"/>
            <a:ext cx="5638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200" dirty="0" smtClean="0">
                <a:effectLst/>
                <a:latin typeface="Calibri" panose="020F0502020204030204" pitchFamily="34" charset="0"/>
              </a:rPr>
              <a:t>Chilean fiscal institutions</a:t>
            </a:r>
          </a:p>
        </p:txBody>
      </p:sp>
      <p:sp>
        <p:nvSpPr>
          <p:cNvPr id="309251" name="Rectangle 3"/>
          <p:cNvSpPr>
            <a:spLocks noGrp="1" noChangeArrowheads="1"/>
          </p:cNvSpPr>
          <p:nvPr>
            <p:ph type="body" idx="4294967295"/>
          </p:nvPr>
        </p:nvSpPr>
        <p:spPr>
          <a:xfrm>
            <a:off x="152400" y="1828800"/>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smtClean="0">
                <a:effectLst/>
                <a:latin typeface="Calibri" panose="020F0502020204030204" pitchFamily="34" charset="0"/>
              </a:rPr>
              <a:t>In 2000 Chile instituted its structural budget rule.</a:t>
            </a:r>
            <a:br>
              <a:rPr lang="en-US" altLang="en-US" sz="3000" dirty="0" smtClean="0">
                <a:effectLst/>
                <a:latin typeface="Calibri" panose="020F0502020204030204" pitchFamily="34" charset="0"/>
              </a:rPr>
            </a:br>
            <a:r>
              <a:rPr lang="en-US" altLang="en-US" sz="800" dirty="0" smtClean="0">
                <a:effectLst/>
                <a:latin typeface="Calibri" panose="020F0502020204030204" pitchFamily="34" charset="0"/>
              </a:rPr>
              <a:t> </a:t>
            </a:r>
          </a:p>
          <a:p>
            <a:r>
              <a:rPr lang="en-US" altLang="en-US" sz="3000" dirty="0" smtClean="0">
                <a:effectLst/>
                <a:latin typeface="Calibri" panose="020F0502020204030204" pitchFamily="34" charset="0"/>
              </a:rPr>
              <a:t>The institution was formalized in law in 2006.</a:t>
            </a:r>
            <a:br>
              <a:rPr lang="en-US" altLang="en-US" sz="3000" dirty="0" smtClean="0">
                <a:effectLst/>
                <a:latin typeface="Calibri" panose="020F0502020204030204" pitchFamily="34" charset="0"/>
              </a:rPr>
            </a:br>
            <a:endParaRPr lang="en-US" altLang="en-US" sz="900" dirty="0" smtClean="0">
              <a:effectLst/>
              <a:latin typeface="Calibri" panose="020F0502020204030204" pitchFamily="34" charset="0"/>
            </a:endParaRPr>
          </a:p>
          <a:p>
            <a:r>
              <a:rPr lang="en-US" altLang="en-US" sz="3000" dirty="0" smtClean="0">
                <a:effectLst/>
                <a:latin typeface="Calibri" panose="020F0502020204030204" pitchFamily="34" charset="0"/>
              </a:rPr>
              <a:t>The structural budget surplus must be…</a:t>
            </a:r>
          </a:p>
          <a:p>
            <a:pPr lvl="1"/>
            <a:r>
              <a:rPr lang="en-US" altLang="en-US" sz="2600" dirty="0" smtClean="0">
                <a:effectLst/>
                <a:latin typeface="Calibri" panose="020F0502020204030204" pitchFamily="34" charset="0"/>
              </a:rPr>
              <a:t>0 as of </a:t>
            </a:r>
            <a:r>
              <a:rPr lang="en-US" altLang="en-US" sz="2600" dirty="0" smtClean="0">
                <a:effectLst/>
                <a:latin typeface="Calibri" panose="020F0502020204030204" pitchFamily="34" charset="0"/>
              </a:rPr>
              <a:t>2008</a:t>
            </a:r>
            <a:r>
              <a:rPr lang="en-US" altLang="en-US" sz="2200" dirty="0" smtClean="0">
                <a:effectLst/>
                <a:latin typeface="Calibri" panose="020F0502020204030204" pitchFamily="34" charset="0"/>
              </a:rPr>
              <a:t>,</a:t>
            </a:r>
            <a:endParaRPr lang="en-US" altLang="en-US" sz="2200" dirty="0" smtClean="0">
              <a:effectLst/>
              <a:latin typeface="Calibri" panose="020F0502020204030204" pitchFamily="34" charset="0"/>
            </a:endParaRPr>
          </a:p>
          <a:p>
            <a:pPr lvl="1"/>
            <a:r>
              <a:rPr lang="en-US" altLang="en-US" sz="2400" dirty="0" smtClean="0">
                <a:effectLst/>
                <a:latin typeface="Calibri" panose="020F0502020204030204" pitchFamily="34" charset="0"/>
              </a:rPr>
              <a:t>where structural is defined by output &amp; copper price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equal to their long-run trend values.</a:t>
            </a:r>
            <a:br>
              <a:rPr lang="en-US" altLang="en-US" sz="2400" dirty="0" smtClean="0">
                <a:effectLst/>
                <a:latin typeface="Calibri" panose="020F0502020204030204" pitchFamily="34" charset="0"/>
              </a:rPr>
            </a:br>
            <a:endParaRPr lang="en-US" altLang="en-US" sz="700" dirty="0" smtClean="0">
              <a:effectLst/>
              <a:latin typeface="Calibri" panose="020F0502020204030204" pitchFamily="34" charset="0"/>
            </a:endParaRPr>
          </a:p>
          <a:p>
            <a:r>
              <a:rPr lang="en-US" altLang="en-US" sz="2800" dirty="0" smtClean="0">
                <a:effectLst/>
                <a:latin typeface="Calibri" panose="020F0502020204030204" pitchFamily="34" charset="0"/>
              </a:rPr>
              <a:t>I.e., in a boom the government can only spend increased revenues that are deemed permanent;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any temporary copper bonanzas must be saved.</a:t>
            </a:r>
          </a:p>
        </p:txBody>
      </p:sp>
      <p:pic>
        <p:nvPicPr>
          <p:cNvPr id="52229"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26959"/>
            <a:ext cx="1309062" cy="1015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84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DE3A71EC-806C-4B84-A6BC-3A8AA3E5CDA6}" type="slidenum">
              <a:rPr lang="en-US" altLang="en-US" sz="1400">
                <a:latin typeface="Calibri" panose="020F0502020204030204" pitchFamily="34" charset="0"/>
              </a:rPr>
              <a:pPr eaLnBrk="1" hangingPunct="1">
                <a:spcBef>
                  <a:spcPct val="0"/>
                </a:spcBef>
                <a:buClrTx/>
                <a:buSzTx/>
                <a:buFontTx/>
                <a:buNone/>
              </a:pPr>
              <a:t>41</a:t>
            </a:fld>
            <a:endParaRPr lang="en-US" altLang="en-US" sz="1400">
              <a:latin typeface="Calibri" panose="020F0502020204030204" pitchFamily="34" charset="0"/>
            </a:endParaRPr>
          </a:p>
        </p:txBody>
      </p:sp>
      <p:sp>
        <p:nvSpPr>
          <p:cNvPr id="315394" name="Rectangle 2"/>
          <p:cNvSpPr>
            <a:spLocks noGrp="1" noChangeArrowheads="1"/>
          </p:cNvSpPr>
          <p:nvPr>
            <p:ph type="body" idx="4294967295"/>
          </p:nvPr>
        </p:nvSpPr>
        <p:spPr>
          <a:xfrm>
            <a:off x="0" y="1058863"/>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smtClean="0">
                <a:effectLst/>
                <a:latin typeface="Calibri" panose="020F0502020204030204" pitchFamily="34" charset="0"/>
              </a:rPr>
              <a:t>Chile’s fiscal position strengthened immediately: </a:t>
            </a:r>
          </a:p>
          <a:p>
            <a:pPr lvl="1">
              <a:lnSpc>
                <a:spcPct val="90000"/>
              </a:lnSpc>
            </a:pPr>
            <a:r>
              <a:rPr lang="en-US" altLang="en-US" sz="2400" smtClean="0">
                <a:effectLst/>
                <a:latin typeface="Calibri" panose="020F0502020204030204" pitchFamily="34" charset="0"/>
              </a:rPr>
              <a:t>Public saving rose from 2.5 % of GDP in 2000 to 7.9 % in 2005</a:t>
            </a:r>
          </a:p>
          <a:p>
            <a:pPr lvl="1">
              <a:lnSpc>
                <a:spcPct val="90000"/>
              </a:lnSpc>
            </a:pPr>
            <a:r>
              <a:rPr lang="en-US" altLang="en-US" sz="2400" smtClean="0">
                <a:effectLst/>
                <a:latin typeface="Calibri" panose="020F0502020204030204" pitchFamily="34" charset="0"/>
              </a:rPr>
              <a:t>allowing national saving to rise from 21 % to 24 %.</a:t>
            </a:r>
            <a:r>
              <a:rPr lang="en-US" altLang="en-US" sz="500" smtClean="0">
                <a:effectLst/>
                <a:latin typeface="Calibri" panose="020F0502020204030204" pitchFamily="34" charset="0"/>
              </a:rPr>
              <a:t/>
            </a:r>
            <a:br>
              <a:rPr lang="en-US" altLang="en-US" sz="500" smtClean="0">
                <a:effectLst/>
                <a:latin typeface="Calibri" panose="020F0502020204030204" pitchFamily="34" charset="0"/>
              </a:rPr>
            </a:br>
            <a:endParaRPr lang="en-US" altLang="en-US" sz="600" smtClean="0">
              <a:effectLst/>
              <a:latin typeface="Calibri" panose="020F0502020204030204" pitchFamily="34" charset="0"/>
            </a:endParaRPr>
          </a:p>
          <a:p>
            <a:pPr>
              <a:lnSpc>
                <a:spcPct val="90000"/>
              </a:lnSpc>
            </a:pPr>
            <a:r>
              <a:rPr lang="en-US" altLang="en-US" sz="2800" smtClean="0">
                <a:effectLst/>
                <a:latin typeface="Calibri" panose="020F0502020204030204" pitchFamily="34" charset="0"/>
              </a:rPr>
              <a:t>Government debt fell sharply as a share of GDP </a:t>
            </a:r>
            <a:br>
              <a:rPr lang="en-US" altLang="en-US" sz="2800" smtClean="0">
                <a:effectLst/>
                <a:latin typeface="Calibri" panose="020F0502020204030204" pitchFamily="34" charset="0"/>
              </a:rPr>
            </a:br>
            <a:r>
              <a:rPr lang="en-US" altLang="en-US" sz="2800" smtClean="0">
                <a:effectLst/>
                <a:latin typeface="Calibri" panose="020F0502020204030204" pitchFamily="34" charset="0"/>
              </a:rPr>
              <a:t>and the sovereign spread gradually declined. </a:t>
            </a:r>
            <a:br>
              <a:rPr lang="en-US" altLang="en-US" sz="2800" smtClean="0">
                <a:effectLst/>
                <a:latin typeface="Calibri" panose="020F0502020204030204" pitchFamily="34" charset="0"/>
              </a:rPr>
            </a:br>
            <a:endParaRPr lang="en-US" altLang="en-US" sz="700" smtClean="0">
              <a:effectLst/>
              <a:latin typeface="Calibri" panose="020F0502020204030204" pitchFamily="34" charset="0"/>
            </a:endParaRPr>
          </a:p>
          <a:p>
            <a:pPr>
              <a:lnSpc>
                <a:spcPct val="90000"/>
              </a:lnSpc>
            </a:pPr>
            <a:r>
              <a:rPr lang="en-US" altLang="en-US" sz="2800" smtClean="0">
                <a:effectLst/>
                <a:latin typeface="Calibri" panose="020F0502020204030204" pitchFamily="34" charset="0"/>
              </a:rPr>
              <a:t>By 2006, Chile achieved a sovereign debt rating of A, </a:t>
            </a:r>
          </a:p>
          <a:p>
            <a:pPr lvl="2">
              <a:lnSpc>
                <a:spcPct val="90000"/>
              </a:lnSpc>
            </a:pPr>
            <a:r>
              <a:rPr lang="en-US" altLang="en-US" sz="1900" smtClean="0">
                <a:effectLst/>
                <a:latin typeface="Calibri" panose="020F0502020204030204" pitchFamily="34" charset="0"/>
              </a:rPr>
              <a:t>several notches ahead of Latin American peers.</a:t>
            </a:r>
            <a:br>
              <a:rPr lang="en-US" altLang="en-US" sz="1900" smtClean="0">
                <a:effectLst/>
                <a:latin typeface="Calibri" panose="020F0502020204030204" pitchFamily="34" charset="0"/>
              </a:rPr>
            </a:br>
            <a:endParaRPr lang="en-US" altLang="en-US" sz="500" smtClean="0">
              <a:effectLst/>
              <a:latin typeface="Calibri" panose="020F0502020204030204" pitchFamily="34" charset="0"/>
            </a:endParaRPr>
          </a:p>
          <a:p>
            <a:pPr>
              <a:lnSpc>
                <a:spcPct val="90000"/>
              </a:lnSpc>
            </a:pPr>
            <a:r>
              <a:rPr lang="en-US" altLang="en-US" sz="2800" smtClean="0">
                <a:effectLst/>
                <a:latin typeface="Calibri" panose="020F0502020204030204" pitchFamily="34" charset="0"/>
              </a:rPr>
              <a:t>By 2007 it had become a net creditor.  </a:t>
            </a:r>
            <a:r>
              <a:rPr lang="en-US" altLang="en-US" sz="600" smtClean="0">
                <a:effectLst/>
                <a:latin typeface="Calibri" panose="020F0502020204030204" pitchFamily="34" charset="0"/>
              </a:rPr>
              <a:t/>
            </a:r>
            <a:br>
              <a:rPr lang="en-US" altLang="en-US" sz="600" smtClean="0">
                <a:effectLst/>
                <a:latin typeface="Calibri" panose="020F0502020204030204" pitchFamily="34" charset="0"/>
              </a:rPr>
            </a:br>
            <a:endParaRPr lang="en-US" altLang="en-US" sz="600" smtClean="0">
              <a:effectLst/>
              <a:latin typeface="Calibri" panose="020F0502020204030204" pitchFamily="34" charset="0"/>
            </a:endParaRPr>
          </a:p>
          <a:p>
            <a:pPr>
              <a:lnSpc>
                <a:spcPct val="90000"/>
              </a:lnSpc>
            </a:pPr>
            <a:r>
              <a:rPr lang="en-US" altLang="en-US" sz="2800" smtClean="0">
                <a:effectLst/>
                <a:latin typeface="Calibri" panose="020F0502020204030204" pitchFamily="34" charset="0"/>
              </a:rPr>
              <a:t>By 2010,  Chile’s sovereign rating had climbed to A+, </a:t>
            </a:r>
          </a:p>
          <a:p>
            <a:pPr lvl="2">
              <a:lnSpc>
                <a:spcPct val="90000"/>
              </a:lnSpc>
            </a:pPr>
            <a:r>
              <a:rPr lang="en-US" altLang="en-US" sz="1900" smtClean="0">
                <a:effectLst/>
                <a:latin typeface="Calibri" panose="020F0502020204030204" pitchFamily="34" charset="0"/>
              </a:rPr>
              <a:t>ahead of some advanced countries.  Now AA-.</a:t>
            </a:r>
            <a:br>
              <a:rPr lang="en-US" altLang="en-US" sz="1900" smtClean="0">
                <a:effectLst/>
                <a:latin typeface="Calibri" panose="020F0502020204030204" pitchFamily="34" charset="0"/>
              </a:rPr>
            </a:br>
            <a:r>
              <a:rPr lang="en-US" altLang="en-US" sz="800" smtClean="0">
                <a:effectLst/>
                <a:latin typeface="Calibri" panose="020F0502020204030204" pitchFamily="34" charset="0"/>
              </a:rPr>
              <a:t> </a:t>
            </a:r>
          </a:p>
          <a:p>
            <a:pPr>
              <a:lnSpc>
                <a:spcPct val="90000"/>
              </a:lnSpc>
            </a:pPr>
            <a:r>
              <a:rPr lang="en-US" altLang="en-US" sz="2800" smtClean="0">
                <a:effectLst/>
                <a:latin typeface="Calibri" panose="020F0502020204030204" pitchFamily="34" charset="0"/>
              </a:rPr>
              <a:t>=&gt; It was able to respond to the 2008-09 recession</a:t>
            </a:r>
          </a:p>
          <a:p>
            <a:pPr lvl="1">
              <a:lnSpc>
                <a:spcPct val="90000"/>
              </a:lnSpc>
            </a:pPr>
            <a:r>
              <a:rPr lang="en-US" altLang="en-US" sz="2400" smtClean="0">
                <a:effectLst/>
                <a:latin typeface="Calibri" panose="020F0502020204030204" pitchFamily="34" charset="0"/>
              </a:rPr>
              <a:t>via fiscal expansion.</a:t>
            </a:r>
          </a:p>
        </p:txBody>
      </p:sp>
      <p:pic>
        <p:nvPicPr>
          <p:cNvPr id="53252"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4"/>
          <p:cNvSpPr txBox="1">
            <a:spLocks noChangeArrowheads="1"/>
          </p:cNvSpPr>
          <p:nvPr/>
        </p:nvSpPr>
        <p:spPr bwMode="auto">
          <a:xfrm>
            <a:off x="3351213" y="158750"/>
            <a:ext cx="226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400">
                <a:solidFill>
                  <a:schemeClr val="tx2"/>
                </a:solidFill>
                <a:latin typeface="Calibri" panose="020F0502020204030204" pitchFamily="34" charset="0"/>
                <a:cs typeface="Times New Roman" pitchFamily="18" charset="0"/>
              </a:rPr>
              <a:t>The Pay-off</a:t>
            </a:r>
          </a:p>
        </p:txBody>
      </p:sp>
    </p:spTree>
    <p:extLst>
      <p:ext uri="{BB962C8B-B14F-4D97-AF65-F5344CB8AC3E}">
        <p14:creationId xmlns:p14="http://schemas.microsoft.com/office/powerpoint/2010/main" val="1024655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53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42</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152400" y="26963"/>
            <a:ext cx="8686800" cy="1371600"/>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sz="3200" dirty="0" smtClean="0">
                <a:effectLst/>
                <a:latin typeface="Calibri" panose="020F0502020204030204" pitchFamily="34" charset="0"/>
              </a:rPr>
              <a:t>The problem of over-optimism in official forecasts</a:t>
            </a:r>
          </a:p>
        </p:txBody>
      </p:sp>
      <p:sp>
        <p:nvSpPr>
          <p:cNvPr id="29700" name="Rectangle 3"/>
          <p:cNvSpPr>
            <a:spLocks noGrp="1" noChangeArrowheads="1"/>
          </p:cNvSpPr>
          <p:nvPr>
            <p:ph type="body" idx="1"/>
          </p:nvPr>
        </p:nvSpPr>
        <p:spPr>
          <a:xfrm>
            <a:off x="228600" y="1447800"/>
            <a:ext cx="9144000" cy="8382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3000" dirty="0" smtClean="0">
                <a:effectLst/>
                <a:latin typeface="Calibri" panose="020F0502020204030204" pitchFamily="34" charset="0"/>
              </a:rPr>
              <a:t>Statistically significant findings among 33 countries</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133600"/>
            <a:ext cx="25336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28600" y="2362200"/>
            <a:ext cx="8382000" cy="5105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a:r>
              <a:rPr lang="en-US" altLang="en-US" sz="3000" kern="0" dirty="0" smtClean="0">
                <a:effectLst/>
                <a:latin typeface="Calibri" panose="020F0502020204030204" pitchFamily="34" charset="0"/>
              </a:rPr>
              <a:t>Official forecasts on average </a:t>
            </a:r>
            <a:br>
              <a:rPr lang="en-US" altLang="en-US" sz="3000" kern="0" dirty="0" smtClean="0">
                <a:effectLst/>
                <a:latin typeface="Calibri" panose="020F0502020204030204" pitchFamily="34" charset="0"/>
              </a:rPr>
            </a:br>
            <a:r>
              <a:rPr lang="en-US" altLang="en-US" sz="3000" kern="0" dirty="0" smtClean="0">
                <a:effectLst/>
                <a:latin typeface="Calibri" panose="020F0502020204030204" pitchFamily="34" charset="0"/>
              </a:rPr>
              <a:t>are overly optimistic, for:</a:t>
            </a:r>
          </a:p>
          <a:p>
            <a:pPr marL="990600" lvl="1" indent="-533400"/>
            <a:r>
              <a:rPr lang="en-US" altLang="en-US" sz="3000" kern="0" dirty="0" smtClean="0">
                <a:effectLst/>
                <a:latin typeface="Calibri" panose="020F0502020204030204" pitchFamily="34" charset="0"/>
              </a:rPr>
              <a:t>(1) budgets  &amp;   </a:t>
            </a:r>
          </a:p>
          <a:p>
            <a:pPr marL="990600" lvl="1" indent="-533400"/>
            <a:r>
              <a:rPr lang="en-US" altLang="en-US" sz="3000" kern="0" dirty="0" smtClean="0">
                <a:effectLst/>
                <a:latin typeface="Calibri" panose="020F0502020204030204" pitchFamily="34" charset="0"/>
              </a:rPr>
              <a:t>(2) GDP .</a:t>
            </a:r>
            <a:br>
              <a:rPr lang="en-US" altLang="en-US" sz="3000" kern="0" dirty="0" smtClean="0">
                <a:effectLst/>
                <a:latin typeface="Calibri" panose="020F0502020204030204" pitchFamily="34" charset="0"/>
              </a:rPr>
            </a:br>
            <a:endParaRPr lang="en-US" altLang="en-US" sz="800" kern="0" dirty="0" smtClean="0">
              <a:effectLst/>
              <a:latin typeface="Calibri" panose="020F0502020204030204" pitchFamily="34" charset="0"/>
            </a:endParaRPr>
          </a:p>
          <a:p>
            <a:pPr marL="609600" indent="-609600"/>
            <a:r>
              <a:rPr lang="en-US" altLang="en-US" sz="3000" kern="0" dirty="0" smtClean="0">
                <a:effectLst/>
                <a:latin typeface="Calibri" panose="020F0502020204030204" pitchFamily="34" charset="0"/>
              </a:rPr>
              <a:t>The bias toward optimism is:</a:t>
            </a:r>
          </a:p>
          <a:p>
            <a:pPr marL="990600" lvl="1" indent="-533400"/>
            <a:r>
              <a:rPr lang="en-US" altLang="en-US" sz="3000" kern="0" dirty="0" smtClean="0">
                <a:effectLst/>
                <a:latin typeface="Calibri" panose="020F0502020204030204" pitchFamily="34" charset="0"/>
              </a:rPr>
              <a:t>(3) stronger the longer the forecast horizon;</a:t>
            </a:r>
          </a:p>
          <a:p>
            <a:pPr marL="990600" lvl="1" indent="-533400"/>
            <a:r>
              <a:rPr lang="en-US" altLang="en-US" sz="3000" kern="0" dirty="0" smtClean="0">
                <a:effectLst/>
                <a:latin typeface="Calibri" panose="020F0502020204030204" pitchFamily="34" charset="0"/>
              </a:rPr>
              <a:t>(4) greater in booms. </a:t>
            </a:r>
          </a:p>
        </p:txBody>
      </p:sp>
    </p:spTree>
    <p:extLst>
      <p:ext uri="{BB962C8B-B14F-4D97-AF65-F5344CB8AC3E}">
        <p14:creationId xmlns:p14="http://schemas.microsoft.com/office/powerpoint/2010/main" val="224979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43</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457200" y="381000"/>
            <a:ext cx="8229600" cy="1371600"/>
          </a:xfrm>
          <a:noFill/>
          <a:extLst>
            <a:ext uri="{909E8E84-426E-40DD-AFC4-6F175D3DCCD1}">
              <a14:hiddenFill xmlns:a14="http://schemas.microsoft.com/office/drawing/2010/main">
                <a:solidFill>
                  <a:srgbClr val="FFFFFF"/>
                </a:solidFill>
              </a14:hiddenFill>
            </a:ext>
          </a:extLst>
        </p:spPr>
        <p:txBody>
          <a:bodyPr/>
          <a:lstStyle/>
          <a:p>
            <a:r>
              <a:rPr lang="en-US" altLang="en-US" sz="3200" dirty="0" smtClean="0">
                <a:effectLst/>
                <a:latin typeface="Calibri" panose="020F0502020204030204" pitchFamily="34" charset="0"/>
              </a:rPr>
              <a:t>Implication of forecast bias for actual budgets</a:t>
            </a:r>
          </a:p>
        </p:txBody>
      </p:sp>
      <p:sp>
        <p:nvSpPr>
          <p:cNvPr id="29700" name="Rectangle 3"/>
          <p:cNvSpPr>
            <a:spLocks noGrp="1" noChangeArrowheads="1"/>
          </p:cNvSpPr>
          <p:nvPr>
            <p:ph type="body" idx="1"/>
          </p:nvPr>
        </p:nvSpPr>
        <p:spPr>
          <a:xfrm>
            <a:off x="304800" y="2286000"/>
            <a:ext cx="7543800" cy="5029200"/>
          </a:xfrm>
          <a:noFill/>
          <a:extLst>
            <a:ext uri="{909E8E84-426E-40DD-AFC4-6F175D3DCCD1}">
              <a14:hiddenFill xmlns:a14="http://schemas.microsoft.com/office/drawing/2010/main">
                <a:solidFill>
                  <a:srgbClr val="FFFFFF"/>
                </a:solidFill>
              </a14:hiddenFill>
            </a:ext>
          </a:extLst>
        </p:spPr>
        <p:txBody>
          <a:bodyPr/>
          <a:lstStyle/>
          <a:p>
            <a:pPr marL="0" indent="0">
              <a:lnSpc>
                <a:spcPct val="80000"/>
              </a:lnSpc>
              <a:buNone/>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Can lead to pro-cyclical fiscal policy:</a:t>
            </a:r>
          </a:p>
          <a:p>
            <a:pPr lvl="1">
              <a:lnSpc>
                <a:spcPct val="80000"/>
              </a:lnSpc>
            </a:pPr>
            <a:r>
              <a:rPr lang="en-US" altLang="en-US" dirty="0" smtClean="0">
                <a:effectLst/>
                <a:latin typeface="Calibri" panose="020F0502020204030204" pitchFamily="34" charset="0"/>
              </a:rPr>
              <a:t>If the boom is forecast to last indefinitely,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there is no apparent need to retrench.</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endParaRPr lang="en-US" altLang="en-US" sz="1600" dirty="0" smtClean="0">
              <a:effectLst/>
              <a:latin typeface="Calibri" panose="020F0502020204030204" pitchFamily="34" charset="0"/>
            </a:endParaRPr>
          </a:p>
          <a:p>
            <a:pPr lvl="1">
              <a:lnSpc>
                <a:spcPct val="80000"/>
              </a:lnSpc>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BD rules don’t help</a:t>
            </a:r>
            <a:r>
              <a:rPr lang="en-US" altLang="en-US" sz="2800" dirty="0" smtClean="0">
                <a:effectLst/>
                <a:latin typeface="Calibri" panose="020F0502020204030204" pitchFamily="34" charset="0"/>
              </a:rPr>
              <a:t>. </a:t>
            </a:r>
            <a:endParaRPr lang="en-US" altLang="en-US" sz="2800" dirty="0">
              <a:effectLst/>
              <a:latin typeface="Calibri" panose="020F0502020204030204" pitchFamily="34" charset="0"/>
            </a:endParaRPr>
          </a:p>
          <a:p>
            <a:pPr lvl="1">
              <a:lnSpc>
                <a:spcPct val="80000"/>
              </a:lnSpc>
            </a:pPr>
            <a:r>
              <a:rPr lang="en-US" altLang="en-US" dirty="0" smtClean="0">
                <a:effectLst/>
                <a:latin typeface="Calibri" panose="020F0502020204030204" pitchFamily="34" charset="0"/>
              </a:rPr>
              <a:t>The SGP </a:t>
            </a:r>
            <a:r>
              <a:rPr lang="en-US" altLang="en-US" i="1" dirty="0" smtClean="0">
                <a:effectLst/>
                <a:latin typeface="Calibri" panose="020F0502020204030204" pitchFamily="34" charset="0"/>
              </a:rPr>
              <a:t>worsens</a:t>
            </a:r>
            <a:r>
              <a:rPr lang="en-US" altLang="en-US" dirty="0" smtClean="0">
                <a:effectLst/>
                <a:latin typeface="Calibri" panose="020F0502020204030204" pitchFamily="34" charset="0"/>
              </a:rPr>
              <a:t> forecast bias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for euro countries</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1555315"/>
            <a:ext cx="2000250" cy="199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s016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940175"/>
            <a:ext cx="1752600" cy="16224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902EC76-208C-4D33-B317-D7B577B4F4F7}" type="slidenum">
              <a:rPr lang="en-US" altLang="en-US" sz="1400">
                <a:latin typeface="Calibri" panose="020F0502020204030204" pitchFamily="34" charset="0"/>
              </a:rPr>
              <a:pPr eaLnBrk="1" hangingPunct="1">
                <a:spcBef>
                  <a:spcPct val="0"/>
                </a:spcBef>
                <a:buClrTx/>
                <a:buSzTx/>
                <a:buFontTx/>
                <a:buNone/>
              </a:pPr>
              <a:t>44</a:t>
            </a:fld>
            <a:endParaRPr lang="en-US" altLang="en-US" sz="1400">
              <a:latin typeface="Calibri" panose="020F0502020204030204" pitchFamily="34" charset="0"/>
            </a:endParaRPr>
          </a:p>
        </p:txBody>
      </p:sp>
      <p:pic>
        <p:nvPicPr>
          <p:cNvPr id="14339" name="Picture 2" descr="UnitedStates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609600" y="650875"/>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US official projections </a:t>
            </a:r>
            <a:r>
              <a:rPr lang="en-US" altLang="en-US" sz="2800" dirty="0" smtClean="0">
                <a:latin typeface="Calibri" panose="020F0502020204030204" pitchFamily="34" charset="0"/>
              </a:rPr>
              <a:t>were </a:t>
            </a:r>
            <a:r>
              <a:rPr lang="en-US" altLang="en-US" sz="2800" dirty="0">
                <a:latin typeface="Calibri" panose="020F0502020204030204" pitchFamily="34" charset="0"/>
              </a:rPr>
              <a:t>over-optimistic on </a:t>
            </a:r>
            <a:r>
              <a:rPr lang="en-US" altLang="en-US" sz="2800" dirty="0" smtClean="0">
                <a:latin typeface="Calibri" panose="020F0502020204030204" pitchFamily="34" charset="0"/>
              </a:rPr>
              <a:t>average.</a:t>
            </a:r>
            <a:endParaRPr lang="en-US" altLang="en-US" sz="2800" dirty="0">
              <a:latin typeface="Calibri" panose="020F0502020204030204" pitchFamily="34" charset="0"/>
            </a:endParaRPr>
          </a:p>
        </p:txBody>
      </p:sp>
      <p:cxnSp>
        <p:nvCxnSpPr>
          <p:cNvPr id="6" name="Straight Arrow Connector 5"/>
          <p:cNvCxnSpPr/>
          <p:nvPr/>
        </p:nvCxnSpPr>
        <p:spPr>
          <a:xfrm rot="5400000" flipH="1" flipV="1">
            <a:off x="3581401" y="3822700"/>
            <a:ext cx="3048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582194" y="3685381"/>
            <a:ext cx="304800"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78625" y="3609975"/>
            <a:ext cx="1588" cy="3048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0213" y="3429000"/>
            <a:ext cx="1587" cy="21272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4345" name="TextBox 9"/>
          <p:cNvSpPr txBox="1">
            <a:spLocks noChangeArrowheads="1"/>
          </p:cNvSpPr>
          <p:nvPr/>
        </p:nvSpPr>
        <p:spPr bwMode="auto">
          <a:xfrm>
            <a:off x="6629400" y="61722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latin typeface="Calibri" panose="020F0502020204030204" pitchFamily="34" charset="0"/>
              </a:rPr>
              <a:t>F &amp; Schreger, 2013</a:t>
            </a:r>
          </a:p>
        </p:txBody>
      </p:sp>
      <p:pic>
        <p:nvPicPr>
          <p:cNvPr id="14346" name="Picture 13" descr="http://www.ushistory.org/betsy/more/flags/usflag64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4267200"/>
            <a:ext cx="10318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00314" y="2036515"/>
            <a:ext cx="4154016" cy="2108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28184" y="6237312"/>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041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3"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5C0DC2D-7735-4071-912B-F4B3F1A9CF5F}" type="slidenum">
              <a:rPr lang="en-US" altLang="en-US" sz="1400">
                <a:latin typeface="Arial" pitchFamily="34" charset="0"/>
              </a:rPr>
              <a:pPr eaLnBrk="1" hangingPunct="1">
                <a:spcBef>
                  <a:spcPct val="0"/>
                </a:spcBef>
                <a:buClrTx/>
                <a:buSzTx/>
                <a:buFontTx/>
                <a:buNone/>
              </a:pPr>
              <a:t>45</a:t>
            </a:fld>
            <a:endParaRPr lang="en-US" altLang="en-US" sz="1400">
              <a:latin typeface="Arial"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685800" y="327025"/>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Greek official forecasts </a:t>
            </a:r>
            <a:r>
              <a:rPr lang="en-US" altLang="en-US" sz="2800" dirty="0" smtClean="0">
                <a:latin typeface="Calibri" panose="020F0502020204030204" pitchFamily="34" charset="0"/>
              </a:rPr>
              <a:t>were </a:t>
            </a:r>
            <a:r>
              <a:rPr lang="en-US" altLang="en-US" sz="2800" i="1" dirty="0">
                <a:latin typeface="Calibri" panose="020F0502020204030204" pitchFamily="34" charset="0"/>
              </a:rPr>
              <a:t>always</a:t>
            </a:r>
            <a:r>
              <a:rPr lang="en-US" altLang="en-US" sz="2800" dirty="0">
                <a:latin typeface="Calibri" panose="020F0502020204030204" pitchFamily="34" charset="0"/>
              </a:rPr>
              <a:t> </a:t>
            </a:r>
            <a:r>
              <a:rPr lang="en-US" altLang="en-US" sz="2800" dirty="0" smtClean="0">
                <a:latin typeface="Calibri" panose="020F0502020204030204" pitchFamily="34" charset="0"/>
              </a:rPr>
              <a:t>over-optimistic</a:t>
            </a:r>
            <a:r>
              <a:rPr lang="en-US" altLang="en-US" sz="2800" dirty="0">
                <a:latin typeface="Calibri" panose="020F0502020204030204" pitchFamily="34" charset="0"/>
              </a:rPr>
              <a:t>.</a:t>
            </a:r>
            <a:br>
              <a:rPr lang="en-US" altLang="en-US" sz="2800" dirty="0">
                <a:latin typeface="Calibri" panose="020F0502020204030204" pitchFamily="34" charset="0"/>
              </a:rPr>
            </a:br>
            <a:endParaRPr lang="en-US" altLang="en-US" sz="2800" dirty="0">
              <a:latin typeface="Calibri" panose="020F0502020204030204" pitchFamily="34" charset="0"/>
            </a:endParaRPr>
          </a:p>
        </p:txBody>
      </p:sp>
      <p:sp>
        <p:nvSpPr>
          <p:cNvPr id="16389" name="TextBox 4"/>
          <p:cNvSpPr txBox="1">
            <a:spLocks noChangeArrowheads="1"/>
          </p:cNvSpPr>
          <p:nvPr/>
        </p:nvSpPr>
        <p:spPr bwMode="auto">
          <a:xfrm>
            <a:off x="7080250" y="61436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t>F &amp; Schreger, 2013</a:t>
            </a:r>
          </a:p>
        </p:txBody>
      </p:sp>
      <p:cxnSp>
        <p:nvCxnSpPr>
          <p:cNvPr id="7" name="Straight Arrow Connector 6"/>
          <p:cNvCxnSpPr/>
          <p:nvPr/>
        </p:nvCxnSpPr>
        <p:spPr>
          <a:xfrm rot="5400000" flipH="1" flipV="1">
            <a:off x="1801813" y="3027362"/>
            <a:ext cx="66675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822450" y="2673350"/>
            <a:ext cx="623888"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8"/>
          <p:cNvSpPr txBox="1">
            <a:spLocks noChangeArrowheads="1"/>
          </p:cNvSpPr>
          <p:nvPr/>
        </p:nvSpPr>
        <p:spPr bwMode="auto">
          <a:xfrm>
            <a:off x="2728913" y="6477000"/>
            <a:ext cx="405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a:t>Data from Greece’s Stability and Convergence Programs</a:t>
            </a:r>
            <a:r>
              <a:rPr lang="en-US" altLang="en-US" sz="1800"/>
              <a:t>.</a:t>
            </a:r>
          </a:p>
        </p:txBody>
      </p:sp>
      <p:pic>
        <p:nvPicPr>
          <p:cNvPr id="16393" name="Picture 10"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981450"/>
            <a:ext cx="114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83830" y="1595744"/>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44208" y="6143625"/>
            <a:ext cx="2376264" cy="227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5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CC59F2A-B9BC-4618-BB6C-E4ABB817EBF7}" type="slidenum">
              <a:rPr lang="en-US" altLang="en-US" sz="1400">
                <a:latin typeface="Arial" pitchFamily="34" charset="0"/>
              </a:rPr>
              <a:pPr eaLnBrk="1" hangingPunct="1">
                <a:spcBef>
                  <a:spcPct val="0"/>
                </a:spcBef>
                <a:buClrTx/>
                <a:buSzTx/>
                <a:buFontTx/>
                <a:buNone/>
              </a:pPr>
              <a:t>46</a:t>
            </a:fld>
            <a:endParaRPr lang="en-US" altLang="en-US" sz="1400">
              <a:latin typeface="Arial" pitchFamily="34" charset="0"/>
            </a:endParaRPr>
          </a:p>
        </p:txBody>
      </p:sp>
      <p:pic>
        <p:nvPicPr>
          <p:cNvPr id="17411" name="Picture 2" descr="Germany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838200" y="4572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 German forecasts </a:t>
            </a:r>
            <a:r>
              <a:rPr lang="en-US" altLang="en-US" sz="2800" dirty="0" smtClean="0">
                <a:latin typeface="Calibri" panose="020F0502020204030204" pitchFamily="34" charset="0"/>
              </a:rPr>
              <a:t>were also </a:t>
            </a:r>
            <a:r>
              <a:rPr lang="en-US" altLang="en-US" sz="2800" dirty="0">
                <a:latin typeface="Calibri" panose="020F0502020204030204" pitchFamily="34" charset="0"/>
              </a:rPr>
              <a:t>usually </a:t>
            </a:r>
            <a:r>
              <a:rPr lang="en-US" altLang="en-US" sz="2800" dirty="0" smtClean="0">
                <a:latin typeface="Calibri" panose="020F0502020204030204" pitchFamily="34" charset="0"/>
              </a:rPr>
              <a:t>too optimistic.</a:t>
            </a:r>
            <a:endParaRPr lang="en-US" altLang="en-US" sz="2800" dirty="0">
              <a:latin typeface="Calibri" panose="020F0502020204030204" pitchFamily="34" charset="0"/>
            </a:endParaRPr>
          </a:p>
        </p:txBody>
      </p:sp>
      <p:pic>
        <p:nvPicPr>
          <p:cNvPr id="17413" name="Picture 2" descr="http://www.mapsofworld.com/images/world-countries-flags/germany-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003675"/>
            <a:ext cx="1143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2133600" y="3429000"/>
            <a:ext cx="0" cy="8382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133600" y="3124200"/>
            <a:ext cx="1588" cy="7191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86400" y="3295650"/>
            <a:ext cx="3175" cy="66675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86400" y="2743200"/>
            <a:ext cx="1588" cy="9477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27784" y="1758799"/>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99592" y="6237312"/>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57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372AE45-0181-4B0D-9109-E4EA5A77928D}" type="slidenum">
              <a:rPr lang="en-US" altLang="en-US" sz="1400">
                <a:latin typeface="Arial" pitchFamily="34" charset="0"/>
              </a:rPr>
              <a:pPr eaLnBrk="1" hangingPunct="1">
                <a:spcBef>
                  <a:spcPct val="0"/>
                </a:spcBef>
                <a:buClrTx/>
                <a:buSzTx/>
                <a:buFontTx/>
                <a:buNone/>
              </a:pPr>
              <a:t>47</a:t>
            </a:fld>
            <a:endParaRPr lang="en-US" altLang="en-US" sz="1400">
              <a:latin typeface="Arial" pitchFamily="34" charset="0"/>
            </a:endParaRPr>
          </a:p>
        </p:txBody>
      </p:sp>
      <p:pic>
        <p:nvPicPr>
          <p:cNvPr id="58371" name="Picture 2" descr="Chile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noChangeArrowheads="1"/>
          </p:cNvSpPr>
          <p:nvPr/>
        </p:nvSpPr>
        <p:spPr bwMode="auto">
          <a:xfrm>
            <a:off x="749424" y="498475"/>
            <a:ext cx="778301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600" dirty="0"/>
              <a:t>Chile’s official forecasts </a:t>
            </a:r>
            <a:r>
              <a:rPr lang="en-US" altLang="en-US" sz="2600" dirty="0" smtClean="0"/>
              <a:t>were </a:t>
            </a:r>
            <a:r>
              <a:rPr lang="en-US" altLang="en-US" sz="2600" i="1" dirty="0"/>
              <a:t>not </a:t>
            </a:r>
            <a:r>
              <a:rPr lang="en-US" altLang="en-US" sz="2600" dirty="0" smtClean="0"/>
              <a:t>over-optimistic</a:t>
            </a:r>
            <a:r>
              <a:rPr lang="en-US" altLang="en-US" sz="2600" dirty="0"/>
              <a:t>.</a:t>
            </a:r>
          </a:p>
        </p:txBody>
      </p:sp>
      <p:cxnSp>
        <p:nvCxnSpPr>
          <p:cNvPr id="8" name="Straight Arrow Connector 7"/>
          <p:cNvCxnSpPr/>
          <p:nvPr/>
        </p:nvCxnSpPr>
        <p:spPr>
          <a:xfrm rot="5400000">
            <a:off x="7048501" y="4000500"/>
            <a:ext cx="5334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58374" name="Picture 7" descr="http://nachodonut.files.wordpress.com/2010/10/chil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572000"/>
            <a:ext cx="9794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927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9144000" cy="1143000"/>
          </a:xfrm>
        </p:spPr>
        <p:txBody>
          <a:bodyPr>
            <a:normAutofit fontScale="90000"/>
          </a:bodyPr>
          <a:lstStyle/>
          <a:p>
            <a:r>
              <a:rPr lang="en-US" sz="3100" dirty="0" smtClean="0"/>
              <a:t>Trade used to grow twice as fast as GDP.</a:t>
            </a:r>
            <a:br>
              <a:rPr lang="en-US" sz="3100" dirty="0" smtClean="0"/>
            </a:br>
            <a:r>
              <a:rPr lang="en-US" sz="2900" dirty="0" smtClean="0"/>
              <a:t>Since the 2008-09 recession, it has grown much more slowly.</a:t>
            </a:r>
            <a:endParaRPr lang="en-US" sz="2900" dirty="0"/>
          </a:p>
        </p:txBody>
      </p:sp>
      <p:sp>
        <p:nvSpPr>
          <p:cNvPr id="3" name="Content Placeholder 2"/>
          <p:cNvSpPr>
            <a:spLocks noGrp="1"/>
          </p:cNvSpPr>
          <p:nvPr>
            <p:ph idx="1"/>
          </p:nvPr>
        </p:nvSpPr>
        <p:spPr>
          <a:xfrm>
            <a:off x="228600" y="5943600"/>
            <a:ext cx="8458200" cy="609600"/>
          </a:xfrm>
        </p:spPr>
        <p:txBody>
          <a:bodyPr>
            <a:noAutofit/>
          </a:bodyPr>
          <a:lstStyle/>
          <a:p>
            <a:pPr marL="0" indent="0">
              <a:buNone/>
            </a:pPr>
            <a:r>
              <a:rPr lang="en-US" sz="1100" dirty="0" smtClean="0"/>
              <a:t>Since the rebound from the great trade collapse of 2008–09, when world trade fell by much more than GDP, global trade growth has slowed notably, both in absolute terms and relative to world GDP growth. This slowdown has been more pronounced in emerging market and developing economies, where it intensified in 2015. See Hoekman 2015 for a compilation of studies analyzing the drivers behind the recent trade slowdown.</a:t>
            </a:r>
          </a:p>
          <a:p>
            <a:endParaRPr lang="en-US" sz="11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521736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152400"/>
            <a:ext cx="8153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Appendix 3. The trade slowdown</a:t>
            </a:r>
            <a:endParaRPr lang="en-US" sz="3600" dirty="0"/>
          </a:p>
        </p:txBody>
      </p:sp>
      <p:sp>
        <p:nvSpPr>
          <p:cNvPr id="7" name="Rectangle 6"/>
          <p:cNvSpPr/>
          <p:nvPr/>
        </p:nvSpPr>
        <p:spPr>
          <a:xfrm>
            <a:off x="6477000" y="5105400"/>
            <a:ext cx="2368492" cy="461665"/>
          </a:xfrm>
          <a:prstGeom prst="rect">
            <a:avLst/>
          </a:prstGeom>
        </p:spPr>
        <p:txBody>
          <a:bodyPr wrap="square">
            <a:spAutoFit/>
          </a:bodyPr>
          <a:lstStyle/>
          <a:p>
            <a:r>
              <a:rPr lang="en-US" sz="1200" dirty="0" err="1"/>
              <a:t>Emine</a:t>
            </a:r>
            <a:r>
              <a:rPr lang="en-US" sz="1200" dirty="0"/>
              <a:t> </a:t>
            </a:r>
            <a:r>
              <a:rPr lang="en-US" sz="1200" dirty="0" err="1"/>
              <a:t>Boz</a:t>
            </a:r>
            <a:r>
              <a:rPr lang="en-US" sz="1200" dirty="0"/>
              <a:t>, Eugenio </a:t>
            </a:r>
            <a:r>
              <a:rPr lang="en-US" sz="1200" dirty="0" err="1"/>
              <a:t>Cerutti</a:t>
            </a:r>
            <a:r>
              <a:rPr lang="en-US" sz="1200" dirty="0"/>
              <a:t>, </a:t>
            </a:r>
            <a:r>
              <a:rPr lang="en-US" sz="1200" dirty="0" smtClean="0"/>
              <a:t/>
            </a:r>
            <a:br>
              <a:rPr lang="en-US" sz="1200" dirty="0" smtClean="0"/>
            </a:br>
            <a:r>
              <a:rPr lang="en-US" sz="1200" dirty="0" smtClean="0"/>
              <a:t>&amp; </a:t>
            </a:r>
            <a:r>
              <a:rPr lang="en-US" sz="1200" dirty="0"/>
              <a:t>Sung </a:t>
            </a:r>
            <a:r>
              <a:rPr lang="en-US" sz="1200" dirty="0" err="1"/>
              <a:t>Eun</a:t>
            </a:r>
            <a:r>
              <a:rPr lang="en-US" sz="1200" dirty="0"/>
              <a:t> </a:t>
            </a:r>
            <a:r>
              <a:rPr lang="en-US" sz="1200" dirty="0" smtClean="0"/>
              <a:t>Jung (IMF, 2016).</a:t>
            </a:r>
            <a:endParaRPr lang="en-US" sz="1200" dirty="0"/>
          </a:p>
        </p:txBody>
      </p:sp>
      <p:pic>
        <p:nvPicPr>
          <p:cNvPr id="8" name="Picture 14" descr="http://ak0.picdn.net/shutterstock/videos/2745209/preview/stock-footage-istanbul-may-container-ship-king-byron-imo-marshall-is-with-full-of-cargo-dock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362" y="2133600"/>
            <a:ext cx="2166130" cy="1295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970442" y="2971800"/>
            <a:ext cx="696558" cy="112974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80725" y="2286000"/>
            <a:ext cx="1066800" cy="1828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2183" y="1524000"/>
            <a:ext cx="7423052" cy="528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3962400" y="3631223"/>
            <a:ext cx="2209800" cy="10668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itle 2"/>
          <p:cNvSpPr txBox="1">
            <a:spLocks/>
          </p:cNvSpPr>
          <p:nvPr/>
        </p:nvSpPr>
        <p:spPr>
          <a:xfrm>
            <a:off x="762000" y="304800"/>
            <a:ext cx="7010400" cy="1295400"/>
          </a:xfrm>
          <a:prstGeom prst="rect">
            <a:avLst/>
          </a:prstGeom>
          <a:solidFill>
            <a:schemeClr val="bg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Growth </a:t>
            </a:r>
            <a:r>
              <a:rPr lang="en-US" sz="3200" dirty="0"/>
              <a:t>in </a:t>
            </a:r>
            <a:r>
              <a:rPr lang="en-US" sz="3200" dirty="0" smtClean="0"/>
              <a:t>trade was rapid during most of the post-war period-- twice as fast as GDP.</a:t>
            </a:r>
            <a:endParaRPr lang="en-US" sz="32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696" y="152400"/>
            <a:ext cx="1337904" cy="800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t>China’s slowdown </a:t>
            </a:r>
            <a:r>
              <a:rPr lang="en-US" sz="2800" dirty="0" err="1" smtClean="0"/>
              <a:t>afte</a:t>
            </a:r>
            <a:r>
              <a:rPr lang="en-US" sz="2800" dirty="0" smtClean="0"/>
              <a:t> 2010 was unavoidable,</a:t>
            </a:r>
            <a:br>
              <a:rPr lang="en-US" sz="2800" dirty="0" smtClean="0"/>
            </a:br>
            <a:r>
              <a:rPr lang="en-US" sz="2800" dirty="0" smtClean="0"/>
              <a:t>but it </a:t>
            </a:r>
            <a:r>
              <a:rPr lang="en-US" sz="2800" dirty="0" smtClean="0"/>
              <a:t>avoided </a:t>
            </a:r>
            <a:r>
              <a:rPr lang="en-US" sz="2800" dirty="0" smtClean="0"/>
              <a:t>the feared hard landing</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514" y="1885043"/>
            <a:ext cx="7963511" cy="413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76446"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6" name="Title 1"/>
          <p:cNvSpPr txBox="1">
            <a:spLocks/>
          </p:cNvSpPr>
          <p:nvPr/>
        </p:nvSpPr>
        <p:spPr>
          <a:xfrm>
            <a:off x="228600" y="990600"/>
            <a:ext cx="8686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and even commodity exporters began to recover in 2017.</a:t>
            </a:r>
            <a:endParaRPr lang="en-US" sz="2800" dirty="0"/>
          </a:p>
        </p:txBody>
      </p:sp>
      <p:cxnSp>
        <p:nvCxnSpPr>
          <p:cNvPr id="7" name="Straight Arrow Connector 6"/>
          <p:cNvCxnSpPr/>
          <p:nvPr/>
        </p:nvCxnSpPr>
        <p:spPr>
          <a:xfrm>
            <a:off x="4038600" y="3581400"/>
            <a:ext cx="2547977" cy="609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4267200"/>
            <a:ext cx="1533446" cy="762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72046" y="4724400"/>
            <a:ext cx="981154" cy="304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35935" y="1981200"/>
            <a:ext cx="1905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6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92" y="990600"/>
            <a:ext cx="8915401" cy="5486400"/>
          </a:xfrm>
        </p:spPr>
        <p:txBody>
          <a:bodyPr>
            <a:normAutofit fontScale="92500"/>
          </a:bodyPr>
          <a:lstStyle/>
          <a:p>
            <a:pPr marL="0" indent="0">
              <a:buNone/>
            </a:pPr>
            <a:r>
              <a:rPr lang="en-US" sz="3000" dirty="0" smtClean="0"/>
              <a:t>But the </a:t>
            </a:r>
            <a:r>
              <a:rPr lang="en-US" sz="3000" dirty="0"/>
              <a:t>trend of economic</a:t>
            </a:r>
            <a:r>
              <a:rPr lang="en-US" sz="1100" dirty="0"/>
              <a:t> </a:t>
            </a:r>
            <a:r>
              <a:rPr lang="en-US" sz="3000" dirty="0"/>
              <a:t>integration across </a:t>
            </a:r>
            <a:r>
              <a:rPr lang="en-US" sz="3000" dirty="0" smtClean="0"/>
              <a:t/>
            </a:r>
            <a:br>
              <a:rPr lang="en-US" sz="3000" dirty="0" smtClean="0"/>
            </a:br>
            <a:r>
              <a:rPr lang="en-US" sz="3000" dirty="0" smtClean="0"/>
              <a:t>national </a:t>
            </a:r>
            <a:r>
              <a:rPr lang="en-US" sz="3000" dirty="0"/>
              <a:t>borders is not inevitable or irreversible, </a:t>
            </a:r>
            <a:endParaRPr lang="en-US" sz="3000" dirty="0" smtClean="0"/>
          </a:p>
          <a:p>
            <a:pPr lvl="1"/>
            <a:r>
              <a:rPr lang="en-US" dirty="0" smtClean="0"/>
              <a:t>even </a:t>
            </a:r>
            <a:r>
              <a:rPr lang="en-US" dirty="0"/>
              <a:t>if technological progress in transport </a:t>
            </a:r>
            <a:r>
              <a:rPr lang="en-US" dirty="0" smtClean="0"/>
              <a:t/>
            </a:r>
            <a:br>
              <a:rPr lang="en-US" dirty="0" smtClean="0"/>
            </a:br>
            <a:r>
              <a:rPr lang="en-US" dirty="0" smtClean="0"/>
              <a:t>and </a:t>
            </a:r>
            <a:r>
              <a:rPr lang="en-US" dirty="0"/>
              <a:t>communication is one-directional</a:t>
            </a:r>
            <a:r>
              <a:rPr lang="en-US" dirty="0" smtClean="0"/>
              <a:t>.</a:t>
            </a:r>
            <a:r>
              <a:rPr lang="en-US" sz="900" dirty="0" smtClean="0"/>
              <a:t/>
            </a:r>
            <a:br>
              <a:rPr lang="en-US" sz="900" dirty="0" smtClean="0"/>
            </a:br>
            <a:endParaRPr lang="en-US" sz="900" dirty="0"/>
          </a:p>
          <a:p>
            <a:pPr lvl="1"/>
            <a:r>
              <a:rPr lang="en-US" dirty="0"/>
              <a:t>In the period 1914-1945, political forces worked to turn </a:t>
            </a:r>
            <a:r>
              <a:rPr lang="en-US" dirty="0" smtClean="0"/>
              <a:t/>
            </a:r>
            <a:br>
              <a:rPr lang="en-US" dirty="0" smtClean="0"/>
            </a:br>
            <a:r>
              <a:rPr lang="en-US" dirty="0" smtClean="0"/>
              <a:t>the </a:t>
            </a:r>
            <a:r>
              <a:rPr lang="en-US" dirty="0"/>
              <a:t>clock back on globalization:</a:t>
            </a:r>
            <a:endParaRPr lang="en-US" sz="2200" dirty="0"/>
          </a:p>
          <a:p>
            <a:pPr lvl="2"/>
            <a:r>
              <a:rPr lang="en-US" dirty="0"/>
              <a:t>tariff protection, </a:t>
            </a:r>
          </a:p>
          <a:p>
            <a:pPr lvl="2"/>
            <a:r>
              <a:rPr lang="en-US" dirty="0"/>
              <a:t>discriminatory economic blocs, </a:t>
            </a:r>
          </a:p>
          <a:p>
            <a:pPr lvl="2"/>
            <a:r>
              <a:rPr lang="en-US" dirty="0"/>
              <a:t>and </a:t>
            </a:r>
            <a:r>
              <a:rPr lang="en-US" dirty="0" smtClean="0"/>
              <a:t>war.</a:t>
            </a:r>
            <a:r>
              <a:rPr lang="en-US" sz="900" dirty="0" smtClean="0"/>
              <a:t/>
            </a:r>
            <a:br>
              <a:rPr lang="en-US" sz="900" dirty="0" smtClean="0"/>
            </a:br>
            <a:endParaRPr lang="en-US" sz="900" dirty="0"/>
          </a:p>
          <a:p>
            <a:pPr lvl="1"/>
            <a:r>
              <a:rPr lang="en-US" dirty="0" smtClean="0"/>
              <a:t>They </a:t>
            </a:r>
            <a:r>
              <a:rPr lang="en-US" dirty="0"/>
              <a:t>had the effects one would expect:  Trade fell </a:t>
            </a:r>
            <a:r>
              <a:rPr lang="en-US" dirty="0" smtClean="0"/>
              <a:t>sharply.</a:t>
            </a:r>
            <a:r>
              <a:rPr lang="en-US" sz="900" dirty="0" smtClean="0"/>
              <a:t/>
            </a:r>
            <a:br>
              <a:rPr lang="en-US" sz="900" dirty="0" smtClean="0"/>
            </a:br>
            <a:endParaRPr lang="en-US" sz="900" dirty="0"/>
          </a:p>
          <a:p>
            <a:pPr lvl="1"/>
            <a:r>
              <a:rPr lang="en-US" dirty="0"/>
              <a:t>It could happen again.</a:t>
            </a:r>
            <a:endParaRPr lang="en-US" sz="2200" dirty="0"/>
          </a:p>
          <a:p>
            <a:pPr marL="0" indent="0">
              <a:buNone/>
            </a:pPr>
            <a:endParaRPr lang="en-US" dirty="0"/>
          </a:p>
        </p:txBody>
      </p:sp>
      <p:pic>
        <p:nvPicPr>
          <p:cNvPr id="6"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834" y="228600"/>
            <a:ext cx="1019354" cy="609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200" dirty="0" smtClean="0"/>
              <a:t>When the Global Financial Crisis hit in 2008…</a:t>
            </a:r>
            <a:endParaRPr lang="en-US" sz="3200" dirty="0"/>
          </a:p>
        </p:txBody>
      </p:sp>
      <p:sp>
        <p:nvSpPr>
          <p:cNvPr id="3" name="Content Placeholder 2"/>
          <p:cNvSpPr>
            <a:spLocks noGrp="1"/>
          </p:cNvSpPr>
          <p:nvPr>
            <p:ph idx="1"/>
          </p:nvPr>
        </p:nvSpPr>
        <p:spPr>
          <a:xfrm>
            <a:off x="0" y="1905000"/>
            <a:ext cx="9015350" cy="4876800"/>
          </a:xfrm>
        </p:spPr>
        <p:txBody>
          <a:bodyPr>
            <a:normAutofit/>
          </a:bodyPr>
          <a:lstStyle/>
          <a:p>
            <a:r>
              <a:rPr lang="en-US" sz="3000" dirty="0" smtClean="0"/>
              <a:t>there </a:t>
            </a:r>
            <a:r>
              <a:rPr lang="en-US" sz="3000" dirty="0"/>
              <a:t>was a fear that countries might revert to protectionism, as </a:t>
            </a:r>
            <a:r>
              <a:rPr lang="en-US" sz="3000" dirty="0" smtClean="0"/>
              <a:t>in </a:t>
            </a:r>
            <a:r>
              <a:rPr lang="en-US" sz="3000" dirty="0"/>
              <a:t>the 1930s, </a:t>
            </a:r>
            <a:r>
              <a:rPr lang="en-US" sz="3000" dirty="0" smtClean="0"/>
              <a:t>with </a:t>
            </a:r>
            <a:r>
              <a:rPr lang="en-US" sz="3000" dirty="0"/>
              <a:t>similar results.</a:t>
            </a:r>
          </a:p>
          <a:p>
            <a:pPr lvl="1"/>
            <a:r>
              <a:rPr lang="en-US" sz="2600" dirty="0"/>
              <a:t>The first two meetings of the new G-20</a:t>
            </a:r>
            <a:r>
              <a:rPr lang="en-US" sz="1400" dirty="0"/>
              <a:t> </a:t>
            </a:r>
            <a:r>
              <a:rPr lang="en-US" sz="2600" dirty="0"/>
              <a:t>Leaders</a:t>
            </a:r>
            <a:r>
              <a:rPr lang="en-US" sz="1200" dirty="0"/>
              <a:t> </a:t>
            </a:r>
            <a:r>
              <a:rPr lang="en-US" sz="2600" dirty="0"/>
              <a:t>Summit </a:t>
            </a:r>
            <a:endParaRPr lang="en-US" sz="2600" dirty="0" smtClean="0"/>
          </a:p>
          <a:p>
            <a:pPr marL="457200" lvl="1" indent="0">
              <a:buNone/>
            </a:pPr>
            <a:r>
              <a:rPr lang="en-US" sz="2600" dirty="0"/>
              <a:t> </a:t>
            </a:r>
            <a:r>
              <a:rPr lang="en-US" sz="2600" dirty="0" smtClean="0"/>
              <a:t>  in 2008</a:t>
            </a:r>
            <a:r>
              <a:rPr lang="en-US" sz="2000" dirty="0" smtClean="0"/>
              <a:t> &amp; </a:t>
            </a:r>
            <a:r>
              <a:rPr lang="en-US" sz="2600" dirty="0" smtClean="0"/>
              <a:t>2009 pledged not to impose new protection. </a:t>
            </a:r>
          </a:p>
          <a:p>
            <a:pPr marL="457200" lvl="1" indent="0">
              <a:buNone/>
            </a:pPr>
            <a:r>
              <a:rPr lang="en-US" sz="900" dirty="0" smtClean="0"/>
              <a:t/>
            </a:r>
            <a:br>
              <a:rPr lang="en-US" sz="900" dirty="0" smtClean="0"/>
            </a:br>
            <a:endParaRPr lang="en-US" sz="900" dirty="0"/>
          </a:p>
          <a:p>
            <a:r>
              <a:rPr lang="en-US" sz="2800" dirty="0" smtClean="0"/>
              <a:t>T</a:t>
            </a:r>
            <a:r>
              <a:rPr lang="en-US" sz="3000" dirty="0" smtClean="0"/>
              <a:t>he </a:t>
            </a:r>
            <a:r>
              <a:rPr lang="en-US" sz="3000" dirty="0"/>
              <a:t>fall in trade turned out to be </a:t>
            </a:r>
            <a:r>
              <a:rPr lang="en-US" sz="3000" dirty="0" smtClean="0"/>
              <a:t>worse than feared.</a:t>
            </a:r>
            <a:endParaRPr lang="en-US" sz="2200" dirty="0"/>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89519"/>
            <a:ext cx="1254369" cy="75014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79732" cy="1143000"/>
          </a:xfrm>
        </p:spPr>
        <p:txBody>
          <a:bodyPr>
            <a:noAutofit/>
          </a:bodyPr>
          <a:lstStyle/>
          <a:p>
            <a:r>
              <a:rPr lang="en-US" sz="3200" dirty="0" smtClean="0"/>
              <a:t>Since 2008, </a:t>
            </a:r>
            <a:r>
              <a:rPr lang="en-US" sz="3200" b="1" dirty="0" smtClean="0">
                <a:solidFill>
                  <a:srgbClr val="512373"/>
                </a:solidFill>
              </a:rPr>
              <a:t>global trade </a:t>
            </a:r>
            <a:r>
              <a:rPr lang="en-US" sz="3200" dirty="0" smtClean="0"/>
              <a:t>has indeed slowed.</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924800" cy="52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65176"/>
            <a:ext cx="1469618" cy="4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248399"/>
            <a:ext cx="1595437" cy="41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6302653"/>
            <a:ext cx="27336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6324600"/>
            <a:ext cx="1677767" cy="338554"/>
          </a:xfrm>
          <a:prstGeom prst="rect">
            <a:avLst/>
          </a:prstGeom>
          <a:noFill/>
        </p:spPr>
        <p:txBody>
          <a:bodyPr wrap="none" rtlCol="0">
            <a:spAutoFit/>
          </a:bodyPr>
          <a:lstStyle/>
          <a:p>
            <a:r>
              <a:rPr lang="en-US" sz="1600" dirty="0" smtClean="0"/>
              <a:t>Sept. 2015. </a:t>
            </a:r>
            <a:r>
              <a:rPr lang="en-US" sz="800" dirty="0" smtClean="0"/>
              <a:t>p.16, Fig.5.B</a:t>
            </a:r>
            <a:endParaRPr lang="en-US" sz="800" dirty="0"/>
          </a:p>
        </p:txBody>
      </p:sp>
      <p:sp>
        <p:nvSpPr>
          <p:cNvPr id="3" name="Oval 2"/>
          <p:cNvSpPr/>
          <p:nvPr/>
        </p:nvSpPr>
        <p:spPr>
          <a:xfrm>
            <a:off x="685800" y="1143000"/>
            <a:ext cx="3810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5753100"/>
            <a:ext cx="3810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6010275"/>
            <a:ext cx="3962400"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800600" y="3200400"/>
            <a:ext cx="3200400" cy="45720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2" name="Picture 14" descr="http://ak0.picdn.net/shutterstock/videos/2745209/preview/stock-footage-istanbul-may-container-ship-king-byron-imo-marshall-is-with-full-of-cargo-dock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46237"/>
            <a:ext cx="8229600" cy="4525963"/>
          </a:xfrm>
        </p:spPr>
        <p:txBody>
          <a:bodyPr>
            <a:normAutofit fontScale="92500" lnSpcReduction="10000"/>
          </a:bodyPr>
          <a:lstStyle/>
          <a:p>
            <a:pPr marL="571500" indent="-571500">
              <a:buFont typeface="+mj-lt"/>
              <a:buAutoNum type="romanLcPeriod"/>
            </a:pPr>
            <a:r>
              <a:rPr lang="en-US" dirty="0" smtClean="0"/>
              <a:t>Global supply chains have matured</a:t>
            </a:r>
          </a:p>
          <a:p>
            <a:pPr marL="457200" lvl="1" indent="0">
              <a:buNone/>
            </a:pPr>
            <a:r>
              <a:rPr lang="en-US" dirty="0" smtClean="0"/>
              <a:t>-- Vertical specialization has largely run its course.</a:t>
            </a:r>
            <a:r>
              <a:rPr lang="en-US" sz="1200" dirty="0" smtClean="0"/>
              <a:t/>
            </a:r>
            <a:br>
              <a:rPr lang="en-US" sz="1200" dirty="0" smtClean="0"/>
            </a:br>
            <a:endParaRPr lang="en-US" sz="1200" dirty="0" smtClean="0"/>
          </a:p>
          <a:p>
            <a:pPr marL="514350" indent="-514350">
              <a:buFont typeface="+mj-lt"/>
              <a:buAutoNum type="romanLcPeriod"/>
            </a:pPr>
            <a:r>
              <a:rPr lang="en-US" dirty="0" smtClean="0"/>
              <a:t>Physical investment spending has slowed</a:t>
            </a:r>
          </a:p>
          <a:p>
            <a:pPr lvl="1"/>
            <a:r>
              <a:rPr lang="en-US" dirty="0" smtClean="0"/>
              <a:t>which is trade-intensive.</a:t>
            </a:r>
            <a:r>
              <a:rPr lang="en-US" sz="1200" dirty="0" smtClean="0"/>
              <a:t/>
            </a:r>
            <a:br>
              <a:rPr lang="en-US" sz="1200" dirty="0" smtClean="0"/>
            </a:br>
            <a:endParaRPr lang="en-US" sz="1200" dirty="0" smtClean="0"/>
          </a:p>
          <a:p>
            <a:pPr marL="514350" indent="-514350">
              <a:buFont typeface="+mj-lt"/>
              <a:buAutoNum type="romanLcPeriod"/>
            </a:pPr>
            <a:r>
              <a:rPr lang="en-US" dirty="0" smtClean="0"/>
              <a:t>The structure of China’s economy is shifting</a:t>
            </a:r>
          </a:p>
          <a:p>
            <a:pPr lvl="1"/>
            <a:r>
              <a:rPr lang="en-US" dirty="0" smtClean="0"/>
              <a:t>away from manufacturing, toward services;</a:t>
            </a:r>
          </a:p>
          <a:p>
            <a:pPr lvl="1"/>
            <a:r>
              <a:rPr lang="en-US" dirty="0" smtClean="0"/>
              <a:t>away from exports, toward domestic demand.</a:t>
            </a:r>
            <a:r>
              <a:rPr lang="en-US" sz="1200" dirty="0" smtClean="0"/>
              <a:t/>
            </a:r>
            <a:br>
              <a:rPr lang="en-US" sz="1200" dirty="0" smtClean="0"/>
            </a:br>
            <a:endParaRPr lang="en-US" sz="1200" dirty="0" smtClean="0"/>
          </a:p>
          <a:p>
            <a:pPr marL="0" indent="0">
              <a:buNone/>
            </a:pPr>
            <a:r>
              <a:rPr lang="en-US" dirty="0"/>
              <a:t>i</a:t>
            </a:r>
            <a:r>
              <a:rPr lang="en-US" dirty="0" smtClean="0"/>
              <a:t>v. Protectionism?</a:t>
            </a:r>
            <a:endParaRPr lang="en-US" dirty="0"/>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90600" y="228600"/>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Why has trade slowed so much?</a:t>
            </a:r>
            <a:endParaRPr lang="en-US" sz="3200" dirty="0"/>
          </a:p>
        </p:txBody>
      </p:sp>
    </p:spTree>
    <p:extLst>
      <p:ext uri="{BB962C8B-B14F-4D97-AF65-F5344CB8AC3E}">
        <p14:creationId xmlns:p14="http://schemas.microsoft.com/office/powerpoint/2010/main" val="12847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90396"/>
            <a:ext cx="7195695" cy="281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657" y="1676400"/>
            <a:ext cx="61341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053" y="2686315"/>
            <a:ext cx="1875931" cy="43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11" y="1066801"/>
            <a:ext cx="7140859"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1896" y="3106738"/>
            <a:ext cx="1467292" cy="47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053" y="2198137"/>
            <a:ext cx="1877265" cy="50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561" y="6633566"/>
            <a:ext cx="3169444" cy="14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76200"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(ii) The slowdown in trade was correlated with a slowdown </a:t>
            </a:r>
            <a:br>
              <a:rPr lang="en-US" sz="2800" dirty="0" smtClean="0"/>
            </a:br>
            <a:r>
              <a:rPr lang="en-US" sz="2800" dirty="0" smtClean="0"/>
              <a:t>in physical investment (which tends to be import-intensive).</a:t>
            </a:r>
            <a:endParaRPr lang="en-US" sz="2800" dirty="0"/>
          </a:p>
        </p:txBody>
      </p:sp>
      <p:sp>
        <p:nvSpPr>
          <p:cNvPr id="5" name="TextBox 4"/>
          <p:cNvSpPr txBox="1"/>
          <p:nvPr/>
        </p:nvSpPr>
        <p:spPr>
          <a:xfrm>
            <a:off x="-44976" y="1219200"/>
            <a:ext cx="349776" cy="369332"/>
          </a:xfrm>
          <a:prstGeom prst="rect">
            <a:avLst/>
          </a:prstGeom>
          <a:noFill/>
        </p:spPr>
        <p:txBody>
          <a:bodyPr wrap="none" rtlCol="0">
            <a:spAutoFit/>
          </a:bodyPr>
          <a:lstStyle/>
          <a:p>
            <a:r>
              <a:rPr lang="en-US" b="1" dirty="0" smtClean="0"/>
              <a:t>%</a:t>
            </a:r>
            <a:endParaRPr lang="en-US" b="1" dirty="0"/>
          </a:p>
        </p:txBody>
      </p:sp>
      <p:sp>
        <p:nvSpPr>
          <p:cNvPr id="16" name="TextBox 15"/>
          <p:cNvSpPr txBox="1"/>
          <p:nvPr/>
        </p:nvSpPr>
        <p:spPr>
          <a:xfrm>
            <a:off x="0" y="4050268"/>
            <a:ext cx="349776" cy="369332"/>
          </a:xfrm>
          <a:prstGeom prst="rect">
            <a:avLst/>
          </a:prstGeom>
          <a:noFill/>
        </p:spPr>
        <p:txBody>
          <a:bodyPr wrap="none" rtlCol="0">
            <a:spAutoFit/>
          </a:bodyPr>
          <a:lstStyle/>
          <a:p>
            <a:r>
              <a:rPr lang="en-US" b="1" dirty="0" smtClean="0"/>
              <a:t>%</a:t>
            </a:r>
            <a:endParaRPr lang="en-US" b="1" dirty="0"/>
          </a:p>
        </p:txBody>
      </p:sp>
      <p:sp>
        <p:nvSpPr>
          <p:cNvPr id="18" name="TextBox 17"/>
          <p:cNvSpPr txBox="1"/>
          <p:nvPr/>
        </p:nvSpPr>
        <p:spPr>
          <a:xfrm>
            <a:off x="7665994" y="5906869"/>
            <a:ext cx="1173206" cy="646331"/>
          </a:xfrm>
          <a:prstGeom prst="rect">
            <a:avLst/>
          </a:prstGeom>
          <a:noFill/>
        </p:spPr>
        <p:txBody>
          <a:bodyPr wrap="none" rtlCol="0">
            <a:spAutoFit/>
          </a:bodyPr>
          <a:lstStyle/>
          <a:p>
            <a:r>
              <a:rPr lang="en-US" dirty="0" smtClean="0"/>
              <a:t>IMF </a:t>
            </a:r>
            <a:r>
              <a:rPr lang="en-US" i="1" dirty="0" smtClean="0"/>
              <a:t>WEO</a:t>
            </a:r>
            <a:r>
              <a:rPr lang="en-US" dirty="0" smtClean="0"/>
              <a:t>, </a:t>
            </a:r>
            <a:br>
              <a:rPr lang="en-US" dirty="0" smtClean="0"/>
            </a:br>
            <a:r>
              <a:rPr lang="en-US" dirty="0" smtClean="0"/>
              <a:t>Apr 2018.</a:t>
            </a:r>
            <a:endParaRPr lang="en-US" sz="900" dirty="0"/>
          </a:p>
        </p:txBody>
      </p:sp>
      <p:pic>
        <p:nvPicPr>
          <p:cNvPr id="19" name="Picture 14" descr="http://ak0.picdn.net/shutterstock/videos/2745209/preview/stock-footage-istanbul-may-container-ship-king-byron-imo-marshall-is-with-full-of-cargo-dock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7576" y="1143000"/>
            <a:ext cx="1401612" cy="838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15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21" y="609600"/>
            <a:ext cx="8894579" cy="1143000"/>
          </a:xfrm>
        </p:spPr>
        <p:txBody>
          <a:bodyPr>
            <a:noAutofit/>
          </a:bodyPr>
          <a:lstStyle/>
          <a:p>
            <a:r>
              <a:rPr lang="en-US" sz="2800" dirty="0" smtClean="0"/>
              <a:t>(iii) The </a:t>
            </a:r>
            <a:r>
              <a:rPr lang="en-US" sz="2800" dirty="0"/>
              <a:t>structure of China’s economy is </a:t>
            </a:r>
            <a:r>
              <a:rPr lang="en-US" sz="2800" dirty="0" smtClean="0"/>
              <a:t>“rebalancing.”</a:t>
            </a:r>
            <a:endParaRPr lang="en-US" sz="2800" dirty="0"/>
          </a:p>
        </p:txBody>
      </p:sp>
      <p:sp>
        <p:nvSpPr>
          <p:cNvPr id="3" name="Content Placeholder 2"/>
          <p:cNvSpPr>
            <a:spLocks noGrp="1"/>
          </p:cNvSpPr>
          <p:nvPr>
            <p:ph idx="1"/>
          </p:nvPr>
        </p:nvSpPr>
        <p:spPr>
          <a:xfrm>
            <a:off x="152400" y="2209800"/>
            <a:ext cx="8382000" cy="3581400"/>
          </a:xfrm>
        </p:spPr>
        <p:txBody>
          <a:bodyPr>
            <a:normAutofit fontScale="92500"/>
          </a:bodyPr>
          <a:lstStyle/>
          <a:p>
            <a:r>
              <a:rPr lang="en-US" sz="3000" dirty="0" smtClean="0"/>
              <a:t>China long had great success with manufacturing;</a:t>
            </a:r>
          </a:p>
          <a:p>
            <a:pPr lvl="1"/>
            <a:r>
              <a:rPr lang="en-US" dirty="0" smtClean="0"/>
              <a:t>growth was led by exports and investment.</a:t>
            </a:r>
            <a:r>
              <a:rPr lang="en-US" sz="1100" dirty="0" smtClean="0"/>
              <a:t/>
            </a:r>
            <a:br>
              <a:rPr lang="en-US" sz="1100" dirty="0" smtClean="0"/>
            </a:br>
            <a:endParaRPr lang="en-US" sz="1100" dirty="0" smtClean="0"/>
          </a:p>
          <a:p>
            <a:r>
              <a:rPr lang="en-US" sz="3000" dirty="0" smtClean="0"/>
              <a:t>But since 2013 it has moved toward services, </a:t>
            </a:r>
          </a:p>
          <a:p>
            <a:pPr lvl="1"/>
            <a:r>
              <a:rPr lang="en-US" dirty="0" smtClean="0"/>
              <a:t>with growth led by consumer demand, appropriately.</a:t>
            </a:r>
            <a:r>
              <a:rPr lang="en-US" sz="1500" dirty="0" smtClean="0"/>
              <a:t/>
            </a:r>
            <a:br>
              <a:rPr lang="en-US" sz="1500" dirty="0" smtClean="0"/>
            </a:br>
            <a:endParaRPr lang="en-US" sz="1500" dirty="0" smtClean="0"/>
          </a:p>
          <a:p>
            <a:r>
              <a:rPr lang="en-US" sz="3000" dirty="0" smtClean="0"/>
              <a:t>Services are less trade-intensive than manufacturing.</a:t>
            </a:r>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263769"/>
            <a:ext cx="960546" cy="574431"/>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763000" cy="1173162"/>
          </a:xfrm>
        </p:spPr>
        <p:txBody>
          <a:bodyPr>
            <a:normAutofit/>
          </a:bodyPr>
          <a:lstStyle/>
          <a:p>
            <a:r>
              <a:rPr lang="en-US" sz="2800" dirty="0" smtClean="0"/>
              <a:t>China’s exports &amp; imports had risen especially fast, </a:t>
            </a:r>
            <a:r>
              <a:rPr lang="en-US" sz="3600" dirty="0" smtClean="0"/>
              <a:t/>
            </a:r>
            <a:br>
              <a:rPr lang="en-US" sz="3600" dirty="0" smtClean="0"/>
            </a:br>
            <a:r>
              <a:rPr lang="en-US" sz="2800" dirty="0" smtClean="0"/>
              <a:t>even relative to GDP, before 2008.</a:t>
            </a:r>
            <a:endParaRPr lang="en-US" sz="28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6675" y="1806512"/>
            <a:ext cx="8425831" cy="489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16675" y="1001469"/>
            <a:ext cx="8534400" cy="1020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(Followed by the US.  EU trade/GDP had been flat.)</a:t>
            </a:r>
            <a:endParaRPr lang="en-US" sz="1800" dirty="0"/>
          </a:p>
        </p:txBody>
      </p:sp>
      <p:cxnSp>
        <p:nvCxnSpPr>
          <p:cNvPr id="5" name="Straight Arrow Connector 4"/>
          <p:cNvCxnSpPr/>
          <p:nvPr/>
        </p:nvCxnSpPr>
        <p:spPr>
          <a:xfrm flipV="1">
            <a:off x="1371600" y="2731337"/>
            <a:ext cx="2971800" cy="162629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3" descr="http://www.ushistory.org/betsy/more/flags/usflag64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193" y="3355169"/>
            <a:ext cx="665162" cy="3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europa.eu/about-eu/basic-information/symbols/images/flag_yellow_l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651172"/>
            <a:ext cx="685800" cy="458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f/fa/Flag_of_the_People's_Republic_of_China.svg/1024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2423076"/>
            <a:ext cx="639517" cy="426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6019800"/>
            <a:ext cx="731290" cy="307777"/>
          </a:xfrm>
          <a:prstGeom prst="rect">
            <a:avLst/>
          </a:prstGeom>
          <a:noFill/>
        </p:spPr>
        <p:txBody>
          <a:bodyPr wrap="none" rtlCol="0">
            <a:spAutoFit/>
          </a:bodyPr>
          <a:lstStyle/>
          <a:p>
            <a:r>
              <a:rPr lang="en-US" sz="1400" dirty="0" smtClean="0"/>
              <a:t>1997=1</a:t>
            </a:r>
            <a:endParaRPr lang="en-US" sz="14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70188"/>
            <a:ext cx="568612" cy="34004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China is shifting into services,</a:t>
            </a:r>
            <a:br>
              <a:rPr lang="en-US" sz="2800" dirty="0" smtClean="0"/>
            </a:br>
            <a:r>
              <a:rPr lang="en-US" sz="2800" dirty="0" smtClean="0"/>
              <a:t>judging by the available data</a:t>
            </a:r>
            <a:r>
              <a:rPr lang="en-US" sz="3200" dirty="0" smtClean="0"/>
              <a:t>.</a:t>
            </a:r>
            <a:endParaRPr lang="en-US" sz="32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719" y="1600200"/>
            <a:ext cx="647656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19600" y="6248400"/>
            <a:ext cx="2971800" cy="369332"/>
          </a:xfrm>
          <a:prstGeom prst="rect">
            <a:avLst/>
          </a:prstGeom>
          <a:noFill/>
        </p:spPr>
        <p:txBody>
          <a:bodyPr wrap="square" rtlCol="0">
            <a:spAutoFit/>
          </a:bodyPr>
          <a:lstStyle/>
          <a:p>
            <a:r>
              <a:rPr lang="en-US" dirty="0" smtClean="0"/>
              <a:t>Source: Nicholas Lardy, PIIE</a:t>
            </a:r>
            <a:endParaRPr lang="en-US" dirty="0"/>
          </a:p>
        </p:txBody>
      </p:sp>
      <p:cxnSp>
        <p:nvCxnSpPr>
          <p:cNvPr id="9" name="Straight Arrow Connector 8"/>
          <p:cNvCxnSpPr/>
          <p:nvPr/>
        </p:nvCxnSpPr>
        <p:spPr>
          <a:xfrm flipV="1">
            <a:off x="4419600" y="3200400"/>
            <a:ext cx="2667000" cy="762000"/>
          </a:xfrm>
          <a:prstGeom prst="straightConnector1">
            <a:avLst/>
          </a:prstGeom>
          <a:ln w="76200">
            <a:solidFill>
              <a:srgbClr val="1E705C"/>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2397314"/>
            <a:ext cx="1143000" cy="369332"/>
          </a:xfrm>
          <a:prstGeom prst="rect">
            <a:avLst/>
          </a:prstGeom>
          <a:solidFill>
            <a:schemeClr val="bg1"/>
          </a:solidFill>
        </p:spPr>
        <p:txBody>
          <a:bodyPr wrap="square" rtlCol="0">
            <a:spAutoFit/>
          </a:bodyPr>
          <a:lstStyle/>
          <a:p>
            <a:r>
              <a:rPr lang="en-US" dirty="0" smtClean="0"/>
              <a:t>% of GDP</a:t>
            </a:r>
            <a:endParaRPr lang="en-US" sz="1050" dirty="0"/>
          </a:p>
        </p:txBody>
      </p:sp>
      <p:sp>
        <p:nvSpPr>
          <p:cNvPr id="8" name="TextBox 7"/>
          <p:cNvSpPr txBox="1"/>
          <p:nvPr/>
        </p:nvSpPr>
        <p:spPr>
          <a:xfrm>
            <a:off x="1981200" y="2286000"/>
            <a:ext cx="1143000" cy="369332"/>
          </a:xfrm>
          <a:prstGeom prst="rect">
            <a:avLst/>
          </a:prstGeom>
          <a:solidFill>
            <a:schemeClr val="bg1"/>
          </a:solidFill>
        </p:spPr>
        <p:txBody>
          <a:bodyPr wrap="square" rtlCol="0">
            <a:spAutoFit/>
          </a:bodyPr>
          <a:lstStyle/>
          <a:p>
            <a:r>
              <a:rPr lang="en-US" dirty="0" smtClean="0"/>
              <a:t> </a:t>
            </a:r>
            <a:endParaRPr lang="en-US" sz="1050" dirty="0"/>
          </a:p>
        </p:txBody>
      </p:sp>
    </p:spTree>
    <p:extLst>
      <p:ext uri="{BB962C8B-B14F-4D97-AF65-F5344CB8AC3E}">
        <p14:creationId xmlns:p14="http://schemas.microsoft.com/office/powerpoint/2010/main" val="36203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802" y="1524000"/>
            <a:ext cx="7938198" cy="494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6412468"/>
            <a:ext cx="2971800" cy="369332"/>
          </a:xfrm>
          <a:prstGeom prst="rect">
            <a:avLst/>
          </a:prstGeom>
          <a:noFill/>
        </p:spPr>
        <p:txBody>
          <a:bodyPr wrap="square" rtlCol="0">
            <a:spAutoFit/>
          </a:bodyPr>
          <a:lstStyle/>
          <a:p>
            <a:r>
              <a:rPr lang="en-US" dirty="0" smtClean="0"/>
              <a:t>Source: Nicholas Lardy</a:t>
            </a:r>
            <a:endParaRPr lang="en-US" dirty="0"/>
          </a:p>
        </p:txBody>
      </p:sp>
      <p:sp>
        <p:nvSpPr>
          <p:cNvPr id="3" name="Rectangle 2"/>
          <p:cNvSpPr/>
          <p:nvPr/>
        </p:nvSpPr>
        <p:spPr>
          <a:xfrm>
            <a:off x="1524000" y="1524000"/>
            <a:ext cx="5638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224" y="2145268"/>
            <a:ext cx="2827176" cy="369332"/>
          </a:xfrm>
          <a:prstGeom prst="rect">
            <a:avLst/>
          </a:prstGeom>
          <a:solidFill>
            <a:schemeClr val="bg1"/>
          </a:solidFill>
        </p:spPr>
        <p:txBody>
          <a:bodyPr wrap="square" rtlCol="0">
            <a:spAutoFit/>
          </a:bodyPr>
          <a:lstStyle/>
          <a:p>
            <a:r>
              <a:rPr lang="en-US" dirty="0" smtClean="0"/>
              <a:t>% change </a:t>
            </a:r>
            <a:r>
              <a:rPr lang="en-US" sz="1050" dirty="0" smtClean="0"/>
              <a:t>(year-over-year)      </a:t>
            </a:r>
            <a:endParaRPr lang="en-US" sz="1050" dirty="0"/>
          </a:p>
        </p:txBody>
      </p:sp>
      <p:sp>
        <p:nvSpPr>
          <p:cNvPr id="8" name="Title 1"/>
          <p:cNvSpPr txBox="1">
            <a:spLocks/>
          </p:cNvSpPr>
          <p:nvPr/>
        </p:nvSpPr>
        <p:spPr>
          <a:xfrm>
            <a:off x="228600" y="533400"/>
            <a:ext cx="88392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Decline in China’s output of industrial products,</a:t>
            </a:r>
            <a:br>
              <a:rPr lang="en-US" sz="3000" dirty="0" smtClean="0"/>
            </a:br>
            <a:r>
              <a:rPr lang="en-US" sz="3000" dirty="0" smtClean="0"/>
              <a:t>2010-2015</a:t>
            </a:r>
            <a:endParaRPr lang="en-US" sz="3000" dirty="0"/>
          </a:p>
        </p:txBody>
      </p:sp>
      <p:sp>
        <p:nvSpPr>
          <p:cNvPr id="9" name="Title 1"/>
          <p:cNvSpPr>
            <a:spLocks noGrp="1"/>
          </p:cNvSpPr>
          <p:nvPr>
            <p:ph type="title"/>
          </p:nvPr>
        </p:nvSpPr>
        <p:spPr>
          <a:xfrm>
            <a:off x="457200" y="-304800"/>
            <a:ext cx="8229600" cy="1143000"/>
          </a:xfrm>
        </p:spPr>
        <p:txBody>
          <a:bodyPr>
            <a:normAutofit/>
          </a:bodyPr>
          <a:lstStyle/>
          <a:p>
            <a:r>
              <a:rPr lang="en-US" sz="1800" dirty="0"/>
              <a:t>It’s good to look also at other </a:t>
            </a:r>
            <a:r>
              <a:rPr lang="en-US" sz="1800" dirty="0" smtClean="0"/>
              <a:t>data</a:t>
            </a:r>
            <a:endParaRPr lang="en-US" sz="1800" dirty="0"/>
          </a:p>
        </p:txBody>
      </p:sp>
      <p:cxnSp>
        <p:nvCxnSpPr>
          <p:cNvPr id="10" name="Straight Arrow Connector 9"/>
          <p:cNvCxnSpPr/>
          <p:nvPr/>
        </p:nvCxnSpPr>
        <p:spPr>
          <a:xfrm>
            <a:off x="4648200" y="3733800"/>
            <a:ext cx="3077307" cy="1371600"/>
          </a:xfrm>
          <a:prstGeom prst="straightConnector1">
            <a:avLst/>
          </a:prstGeom>
          <a:ln w="76200">
            <a:solidFill>
              <a:srgbClr val="1E705C"/>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1143000"/>
          </a:xfrm>
        </p:spPr>
        <p:txBody>
          <a:bodyPr>
            <a:normAutofit/>
          </a:bodyPr>
          <a:lstStyle/>
          <a:p>
            <a:r>
              <a:rPr lang="en-US" sz="3200" dirty="0" smtClean="0"/>
              <a:t>Trade’s relative importance in China has peaked,</a:t>
            </a:r>
            <a:r>
              <a:rPr lang="en-US" sz="3000" dirty="0" smtClean="0"/>
              <a:t/>
            </a:r>
            <a:br>
              <a:rPr lang="en-US" sz="3000" dirty="0" smtClean="0"/>
            </a:br>
            <a:r>
              <a:rPr lang="en-US" sz="2800" dirty="0" smtClean="0"/>
              <a:t>in part because services </a:t>
            </a:r>
            <a:r>
              <a:rPr lang="en-US" sz="2800" dirty="0"/>
              <a:t>are less </a:t>
            </a:r>
            <a:r>
              <a:rPr lang="en-US" sz="2800" dirty="0" smtClean="0"/>
              <a:t>trade-intensive.</a:t>
            </a:r>
            <a:endParaRPr lang="en-US" sz="2800"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6347" y="1600200"/>
            <a:ext cx="657130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6488668"/>
            <a:ext cx="2514600" cy="369332"/>
          </a:xfrm>
          <a:prstGeom prst="rect">
            <a:avLst/>
          </a:prstGeom>
          <a:noFill/>
        </p:spPr>
        <p:txBody>
          <a:bodyPr wrap="square" rtlCol="0">
            <a:spAutoFit/>
          </a:bodyPr>
          <a:lstStyle/>
          <a:p>
            <a:r>
              <a:rPr lang="en-US" dirty="0" smtClean="0"/>
              <a:t>Source: Nicholas Lardy</a:t>
            </a:r>
            <a:endParaRPr lang="en-US" dirty="0"/>
          </a:p>
        </p:txBody>
      </p:sp>
      <p:cxnSp>
        <p:nvCxnSpPr>
          <p:cNvPr id="5" name="Straight Arrow Connector 4"/>
          <p:cNvCxnSpPr/>
          <p:nvPr/>
        </p:nvCxnSpPr>
        <p:spPr>
          <a:xfrm>
            <a:off x="4343400" y="3200400"/>
            <a:ext cx="2819400" cy="762000"/>
          </a:xfrm>
          <a:prstGeom prst="straightConnector1">
            <a:avLst/>
          </a:prstGeom>
          <a:ln w="76200">
            <a:solidFill>
              <a:srgbClr val="7D1955"/>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397314"/>
            <a:ext cx="1143000" cy="369332"/>
          </a:xfrm>
          <a:prstGeom prst="rect">
            <a:avLst/>
          </a:prstGeom>
          <a:solidFill>
            <a:schemeClr val="bg1"/>
          </a:solidFill>
        </p:spPr>
        <p:txBody>
          <a:bodyPr wrap="square" rtlCol="0">
            <a:spAutoFit/>
          </a:bodyPr>
          <a:lstStyle/>
          <a:p>
            <a:r>
              <a:rPr lang="en-US" dirty="0" smtClean="0"/>
              <a:t>% of GDP</a:t>
            </a:r>
            <a:endParaRPr lang="en-US" sz="1050" dirty="0"/>
          </a:p>
        </p:txBody>
      </p:sp>
      <p:sp>
        <p:nvSpPr>
          <p:cNvPr id="9" name="TextBox 8"/>
          <p:cNvSpPr txBox="1"/>
          <p:nvPr/>
        </p:nvSpPr>
        <p:spPr>
          <a:xfrm>
            <a:off x="1805354" y="2362200"/>
            <a:ext cx="1066800" cy="369332"/>
          </a:xfrm>
          <a:prstGeom prst="rect">
            <a:avLst/>
          </a:prstGeom>
          <a:solidFill>
            <a:schemeClr val="bg1"/>
          </a:solidFill>
        </p:spPr>
        <p:txBody>
          <a:bodyPr wrap="square" rtlCol="0">
            <a:spAutoFit/>
          </a:bodyPr>
          <a:lstStyle/>
          <a:p>
            <a:r>
              <a:rPr lang="en-US" dirty="0" smtClean="0"/>
              <a:t> </a:t>
            </a:r>
            <a:endParaRPr lang="en-US" sz="1050" dirty="0"/>
          </a:p>
        </p:txBody>
      </p:sp>
    </p:spTree>
    <p:extLst>
      <p:ext uri="{BB962C8B-B14F-4D97-AF65-F5344CB8AC3E}">
        <p14:creationId xmlns:p14="http://schemas.microsoft.com/office/powerpoint/2010/main" val="22529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371600"/>
          </a:xfrm>
        </p:spPr>
        <p:txBody>
          <a:bodyPr>
            <a:normAutofit/>
          </a:bodyPr>
          <a:lstStyle/>
          <a:p>
            <a:r>
              <a:rPr lang="en-US" sz="3600" dirty="0" smtClean="0"/>
              <a:t>EMs suffered outflows 2014-16</a:t>
            </a:r>
            <a:br>
              <a:rPr lang="en-US" sz="3600" dirty="0" smtClean="0"/>
            </a:br>
            <a:endParaRPr lang="en-US" sz="31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170" y="2133601"/>
            <a:ext cx="8222927" cy="431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0"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cxnSp>
        <p:nvCxnSpPr>
          <p:cNvPr id="6" name="Straight Arrow Connector 5"/>
          <p:cNvCxnSpPr/>
          <p:nvPr/>
        </p:nvCxnSpPr>
        <p:spPr>
          <a:xfrm>
            <a:off x="4982879" y="4123872"/>
            <a:ext cx="2133600" cy="9434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467600" y="4495800"/>
            <a:ext cx="770351"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11777" y="1600200"/>
            <a:ext cx="5879623" cy="523220"/>
          </a:xfrm>
          <a:prstGeom prst="rect">
            <a:avLst/>
          </a:prstGeom>
          <a:noFill/>
        </p:spPr>
        <p:txBody>
          <a:bodyPr wrap="none" rtlCol="0">
            <a:spAutoFit/>
          </a:bodyPr>
          <a:lstStyle/>
          <a:p>
            <a:pPr algn="ctr"/>
            <a:r>
              <a:rPr lang="en-US" sz="2800" dirty="0" smtClean="0"/>
              <a:t>But some EM inflows returned in 2017.</a:t>
            </a:r>
            <a:endParaRPr lang="en-US" sz="2800" dirty="0"/>
          </a:p>
        </p:txBody>
      </p:sp>
      <p:sp>
        <p:nvSpPr>
          <p:cNvPr id="3" name="Oval 2"/>
          <p:cNvSpPr/>
          <p:nvPr/>
        </p:nvSpPr>
        <p:spPr>
          <a:xfrm>
            <a:off x="874094" y="2305878"/>
            <a:ext cx="233014"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52400" y="838200"/>
            <a:ext cx="8763000" cy="8382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dirty="0" smtClean="0"/>
              <a:t>partly due to the taper of Fed QE in 2013 </a:t>
            </a:r>
            <a:br>
              <a:rPr lang="en-US" sz="3100" dirty="0" smtClean="0"/>
            </a:br>
            <a:r>
              <a:rPr lang="en-US" sz="3100" dirty="0" smtClean="0"/>
              <a:t>&amp; fall of commodity prices in 2014.</a:t>
            </a:r>
            <a:endParaRPr lang="en-US" sz="3100" dirty="0"/>
          </a:p>
        </p:txBody>
      </p:sp>
    </p:spTree>
    <p:extLst>
      <p:ext uri="{BB962C8B-B14F-4D97-AF65-F5344CB8AC3E}">
        <p14:creationId xmlns:p14="http://schemas.microsoft.com/office/powerpoint/2010/main" val="19488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03838"/>
            <a:ext cx="8686800" cy="1325562"/>
          </a:xfrm>
        </p:spPr>
        <p:txBody>
          <a:bodyPr>
            <a:normAutofit/>
          </a:bodyPr>
          <a:lstStyle/>
          <a:p>
            <a:r>
              <a:rPr lang="en-US" sz="1200" dirty="0" smtClean="0"/>
              <a:t>The </a:t>
            </a:r>
            <a:r>
              <a:rPr lang="en-US" sz="1200" dirty="0"/>
              <a:t>WTO trade restrictiveness indicators </a:t>
            </a:r>
            <a:r>
              <a:rPr lang="en-US" sz="1200" dirty="0" smtClean="0"/>
              <a:t>– capturing </a:t>
            </a:r>
            <a:r>
              <a:rPr lang="en-US" sz="1200" dirty="0"/>
              <a:t>border measures such as tariff increases, import licenses, or new customs </a:t>
            </a:r>
            <a:r>
              <a:rPr lang="en-US" sz="1200" dirty="0" smtClean="0"/>
              <a:t>controls- </a:t>
            </a:r>
            <a:r>
              <a:rPr lang="en-US" sz="1200" dirty="0"/>
              <a:t>show a modest increase in the share of world trade covered by new import restricting measures since the Great Recession (</a:t>
            </a:r>
            <a:r>
              <a:rPr lang="en-US" sz="1200" dirty="0" smtClean="0"/>
              <a:t>Fig. </a:t>
            </a:r>
            <a:r>
              <a:rPr lang="en-US" sz="1200" dirty="0"/>
              <a:t>13</a:t>
            </a:r>
            <a:r>
              <a:rPr lang="en-US" sz="1200" dirty="0" smtClean="0"/>
              <a:t>)….  These </a:t>
            </a:r>
            <a:r>
              <a:rPr lang="en-US" sz="1200" dirty="0"/>
              <a:t>findings suggest that protectionist trade policies are playing a negligible (if any) role </a:t>
            </a:r>
            <a:r>
              <a:rPr lang="en-US" sz="1200" dirty="0" smtClean="0"/>
              <a:t>… in </a:t>
            </a:r>
            <a:r>
              <a:rPr lang="en-US" sz="1200" dirty="0"/>
              <a:t>the current trade </a:t>
            </a:r>
            <a:r>
              <a:rPr lang="en-US" sz="1200" dirty="0" smtClean="0"/>
              <a:t>slowdown…</a:t>
            </a:r>
            <a:endParaRPr lang="en-US" sz="1200" dirty="0"/>
          </a:p>
        </p:txBody>
      </p:sp>
      <p:sp>
        <p:nvSpPr>
          <p:cNvPr id="3" name="Content Placeholder 2"/>
          <p:cNvSpPr>
            <a:spLocks noGrp="1"/>
          </p:cNvSpPr>
          <p:nvPr>
            <p:ph idx="1"/>
          </p:nvPr>
        </p:nvSpPr>
        <p:spPr>
          <a:xfrm>
            <a:off x="457200" y="1600201"/>
            <a:ext cx="8229600" cy="3505200"/>
          </a:xfrm>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934" y="2041410"/>
            <a:ext cx="6066466" cy="344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38300"/>
            <a:ext cx="65436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7600" y="4343400"/>
            <a:ext cx="1524000" cy="646331"/>
          </a:xfrm>
          <a:prstGeom prst="rect">
            <a:avLst/>
          </a:prstGeom>
          <a:noFill/>
        </p:spPr>
        <p:txBody>
          <a:bodyPr wrap="square" rtlCol="0">
            <a:spAutoFit/>
          </a:bodyPr>
          <a:lstStyle/>
          <a:p>
            <a:r>
              <a:rPr lang="en-US" dirty="0" smtClean="0"/>
              <a:t>Data source: </a:t>
            </a:r>
            <a:br>
              <a:rPr lang="en-US" dirty="0" smtClean="0"/>
            </a:br>
            <a:r>
              <a:rPr lang="en-US" dirty="0" smtClean="0"/>
              <a:t>WTO</a:t>
            </a:r>
            <a:endParaRPr lang="en-US" dirty="0"/>
          </a:p>
        </p:txBody>
      </p:sp>
      <p:sp>
        <p:nvSpPr>
          <p:cNvPr id="7" name="Rectangle 6"/>
          <p:cNvSpPr/>
          <p:nvPr/>
        </p:nvSpPr>
        <p:spPr>
          <a:xfrm>
            <a:off x="762000" y="6287869"/>
            <a:ext cx="7315200" cy="523220"/>
          </a:xfrm>
          <a:prstGeom prst="rect">
            <a:avLst/>
          </a:prstGeom>
        </p:spPr>
        <p:txBody>
          <a:bodyPr wrap="square">
            <a:spAutoFit/>
          </a:bodyPr>
          <a:lstStyle/>
          <a:p>
            <a:pPr algn="ctr"/>
            <a:r>
              <a:rPr lang="en-US" sz="1600" dirty="0" smtClean="0"/>
              <a:t>Constantinescu, </a:t>
            </a:r>
            <a:r>
              <a:rPr lang="en-US" sz="1600" dirty="0" err="1" smtClean="0"/>
              <a:t>Mattoo</a:t>
            </a:r>
            <a:r>
              <a:rPr lang="en-US" sz="1600" dirty="0"/>
              <a:t>, and </a:t>
            </a:r>
            <a:r>
              <a:rPr lang="en-US" sz="1600" dirty="0" err="1" smtClean="0"/>
              <a:t>Ruta</a:t>
            </a:r>
            <a:r>
              <a:rPr lang="en-US" sz="1600" dirty="0" smtClean="0"/>
              <a:t>, 2015, </a:t>
            </a:r>
            <a:br>
              <a:rPr lang="en-US" sz="1600" dirty="0" smtClean="0"/>
            </a:br>
            <a:r>
              <a:rPr lang="en-US" sz="1200" dirty="0" smtClean="0"/>
              <a:t>"</a:t>
            </a:r>
            <a:r>
              <a:rPr lang="en-US" sz="1200" dirty="0"/>
              <a:t>The global trade slowdown: cyclical or structural</a:t>
            </a:r>
            <a:r>
              <a:rPr lang="en-US" sz="1200" dirty="0" smtClean="0"/>
              <a:t>?" IMF WP 15/6.</a:t>
            </a:r>
            <a:endParaRPr lang="en-US" sz="1200" dirty="0"/>
          </a:p>
        </p:txBody>
      </p:sp>
      <p:sp>
        <p:nvSpPr>
          <p:cNvPr id="8" name="Title 1"/>
          <p:cNvSpPr txBox="1">
            <a:spLocks/>
          </p:cNvSpPr>
          <p:nvPr/>
        </p:nvSpPr>
        <p:spPr>
          <a:xfrm>
            <a:off x="0" y="4572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(iv) Protectionist measures?  They did not rise in the 2007-09 recession as much as they had in past recessions.</a:t>
            </a:r>
            <a:endParaRPr lang="en-US" sz="2800" dirty="0"/>
          </a:p>
        </p:txBody>
      </p:sp>
      <p:sp>
        <p:nvSpPr>
          <p:cNvPr id="9" name="Title 1"/>
          <p:cNvSpPr txBox="1">
            <a:spLocks/>
          </p:cNvSpPr>
          <p:nvPr/>
        </p:nvSpPr>
        <p:spPr>
          <a:xfrm>
            <a:off x="990600" y="-228600"/>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Why has trade slowed so much? continued</a:t>
            </a:r>
            <a:endParaRPr lang="en-US" sz="18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111369"/>
            <a:ext cx="764517"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914400" y="1638300"/>
            <a:ext cx="990600" cy="209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3548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000" dirty="0" smtClean="0"/>
              <a:t>But Trump’s 2018 policies could indeed </a:t>
            </a:r>
            <a:br>
              <a:rPr lang="en-US" sz="3000" dirty="0" smtClean="0"/>
            </a:br>
            <a:r>
              <a:rPr lang="en-US" sz="3000" dirty="0" smtClean="0"/>
              <a:t>turn the clock back on trade.</a:t>
            </a:r>
            <a:endParaRPr lang="en-US" sz="3000" dirty="0"/>
          </a:p>
        </p:txBody>
      </p:sp>
      <p:sp>
        <p:nvSpPr>
          <p:cNvPr id="3" name="Content Placeholder 2"/>
          <p:cNvSpPr>
            <a:spLocks noGrp="1"/>
          </p:cNvSpPr>
          <p:nvPr>
            <p:ph idx="1"/>
          </p:nvPr>
        </p:nvSpPr>
        <p:spPr>
          <a:xfrm>
            <a:off x="457200" y="2103437"/>
            <a:ext cx="7848600" cy="4221163"/>
          </a:xfrm>
        </p:spPr>
        <p:txBody>
          <a:bodyPr/>
          <a:lstStyle/>
          <a:p>
            <a:r>
              <a:rPr lang="en-US" sz="2800" dirty="0"/>
              <a:t>H</a:t>
            </a:r>
            <a:r>
              <a:rPr lang="en-US" sz="2800" dirty="0" smtClean="0"/>
              <a:t>e is unlikely to get more than face-saving concessions,</a:t>
            </a:r>
            <a:r>
              <a:rPr lang="en-US" sz="1100" dirty="0" smtClean="0"/>
              <a:t/>
            </a:r>
            <a:br>
              <a:rPr lang="en-US" sz="1100" dirty="0" smtClean="0"/>
            </a:br>
            <a:endParaRPr lang="en-US" sz="1100" dirty="0" smtClean="0"/>
          </a:p>
          <a:p>
            <a:r>
              <a:rPr lang="en-US" sz="2800" dirty="0"/>
              <a:t>b</a:t>
            </a:r>
            <a:r>
              <a:rPr lang="en-US" sz="2800" dirty="0" smtClean="0"/>
              <a:t>ut he may undermine the multilateral trading system for the long-term.</a:t>
            </a:r>
            <a:endParaRPr lang="en-US" sz="2800" dirty="0"/>
          </a:p>
        </p:txBody>
      </p:sp>
    </p:spTree>
    <p:extLst>
      <p:ext uri="{BB962C8B-B14F-4D97-AF65-F5344CB8AC3E}">
        <p14:creationId xmlns:p14="http://schemas.microsoft.com/office/powerpoint/2010/main" val="6425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1. Some dangers for EM countries in 2018 </a:t>
            </a:r>
            <a:endParaRPr lang="en-US" sz="3200" dirty="0"/>
          </a:p>
        </p:txBody>
      </p:sp>
      <p:sp>
        <p:nvSpPr>
          <p:cNvPr id="3" name="Content Placeholder 2"/>
          <p:cNvSpPr>
            <a:spLocks noGrp="1"/>
          </p:cNvSpPr>
          <p:nvPr>
            <p:ph idx="1"/>
          </p:nvPr>
        </p:nvSpPr>
        <p:spPr>
          <a:xfrm>
            <a:off x="304800" y="1447800"/>
            <a:ext cx="8534400" cy="5105400"/>
          </a:xfrm>
        </p:spPr>
        <p:txBody>
          <a:bodyPr>
            <a:normAutofit fontScale="92500" lnSpcReduction="10000"/>
          </a:bodyPr>
          <a:lstStyle/>
          <a:p>
            <a:r>
              <a:rPr lang="en-US" dirty="0" smtClean="0"/>
              <a:t>External </a:t>
            </a:r>
            <a:r>
              <a:rPr lang="en-US" dirty="0" smtClean="0"/>
              <a:t>risks that may test EMs.</a:t>
            </a:r>
            <a:endParaRPr lang="en-US" dirty="0" smtClean="0"/>
          </a:p>
          <a:p>
            <a:pPr lvl="1"/>
            <a:r>
              <a:rPr lang="en-US" dirty="0" smtClean="0"/>
              <a:t>“Risk off” environment, as in </a:t>
            </a:r>
            <a:r>
              <a:rPr lang="en-US" dirty="0" smtClean="0"/>
              <a:t>Global Fin. Crisis of </a:t>
            </a:r>
            <a:r>
              <a:rPr lang="en-US" dirty="0" smtClean="0"/>
              <a:t>2008.</a:t>
            </a:r>
          </a:p>
          <a:p>
            <a:pPr lvl="1"/>
            <a:r>
              <a:rPr lang="en-US" dirty="0" smtClean="0"/>
              <a:t>Fed </a:t>
            </a:r>
            <a:r>
              <a:rPr lang="en-US" dirty="0"/>
              <a:t>tightening, as in </a:t>
            </a:r>
            <a:r>
              <a:rPr lang="en-US" dirty="0" smtClean="0"/>
              <a:t>1981, 1994, &amp; 2013 taper tantrum.</a:t>
            </a:r>
          </a:p>
          <a:p>
            <a:pPr lvl="1"/>
            <a:r>
              <a:rPr lang="en-US" dirty="0" smtClean="0"/>
              <a:t>Global trade war, as in </a:t>
            </a:r>
            <a:r>
              <a:rPr lang="en-US" dirty="0" smtClean="0"/>
              <a:t>1930s.</a:t>
            </a:r>
            <a:r>
              <a:rPr lang="en-US" sz="1050" dirty="0" smtClean="0"/>
              <a:t/>
            </a:r>
            <a:br>
              <a:rPr lang="en-US" sz="1050" dirty="0" smtClean="0"/>
            </a:br>
            <a:endParaRPr lang="en-US" sz="1050" dirty="0" smtClean="0"/>
          </a:p>
          <a:p>
            <a:r>
              <a:rPr lang="en-US" dirty="0" smtClean="0"/>
              <a:t>Local vulnerabilities.</a:t>
            </a:r>
          </a:p>
          <a:p>
            <a:pPr lvl="1"/>
            <a:r>
              <a:rPr lang="en-US" dirty="0" smtClean="0"/>
              <a:t>The return of $-denominated corporate debt.</a:t>
            </a:r>
          </a:p>
          <a:p>
            <a:pPr lvl="1"/>
            <a:r>
              <a:rPr lang="en-US" dirty="0" smtClean="0"/>
              <a:t>The return of pro-cyclical fiscal policy.</a:t>
            </a:r>
            <a:endParaRPr lang="en-US" sz="1500" dirty="0" smtClean="0"/>
          </a:p>
          <a:p>
            <a:pPr marL="457200" lvl="1" indent="0">
              <a:buNone/>
            </a:pPr>
            <a:endParaRPr lang="en-US" sz="1500" dirty="0" smtClean="0"/>
          </a:p>
          <a:p>
            <a:r>
              <a:rPr lang="en-US" dirty="0" smtClean="0"/>
              <a:t>The lesson:  Policy-makers should </a:t>
            </a:r>
            <a:br>
              <a:rPr lang="en-US" dirty="0" smtClean="0"/>
            </a:br>
            <a:r>
              <a:rPr lang="en-US" dirty="0" smtClean="0"/>
              <a:t>take advantage of good weather </a:t>
            </a:r>
            <a:r>
              <a:rPr lang="en-US" dirty="0"/>
              <a:t/>
            </a:r>
            <a:br>
              <a:rPr lang="en-US" dirty="0"/>
            </a:br>
            <a:r>
              <a:rPr lang="en-US" dirty="0" smtClean="0"/>
              <a:t>to “fix the holes in the roof.”</a:t>
            </a:r>
            <a:endParaRPr lang="en-US" dirty="0"/>
          </a:p>
        </p:txBody>
      </p:sp>
      <p:pic>
        <p:nvPicPr>
          <p:cNvPr id="4" name="Picture 6" descr="http://acting4camera.com/wp-content/uploads/2012/07/Roof-Ho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963" y="4796468"/>
            <a:ext cx="2550037" cy="16805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dirty="0" smtClean="0"/>
              <a:t>One possible external shock: “Risk on / risk off” </a:t>
            </a:r>
            <a:endParaRPr lang="en-US" sz="3200" dirty="0"/>
          </a:p>
        </p:txBody>
      </p:sp>
      <p:pic>
        <p:nvPicPr>
          <p:cNvPr id="6146" name="Picture 2" descr="http://www.voxeu.org/sites/default/files/image/FromApr2012/forbes%20fig4%204%20fe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701" y="1905000"/>
            <a:ext cx="881316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5715000"/>
            <a:ext cx="5105400" cy="369332"/>
          </a:xfrm>
          <a:prstGeom prst="rect">
            <a:avLst/>
          </a:prstGeom>
          <a:solidFill>
            <a:schemeClr val="bg1"/>
          </a:solidFill>
        </p:spPr>
        <p:txBody>
          <a:bodyPr wrap="square">
            <a:spAutoFit/>
          </a:bodyPr>
          <a:lstStyle/>
          <a:p>
            <a:r>
              <a:rPr lang="en-US" dirty="0" smtClean="0">
                <a:solidFill>
                  <a:prstClr val="black"/>
                </a:solidFill>
              </a:rPr>
              <a:t>Kristin Forbes, 2014 </a:t>
            </a:r>
            <a:r>
              <a:rPr lang="en-US" sz="800" dirty="0" smtClean="0">
                <a:solidFill>
                  <a:prstClr val="black"/>
                </a:solidFill>
                <a:hlinkClick r:id="rId3"/>
              </a:rPr>
              <a:t>http://www.voxeu.org/article/understanding-emerging-market-turmoil</a:t>
            </a:r>
            <a:endParaRPr lang="en-US" sz="800" dirty="0">
              <a:solidFill>
                <a:prstClr val="black"/>
              </a:solidFill>
            </a:endParaRPr>
          </a:p>
        </p:txBody>
      </p:sp>
      <p:sp>
        <p:nvSpPr>
          <p:cNvPr id="4" name="Rectangle 3"/>
          <p:cNvSpPr/>
          <p:nvPr/>
        </p:nvSpPr>
        <p:spPr>
          <a:xfrm>
            <a:off x="685800" y="6122313"/>
            <a:ext cx="8001000" cy="400110"/>
          </a:xfrm>
          <a:prstGeom prst="rect">
            <a:avLst/>
          </a:prstGeom>
        </p:spPr>
        <p:txBody>
          <a:bodyPr wrap="square">
            <a:spAutoFit/>
          </a:bodyPr>
          <a:lstStyle/>
          <a:p>
            <a:r>
              <a:rPr lang="en-US" sz="1000" i="1" dirty="0">
                <a:solidFill>
                  <a:prstClr val="black"/>
                </a:solidFill>
              </a:rPr>
              <a:t>Notes</a:t>
            </a:r>
            <a:r>
              <a:rPr lang="en-US" sz="1000" dirty="0">
                <a:solidFill>
                  <a:prstClr val="black"/>
                </a:solidFill>
              </a:rPr>
              <a:t>: Data on private capital flows from IMF's IFS database, Dec. 2013. Capital flows are private financial flows to emerging markets </a:t>
            </a:r>
            <a:r>
              <a:rPr lang="en-US" sz="1000" dirty="0" smtClean="0">
                <a:solidFill>
                  <a:prstClr val="black"/>
                </a:solidFill>
              </a:rPr>
              <a:t/>
            </a:r>
            <a:br>
              <a:rPr lang="en-US" sz="1000" dirty="0" smtClean="0">
                <a:solidFill>
                  <a:prstClr val="black"/>
                </a:solidFill>
              </a:rPr>
            </a:br>
            <a:r>
              <a:rPr lang="en-US" sz="1000" dirty="0" smtClean="0">
                <a:solidFill>
                  <a:prstClr val="black"/>
                </a:solidFill>
              </a:rPr>
              <a:t>and </a:t>
            </a:r>
            <a:r>
              <a:rPr lang="en-US" sz="1000" dirty="0">
                <a:solidFill>
                  <a:prstClr val="black"/>
                </a:solidFill>
              </a:rPr>
              <a:t>developing </a:t>
            </a:r>
            <a:r>
              <a:rPr lang="en-US" sz="1000" dirty="0" smtClean="0">
                <a:solidFill>
                  <a:prstClr val="black"/>
                </a:solidFill>
              </a:rPr>
              <a:t>economies</a:t>
            </a:r>
            <a:r>
              <a:rPr lang="en-US" sz="1000" dirty="0">
                <a:solidFill>
                  <a:prstClr val="black"/>
                </a:solidFill>
              </a:rPr>
              <a:t>. Volatility index measured by the Chicago Board's VIX or VXO at end of period. 2013 data are estimates.</a:t>
            </a:r>
          </a:p>
        </p:txBody>
      </p:sp>
      <p:sp>
        <p:nvSpPr>
          <p:cNvPr id="6" name="Rectangle 5"/>
          <p:cNvSpPr/>
          <p:nvPr/>
        </p:nvSpPr>
        <p:spPr>
          <a:xfrm>
            <a:off x="1676400" y="6604084"/>
            <a:ext cx="6477000" cy="253916"/>
          </a:xfrm>
          <a:prstGeom prst="rect">
            <a:avLst/>
          </a:prstGeom>
        </p:spPr>
        <p:txBody>
          <a:bodyPr wrap="square">
            <a:spAutoFit/>
          </a:bodyPr>
          <a:lstStyle/>
          <a:p>
            <a:r>
              <a:rPr lang="en-US" sz="1000" dirty="0" smtClean="0">
                <a:solidFill>
                  <a:prstClr val="black"/>
                </a:solidFill>
              </a:rPr>
              <a:t>See </a:t>
            </a:r>
            <a:r>
              <a:rPr lang="en-US" sz="1000" dirty="0" err="1" smtClean="0">
                <a:solidFill>
                  <a:prstClr val="black"/>
                </a:solidFill>
              </a:rPr>
              <a:t>K.Forbes</a:t>
            </a:r>
            <a:r>
              <a:rPr lang="en-US" sz="1000" dirty="0">
                <a:solidFill>
                  <a:prstClr val="black"/>
                </a:solidFill>
              </a:rPr>
              <a:t> </a:t>
            </a:r>
            <a:r>
              <a:rPr lang="en-US" sz="1000" dirty="0" smtClean="0">
                <a:solidFill>
                  <a:prstClr val="black"/>
                </a:solidFill>
              </a:rPr>
              <a:t>&amp; </a:t>
            </a:r>
            <a:r>
              <a:rPr lang="en-US" sz="1000" dirty="0" err="1" smtClean="0">
                <a:solidFill>
                  <a:prstClr val="black"/>
                </a:solidFill>
              </a:rPr>
              <a:t>F.Warnock</a:t>
            </a:r>
            <a:r>
              <a:rPr lang="en-US" sz="1000" dirty="0" smtClean="0">
                <a:solidFill>
                  <a:prstClr val="black"/>
                </a:solidFill>
              </a:rPr>
              <a:t> </a:t>
            </a:r>
            <a:r>
              <a:rPr lang="en-US" sz="1000" dirty="0">
                <a:solidFill>
                  <a:prstClr val="black"/>
                </a:solidFill>
              </a:rPr>
              <a:t>(2012), “Capital Flow Waves: Surges, Stops, Flight and Retrenchment”, </a:t>
            </a:r>
            <a:r>
              <a:rPr lang="en-US" sz="1000" dirty="0" smtClean="0">
                <a:solidFill>
                  <a:prstClr val="black"/>
                </a:solidFill>
              </a:rPr>
              <a:t> </a:t>
            </a:r>
            <a:r>
              <a:rPr lang="en-US" sz="1000" i="1" dirty="0" smtClean="0">
                <a:solidFill>
                  <a:prstClr val="black"/>
                </a:solidFill>
              </a:rPr>
              <a:t>J. </a:t>
            </a:r>
            <a:r>
              <a:rPr lang="en-US" sz="1000" i="1" dirty="0" err="1" smtClean="0">
                <a:solidFill>
                  <a:prstClr val="black"/>
                </a:solidFill>
              </a:rPr>
              <a:t>Int.Ec</a:t>
            </a:r>
            <a:r>
              <a:rPr lang="en-US" sz="1000" dirty="0" smtClean="0">
                <a:solidFill>
                  <a:prstClr val="black"/>
                </a:solidFill>
              </a:rPr>
              <a:t>.</a:t>
            </a:r>
            <a:endParaRPr lang="en-US" sz="1000" dirty="0">
              <a:solidFill>
                <a:prstClr val="black"/>
              </a:solidFill>
            </a:endParaRPr>
          </a:p>
        </p:txBody>
      </p:sp>
      <p:cxnSp>
        <p:nvCxnSpPr>
          <p:cNvPr id="7" name="Straight Arrow Connector 6"/>
          <p:cNvCxnSpPr/>
          <p:nvPr/>
        </p:nvCxnSpPr>
        <p:spPr>
          <a:xfrm>
            <a:off x="5562600" y="2856131"/>
            <a:ext cx="699655" cy="2096869"/>
          </a:xfrm>
          <a:prstGeom prst="straightConnector1">
            <a:avLst/>
          </a:prstGeom>
          <a:ln w="152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61758" y="2782669"/>
            <a:ext cx="705642" cy="646331"/>
          </a:xfrm>
          <a:prstGeom prst="rect">
            <a:avLst/>
          </a:prstGeom>
          <a:solidFill>
            <a:schemeClr val="bg1"/>
          </a:solidFill>
          <a:ln w="76200">
            <a:solidFill>
              <a:schemeClr val="tx1"/>
            </a:solidFill>
          </a:ln>
        </p:spPr>
        <p:txBody>
          <a:bodyPr wrap="none" rtlCol="0">
            <a:spAutoFit/>
          </a:bodyPr>
          <a:lstStyle/>
          <a:p>
            <a:pPr algn="ctr"/>
            <a:r>
              <a:rPr lang="en-US" b="1" dirty="0" smtClean="0"/>
              <a:t>2008 </a:t>
            </a:r>
            <a:br>
              <a:rPr lang="en-US" b="1" dirty="0" smtClean="0"/>
            </a:br>
            <a:r>
              <a:rPr lang="en-US" b="1" dirty="0" smtClean="0"/>
              <a:t>GFC</a:t>
            </a:r>
            <a:endParaRPr lang="en-US" b="1" dirty="0"/>
          </a:p>
        </p:txBody>
      </p:sp>
      <p:sp>
        <p:nvSpPr>
          <p:cNvPr id="8" name="Rectangle 7"/>
          <p:cNvSpPr/>
          <p:nvPr/>
        </p:nvSpPr>
        <p:spPr>
          <a:xfrm>
            <a:off x="3895340" y="1337102"/>
            <a:ext cx="1543308" cy="415498"/>
          </a:xfrm>
          <a:prstGeom prst="rect">
            <a:avLst/>
          </a:prstGeom>
        </p:spPr>
        <p:txBody>
          <a:bodyPr wrap="none">
            <a:spAutoFit/>
          </a:bodyPr>
          <a:lstStyle/>
          <a:p>
            <a:r>
              <a:rPr lang="en-US" sz="2100" dirty="0"/>
              <a:t>(↓ in graph)</a:t>
            </a:r>
          </a:p>
        </p:txBody>
      </p:sp>
      <p:sp>
        <p:nvSpPr>
          <p:cNvPr id="9" name="Rectangle 8"/>
          <p:cNvSpPr/>
          <p:nvPr/>
        </p:nvSpPr>
        <p:spPr>
          <a:xfrm>
            <a:off x="228600" y="832991"/>
            <a:ext cx="8610600" cy="523220"/>
          </a:xfrm>
          <a:prstGeom prst="rect">
            <a:avLst/>
          </a:prstGeom>
        </p:spPr>
        <p:txBody>
          <a:bodyPr wrap="square">
            <a:spAutoFit/>
          </a:bodyPr>
          <a:lstStyle/>
          <a:p>
            <a:r>
              <a:rPr lang="en-US" sz="2800" dirty="0"/>
              <a:t>F</a:t>
            </a:r>
            <a:r>
              <a:rPr lang="en-US" sz="2800" dirty="0" smtClean="0"/>
              <a:t>lows </a:t>
            </a:r>
            <a:r>
              <a:rPr lang="en-US" sz="2800" dirty="0"/>
              <a:t>to EMs fall when risk fears (VIX) are </a:t>
            </a:r>
            <a:r>
              <a:rPr lang="en-US" sz="2800" dirty="0" smtClean="0"/>
              <a:t>high, as in 2008</a:t>
            </a:r>
            <a:r>
              <a:rPr lang="en-US" sz="2600" dirty="0" smtClean="0"/>
              <a:t>. </a:t>
            </a:r>
            <a:endParaRPr lang="en-US" sz="2600" dirty="0"/>
          </a:p>
        </p:txBody>
      </p:sp>
    </p:spTree>
    <p:extLst>
      <p:ext uri="{BB962C8B-B14F-4D97-AF65-F5344CB8AC3E}">
        <p14:creationId xmlns:p14="http://schemas.microsoft.com/office/powerpoint/2010/main" val="23484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3"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62781"/>
            <a:ext cx="8839200" cy="1143000"/>
          </a:xfrm>
        </p:spPr>
        <p:txBody>
          <a:bodyPr>
            <a:noAutofit/>
          </a:bodyPr>
          <a:lstStyle/>
          <a:p>
            <a:r>
              <a:rPr lang="en-US" sz="2800" dirty="0" smtClean="0"/>
              <a:t>After Fed “taper talk” in May 2013, </a:t>
            </a:r>
            <a:br>
              <a:rPr lang="en-US" sz="2800" dirty="0" smtClean="0"/>
            </a:br>
            <a:r>
              <a:rPr lang="en-US" sz="2800" dirty="0" smtClean="0"/>
              <a:t>capital flows to Emerging Markets turned negative.</a:t>
            </a:r>
            <a:endParaRPr lang="en-US" sz="2800" dirty="0"/>
          </a:p>
        </p:txBody>
      </p:sp>
      <p:pic>
        <p:nvPicPr>
          <p:cNvPr id="1026" name="Picture 2" descr="http://www.frbsf.org/economic-research/files/2014-06-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805781"/>
            <a:ext cx="7696200" cy="43664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6227802"/>
            <a:ext cx="6172200" cy="553998"/>
          </a:xfrm>
          <a:prstGeom prst="rect">
            <a:avLst/>
          </a:prstGeom>
        </p:spPr>
        <p:txBody>
          <a:bodyPr wrap="square">
            <a:spAutoFit/>
          </a:bodyPr>
          <a:lstStyle/>
          <a:p>
            <a:r>
              <a:rPr lang="en-US" sz="1100" dirty="0" smtClean="0">
                <a:solidFill>
                  <a:prstClr val="black"/>
                </a:solidFill>
              </a:rPr>
              <a:t>Jay Powell, 2013,</a:t>
            </a:r>
            <a:r>
              <a:rPr lang="en-US" sz="1100" dirty="0">
                <a:solidFill>
                  <a:prstClr val="black"/>
                </a:solidFill>
              </a:rPr>
              <a:t> “Advanced Economy Monetary Policy and Emerging Market Economies.” </a:t>
            </a:r>
            <a:r>
              <a:rPr lang="en-US" sz="1100" dirty="0" smtClean="0">
                <a:solidFill>
                  <a:prstClr val="black"/>
                </a:solidFill>
              </a:rPr>
              <a:t/>
            </a:r>
            <a:br>
              <a:rPr lang="en-US" sz="1100" dirty="0" smtClean="0">
                <a:solidFill>
                  <a:prstClr val="black"/>
                </a:solidFill>
              </a:rPr>
            </a:br>
            <a:r>
              <a:rPr lang="en-US" sz="1100" dirty="0" smtClean="0">
                <a:solidFill>
                  <a:prstClr val="black"/>
                </a:solidFill>
              </a:rPr>
              <a:t>Speech </a:t>
            </a:r>
            <a:r>
              <a:rPr lang="en-US" sz="1100" dirty="0">
                <a:solidFill>
                  <a:prstClr val="black"/>
                </a:solidFill>
              </a:rPr>
              <a:t>at the Federal Reserve Bank of San Francisco </a:t>
            </a:r>
            <a:r>
              <a:rPr lang="en-US" sz="1100" dirty="0" smtClean="0">
                <a:solidFill>
                  <a:prstClr val="black"/>
                </a:solidFill>
              </a:rPr>
              <a:t>Asia </a:t>
            </a:r>
            <a:r>
              <a:rPr lang="en-US" sz="1100" dirty="0">
                <a:solidFill>
                  <a:prstClr val="black"/>
                </a:solidFill>
              </a:rPr>
              <a:t>Economic Policy Conference, </a:t>
            </a:r>
            <a:r>
              <a:rPr lang="en-US" sz="1100" dirty="0" smtClean="0">
                <a:solidFill>
                  <a:prstClr val="black"/>
                </a:solidFill>
              </a:rPr>
              <a:t>Nov.</a:t>
            </a:r>
            <a:br>
              <a:rPr lang="en-US" sz="1100" dirty="0" smtClean="0">
                <a:solidFill>
                  <a:prstClr val="black"/>
                </a:solidFill>
              </a:rPr>
            </a:br>
            <a:r>
              <a:rPr lang="en-US" sz="800" dirty="0" smtClean="0">
                <a:solidFill>
                  <a:prstClr val="black"/>
                </a:solidFill>
              </a:rPr>
              <a:t>http://www.frbsf.org/economic-research/publications/economic-letter/2014/march/federal-reserve-tapering-emerging-markets/</a:t>
            </a:r>
            <a:r>
              <a:rPr lang="en-US" sz="800" dirty="0">
                <a:solidFill>
                  <a:prstClr val="black"/>
                </a:solidFill>
              </a:rPr>
              <a:t> </a:t>
            </a:r>
          </a:p>
        </p:txBody>
      </p:sp>
      <p:cxnSp>
        <p:nvCxnSpPr>
          <p:cNvPr id="5" name="Straight Arrow Connector 4"/>
          <p:cNvCxnSpPr/>
          <p:nvPr/>
        </p:nvCxnSpPr>
        <p:spPr>
          <a:xfrm>
            <a:off x="6324600" y="4015581"/>
            <a:ext cx="457200" cy="1524000"/>
          </a:xfrm>
          <a:prstGeom prst="straightConnector1">
            <a:avLst/>
          </a:prstGeom>
          <a:ln w="1079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8" name="Picture 2" descr="https://encrypted-tbn1.gstatic.com/images?q=tbn:ANd9GcQPU4tcwHrDp49Nk8RpHZSMSdnQ4dvN1nwA6l5ZsbT_vDQzX9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857" y="2344205"/>
            <a:ext cx="1948543" cy="14539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594" y="152400"/>
            <a:ext cx="8458406" cy="584775"/>
          </a:xfrm>
          <a:prstGeom prst="rect">
            <a:avLst/>
          </a:prstGeom>
        </p:spPr>
        <p:txBody>
          <a:bodyPr wrap="none">
            <a:spAutoFit/>
          </a:bodyPr>
          <a:lstStyle/>
          <a:p>
            <a:r>
              <a:rPr lang="en-US" sz="3200" dirty="0" smtClean="0"/>
              <a:t>Another </a:t>
            </a:r>
            <a:r>
              <a:rPr lang="en-US" sz="3200" dirty="0"/>
              <a:t>possible external shock</a:t>
            </a:r>
            <a:r>
              <a:rPr lang="en-US" sz="3200" dirty="0" smtClean="0"/>
              <a:t>: US interest rates</a:t>
            </a:r>
            <a:endParaRPr lang="en-US" sz="3200" dirty="0"/>
          </a:p>
        </p:txBody>
      </p:sp>
    </p:spTree>
    <p:extLst>
      <p:ext uri="{BB962C8B-B14F-4D97-AF65-F5344CB8AC3E}">
        <p14:creationId xmlns:p14="http://schemas.microsoft.com/office/powerpoint/2010/main" val="28032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1833</Words>
  <Application>Microsoft Office PowerPoint</Application>
  <PresentationFormat>On-screen Show (4:3)</PresentationFormat>
  <Paragraphs>326</Paragraphs>
  <Slides>61</Slides>
  <Notes>18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Views on the Economy &amp; The World: Holes in the Roof  Jeffrey Frankel Harpel Professor of Capital Formation &amp; Growth</vt:lpstr>
      <vt:lpstr>The global economic outlook</vt:lpstr>
      <vt:lpstr>PowerPoint Presentation</vt:lpstr>
      <vt:lpstr>PowerPoint Presentation</vt:lpstr>
      <vt:lpstr>China’s slowdown afte 2010 was unavoidable, but it avoided the feared hard landing</vt:lpstr>
      <vt:lpstr>EMs suffered outflows 2014-16 </vt:lpstr>
      <vt:lpstr>1. Some dangers for EM countries in 2018 </vt:lpstr>
      <vt:lpstr>One possible external shock: “Risk on / risk off” </vt:lpstr>
      <vt:lpstr>After Fed “taper talk” in May 2013,  capital flows to Emerging Markets turned negative.</vt:lpstr>
      <vt:lpstr>May 2018: Has the test arrived?</vt:lpstr>
      <vt:lpstr>The VIX, unnaturally low in 2017, rose in February 2018…</vt:lpstr>
      <vt:lpstr>The dollar, which is still a safe haven, rose as well.</vt:lpstr>
      <vt:lpstr>2. One vulnerability: The return of foreign-currency denominated corporate debt</vt:lpstr>
      <vt:lpstr>Currency composition in the post-2003 capital inflows shifted away from $-denomination, toward Local Currency.</vt:lpstr>
      <vt:lpstr>PowerPoint Presentation</vt:lpstr>
      <vt:lpstr>PowerPoint Presentation</vt:lpstr>
      <vt:lpstr>Why do leaders fail to take advantage  of boom times to strengthen the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with counter-cyclical fiscal policy:</vt:lpstr>
      <vt:lpstr>(i) Pro-cyclical fiscal policy in Europe:</vt:lpstr>
      <vt:lpstr>   Effects of austerity were worse than the Troika had assumed. </vt:lpstr>
      <vt:lpstr>With austerity, debt/GDP ratios continued to rise sharply:  Declining GDP outweighed progress on reduction of budget deficits.</vt:lpstr>
      <vt:lpstr>PowerPoint Presentation</vt:lpstr>
      <vt:lpstr>In Dec. 2017, the Republicans cut taxes sharply although  the US economy was already operating at its potential.</vt:lpstr>
      <vt:lpstr>The US currently is showing the world how not to do it.</vt:lpstr>
      <vt:lpstr> THANK YOU  Prof. Jeffrey Frankel</vt:lpstr>
      <vt:lpstr>Appendices</vt:lpstr>
      <vt:lpstr>Appendix 1: More on 2018 as a cyclical top.</vt:lpstr>
      <vt:lpstr>Spanish exports have led its recovery.</vt:lpstr>
      <vt:lpstr>PowerPoint Presentation</vt:lpstr>
      <vt:lpstr>US equity markets are still high</vt:lpstr>
      <vt:lpstr>Asian equity markets are also high.</vt:lpstr>
      <vt:lpstr>PowerPoint Presentation</vt:lpstr>
      <vt:lpstr>Chilean fiscal institutions</vt:lpstr>
      <vt:lpstr>PowerPoint Presentation</vt:lpstr>
      <vt:lpstr>The problem of over-optimism in official forecasts</vt:lpstr>
      <vt:lpstr>Implication of forecast bias for actual budgets</vt:lpstr>
      <vt:lpstr>PowerPoint Presentation</vt:lpstr>
      <vt:lpstr>PowerPoint Presentation</vt:lpstr>
      <vt:lpstr>PowerPoint Presentation</vt:lpstr>
      <vt:lpstr>PowerPoint Presentation</vt:lpstr>
      <vt:lpstr>Trade used to grow twice as fast as GDP. Since the 2008-09 recession, it has grown much more slowly.</vt:lpstr>
      <vt:lpstr>PowerPoint Presentation</vt:lpstr>
      <vt:lpstr>PowerPoint Presentation</vt:lpstr>
      <vt:lpstr>When the Global Financial Crisis hit in 2008…</vt:lpstr>
      <vt:lpstr>Since 2008, global trade has indeed slowed.</vt:lpstr>
      <vt:lpstr>PowerPoint Presentation</vt:lpstr>
      <vt:lpstr>PowerPoint Presentation</vt:lpstr>
      <vt:lpstr>(iii) The structure of China’s economy is “rebalancing.”</vt:lpstr>
      <vt:lpstr>China’s exports &amp; imports had risen especially fast,  even relative to GDP, before 2008.</vt:lpstr>
      <vt:lpstr>China is shifting into services, judging by the available data.</vt:lpstr>
      <vt:lpstr>It’s good to look also at other data</vt:lpstr>
      <vt:lpstr>Trade’s relative importance in China has peaked, in part because services are less trade-intensive.</vt:lpstr>
      <vt:lpstr>The WTO trade restrictiveness indicators – capturing border measures such as tariff increases, import licenses, or new customs controls- show a modest increase in the share of world trade covered by new import restricting measures since the Great Recession (Fig. 13)….  These findings suggest that protectionist trade policies are playing a negligible (if any) role … in the current trade slowdown…</vt:lpstr>
      <vt:lpstr>But Trump’s 2018 policies could indeed  turn the clock back on trade.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itfsa</dc:creator>
  <cp:lastModifiedBy>Dell</cp:lastModifiedBy>
  <cp:revision>112</cp:revision>
  <dcterms:created xsi:type="dcterms:W3CDTF">2018-05-03T17:00:01Z</dcterms:created>
  <dcterms:modified xsi:type="dcterms:W3CDTF">2018-05-05T15:38:51Z</dcterms:modified>
</cp:coreProperties>
</file>