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58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B80E98-C9C4-442C-9807-6F76438BB33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18B514-F8EB-4A58-B938-E009231CE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78EFC-31CE-41AC-A82B-800DF6D00C08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BBBF5-86DD-42AA-82C7-49454B94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BBBF5-86DD-42AA-82C7-49454B94D8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9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1136-8314-49BB-B971-7998DF6244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23AB-F868-4E79-A2D2-B983AEBF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05800" cy="283845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A strategy so American workers won’t </a:t>
            </a:r>
            <a:br>
              <a:rPr lang="en-US" sz="4200" dirty="0" smtClean="0"/>
            </a:br>
            <a:r>
              <a:rPr lang="en-US" sz="4200" dirty="0" smtClean="0"/>
              <a:t>be left behind in the modern economy.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Presenter: Jeffrey Frankel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8534400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Conference on Rewriting the Rules of Globalization: </a:t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Dangers of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Trumpism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the Needed Response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Roosevelt House, 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3, 2017;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1:00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PM – Session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98" y="3124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0755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initiative for policy dialogu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6" y="6030764"/>
            <a:ext cx="2341994" cy="4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peterson institute for international economic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0" y="6094660"/>
            <a:ext cx="2413210" cy="3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</a:t>
            </a:r>
            <a:r>
              <a:rPr lang="en-US" sz="2900" dirty="0" smtClean="0"/>
              <a:t>been rising </a:t>
            </a:r>
            <a:r>
              <a:rPr lang="en-US" sz="2900" dirty="0"/>
              <a:t>since 1980, and is now back to the </a:t>
            </a:r>
            <a:r>
              <a:rPr lang="en-US" sz="2900" dirty="0" smtClean="0"/>
              <a:t>1920s level.</a:t>
            </a:r>
            <a:endParaRPr lang="en-US" sz="2900" dirty="0"/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38800" y="3810000"/>
            <a:ext cx="2286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(II) Why </a:t>
            </a:r>
            <a:r>
              <a:rPr lang="en-US" sz="3200" dirty="0"/>
              <a:t>has inequality risen in the US</a:t>
            </a:r>
            <a:r>
              <a:rPr lang="en-US" sz="3200" dirty="0" smtClean="0"/>
              <a:t>?  Ten reasons.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</a:t>
            </a:r>
            <a:r>
              <a:rPr lang="en-US" dirty="0" smtClean="0"/>
              <a:t>role, along with: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corporate </a:t>
            </a:r>
            <a:r>
              <a:rPr lang="en-US" dirty="0" smtClean="0"/>
              <a:t>monopoly power (higher “rents”),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nd “excessive” </a:t>
            </a:r>
            <a:r>
              <a:rPr lang="en-US" dirty="0"/>
              <a:t>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tax cuts for the rich in early 1980s &amp; 2000s.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1. </a:t>
            </a:r>
            <a:r>
              <a:rPr lang="en-US" sz="3100" dirty="0"/>
              <a:t>Trade probably does play a </a:t>
            </a:r>
            <a:r>
              <a:rPr lang="en-US" sz="3100" dirty="0" smtClean="0"/>
              <a:t>role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Import competition has certainly hurt some workers,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in the clothing &amp; steel industries.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000" dirty="0" smtClean="0"/>
              <a:t>But trade also has benefits:</a:t>
            </a:r>
          </a:p>
          <a:p>
            <a:pPr lvl="1"/>
            <a:r>
              <a:rPr lang="en-US" dirty="0" smtClean="0"/>
              <a:t>Imported goods lower costs to consumers, </a:t>
            </a:r>
            <a:br>
              <a:rPr lang="en-US" dirty="0" smtClean="0"/>
            </a:br>
            <a:r>
              <a:rPr lang="en-US" dirty="0" smtClean="0"/>
              <a:t>especially low-income consumers.</a:t>
            </a:r>
          </a:p>
          <a:p>
            <a:pPr lvl="1"/>
            <a:r>
              <a:rPr lang="en-US" dirty="0" smtClean="0"/>
              <a:t>Imported components keep costs low for US firms,</a:t>
            </a:r>
          </a:p>
          <a:p>
            <a:pPr lvl="2"/>
            <a:r>
              <a:rPr lang="en-US" dirty="0" smtClean="0"/>
              <a:t>e.g., allowing US autos to remain globally competitive.</a:t>
            </a:r>
          </a:p>
          <a:p>
            <a:pPr lvl="1"/>
            <a:r>
              <a:rPr lang="en-US" dirty="0"/>
              <a:t>Exports create new jobs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tend to pay </a:t>
            </a:r>
            <a:r>
              <a:rPr lang="en-US" dirty="0" smtClean="0"/>
              <a:t>12% more </a:t>
            </a:r>
            <a:r>
              <a:rPr lang="en-US" dirty="0"/>
              <a:t>than average jobs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international tr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52185" cy="10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jobs were 32% of the national </a:t>
            </a:r>
            <a:r>
              <a:rPr lang="en-US" sz="2800" dirty="0" smtClean="0"/>
              <a:t>total </a:t>
            </a:r>
            <a:br>
              <a:rPr lang="en-US" sz="2800" dirty="0" smtClean="0"/>
            </a:br>
            <a:r>
              <a:rPr lang="en-US" sz="2800" dirty="0" smtClean="0"/>
              <a:t>in 1950, and had declined to 10</a:t>
            </a:r>
            <a:r>
              <a:rPr lang="en-US" sz="2800" dirty="0"/>
              <a:t>% by </a:t>
            </a:r>
            <a:r>
              <a:rPr lang="en-US" sz="2800" dirty="0" smtClean="0"/>
              <a:t>2010.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But it’s productivity growth:  </a:t>
            </a:r>
            <a:br>
              <a:rPr lang="en-US" sz="2800" dirty="0" smtClean="0"/>
            </a:br>
            <a:r>
              <a:rPr lang="en-US" sz="2800" dirty="0" smtClean="0"/>
              <a:t>manufacturing output has continued to rise.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Similarly, we are not going back to</a:t>
            </a:r>
            <a:br>
              <a:rPr lang="en-US" sz="2800" dirty="0" smtClean="0"/>
            </a:br>
            <a:r>
              <a:rPr lang="en-US" sz="2800" dirty="0" smtClean="0"/>
              <a:t>the number of coal miners that were 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2. Technology raises demand for “skilled”</a:t>
            </a:r>
            <a:r>
              <a:rPr lang="en-US" sz="1400" dirty="0" smtClean="0"/>
              <a:t> </a:t>
            </a:r>
            <a:r>
              <a:rPr lang="en-US" sz="2400" dirty="0" smtClean="0"/>
              <a:t>vs.</a:t>
            </a:r>
            <a:r>
              <a:rPr lang="en-US" sz="1400" dirty="0" smtClean="0"/>
              <a:t> </a:t>
            </a:r>
            <a:r>
              <a:rPr lang="en-US" sz="3000" dirty="0" smtClean="0"/>
              <a:t>“unskilled” workers, as shown </a:t>
            </a:r>
            <a:r>
              <a:rPr lang="en-US" sz="3000" dirty="0"/>
              <a:t>by </a:t>
            </a:r>
            <a:r>
              <a:rPr lang="en-US" sz="3000" dirty="0" smtClean="0"/>
              <a:t>widening wage gap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799"/>
            <a:ext cx="8305800" cy="52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9125" y="66264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2590800"/>
            <a:ext cx="6324600" cy="22856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7" y="3973551"/>
            <a:ext cx="3087210" cy="2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The trend in years of education slowed during 1981-2012.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40604" y="3549804"/>
            <a:ext cx="1869294" cy="8617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808" y="3405426"/>
            <a:ext cx="202169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Trend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1906 – 1981</a:t>
            </a:r>
            <a:r>
              <a:rPr lang="en-US" sz="1400" b="1" dirty="0" smtClean="0">
                <a:solidFill>
                  <a:srgbClr val="0070C0"/>
                </a:solidFill>
              </a:rPr>
              <a:t/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1400" dirty="0" smtClean="0">
                <a:solidFill>
                  <a:srgbClr val="0070C0"/>
                </a:solidFill>
              </a:rPr>
              <a:t>= 1876+30 to 1951+30.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2" descr="Image result for swarthmore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6974"/>
            <a:ext cx="2045711" cy="15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95400" y="3733800"/>
            <a:ext cx="4419600" cy="19496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4. “Winner take all” labor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1"/>
            <a:ext cx="8382000" cy="114299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/>
              <a:t>Taylor Swift earned $170 million last year, making her </a:t>
            </a:r>
            <a:br>
              <a:rPr lang="en-US" dirty="0"/>
            </a:br>
            <a:r>
              <a:rPr lang="en-US" dirty="0"/>
              <a:t>the world’s highest paid celebrity (according to </a:t>
            </a:r>
            <a:r>
              <a:rPr lang="en-US" i="1" dirty="0"/>
              <a:t>Forbes</a:t>
            </a:r>
            <a:r>
              <a:rPr lang="en-US" dirty="0"/>
              <a:t>). </a:t>
            </a:r>
          </a:p>
        </p:txBody>
      </p:sp>
      <p:pic>
        <p:nvPicPr>
          <p:cNvPr id="1026" name="Picture 2" descr="Image result for taylor swift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90" y="1270396"/>
            <a:ext cx="6575810" cy="4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900" dirty="0"/>
              <a:t>5. “Assortative mating”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Crudely put: </a:t>
            </a:r>
            <a:r>
              <a:rPr lang="en-US" sz="2800"/>
              <a:t>highly </a:t>
            </a:r>
            <a:r>
              <a:rPr lang="en-US" sz="2800" smtClean="0"/>
              <a:t>educated,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highly paid, </a:t>
            </a:r>
            <a:r>
              <a:rPr lang="en-US" sz="2800" dirty="0"/>
              <a:t>male professionals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used </a:t>
            </a:r>
            <a:r>
              <a:rPr lang="en-US" sz="2800" dirty="0"/>
              <a:t>to marry their </a:t>
            </a:r>
            <a:r>
              <a:rPr lang="en-US" sz="2800" dirty="0" smtClean="0"/>
              <a:t>secretaries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lvl="2" indent="0">
              <a:buNone/>
            </a:pPr>
            <a:endParaRPr lang="en-US" sz="3600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but now are more likely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marry </a:t>
            </a:r>
            <a:r>
              <a:rPr lang="en-US" sz="2800" dirty="0" smtClean="0"/>
              <a:t>highly </a:t>
            </a:r>
            <a:r>
              <a:rPr lang="en-US" sz="2800" dirty="0"/>
              <a:t>educated </a:t>
            </a:r>
            <a:r>
              <a:rPr lang="en-US" sz="2800" dirty="0" smtClean="0"/>
              <a:t>&amp; </a:t>
            </a:r>
            <a:r>
              <a:rPr lang="en-US" sz="2800" dirty="0"/>
              <a:t>(relatively) highly paid </a:t>
            </a:r>
            <a:r>
              <a:rPr lang="en-US" sz="2800" dirty="0" smtClean="0"/>
              <a:t>women.</a:t>
            </a: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couple passes the advantages on to their children.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6. The share of US national income going to labor</a:t>
            </a:r>
            <a:br>
              <a:rPr lang="en-US" sz="3100" dirty="0"/>
            </a:br>
            <a:r>
              <a:rPr lang="en-US" sz="3100" dirty="0"/>
              <a:t>has declined since 2000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part due to increased market power of firms, says Furman.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905000"/>
            <a:ext cx="69033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6553200"/>
            <a:ext cx="331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86563" y="3505200"/>
            <a:ext cx="1252437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“Is t</a:t>
            </a:r>
            <a:r>
              <a:rPr lang="en-US" sz="3600" dirty="0" smtClean="0"/>
              <a:t>rade is a placeholder </a:t>
            </a:r>
            <a:br>
              <a:rPr lang="en-US" sz="3600" dirty="0" smtClean="0"/>
            </a:br>
            <a:r>
              <a:rPr lang="en-US" sz="3600" dirty="0" smtClean="0"/>
              <a:t>for broader economic anxieties?</a:t>
            </a:r>
            <a:r>
              <a:rPr lang="en-US" sz="3600" dirty="0" smtClean="0"/>
              <a:t>”  Yes.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8229600" cy="4754563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en-US" sz="3000" dirty="0" smtClean="0"/>
              <a:t>Causes of rising inequality:</a:t>
            </a:r>
            <a:br>
              <a:rPr lang="en-US" sz="3000" dirty="0" smtClean="0"/>
            </a:br>
            <a:r>
              <a:rPr lang="en-US" sz="3000" dirty="0" smtClean="0"/>
              <a:t>Why has </a:t>
            </a:r>
            <a:r>
              <a:rPr lang="en-US" sz="3000" dirty="0" smtClean="0"/>
              <a:t>the modern economy left </a:t>
            </a:r>
            <a:br>
              <a:rPr lang="en-US" sz="3000" dirty="0" smtClean="0"/>
            </a:br>
            <a:r>
              <a:rPr lang="en-US" sz="3000" dirty="0" smtClean="0"/>
              <a:t>the </a:t>
            </a:r>
            <a:r>
              <a:rPr lang="en-US" sz="3000" dirty="0" smtClean="0"/>
              <a:t>median worker behind?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71500" indent="-571500">
              <a:buAutoNum type="romanUcParenR"/>
            </a:pPr>
            <a:r>
              <a:rPr lang="en-US" sz="3000" dirty="0" smtClean="0"/>
              <a:t>An economy that works for all Americans: </a:t>
            </a:r>
            <a:br>
              <a:rPr lang="en-US" sz="3000" dirty="0" smtClean="0"/>
            </a:br>
            <a:r>
              <a:rPr lang="en-US" sz="3000" dirty="0" smtClean="0"/>
              <a:t>What policies can help optimize growth </a:t>
            </a:r>
            <a:br>
              <a:rPr lang="en-US" sz="3000" dirty="0" smtClean="0"/>
            </a:br>
            <a:r>
              <a:rPr lang="en-US" sz="3000" dirty="0" smtClean="0"/>
              <a:t>&amp; equality, according to most economists?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000" dirty="0" smtClean="0"/>
              <a:t>III) The sensible political strategy.</a:t>
            </a:r>
          </a:p>
        </p:txBody>
      </p:sp>
    </p:spTree>
    <p:extLst>
      <p:ext uri="{BB962C8B-B14F-4D97-AF65-F5344CB8AC3E}">
        <p14:creationId xmlns:p14="http://schemas.microsoft.com/office/powerpoint/2010/main" val="9234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Excessive compensation?</a:t>
            </a:r>
            <a:br>
              <a:rPr lang="en-US" sz="2800" dirty="0"/>
            </a:br>
            <a:r>
              <a:rPr lang="en-US" sz="2800" dirty="0"/>
              <a:t>Many top-1%-</a:t>
            </a:r>
            <a:r>
              <a:rPr lang="en-US" sz="2800" dirty="0" err="1"/>
              <a:t>ers</a:t>
            </a:r>
            <a:r>
              <a:rPr lang="en-US" sz="2800" dirty="0"/>
              <a:t> are executives and/or in finance.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" y="1828800"/>
            <a:ext cx="81232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550223"/>
            <a:ext cx="3223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Fig.4a.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Composition of Top 1 Percent Income Share by Primary Occupation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52600" y="2286000"/>
            <a:ext cx="12192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8. Supporting Piketty:  The share of wealth at the top </a:t>
            </a:r>
            <a:br>
              <a:rPr lang="en-US" sz="2800" dirty="0"/>
            </a:br>
            <a:r>
              <a:rPr lang="en-US" sz="2800" dirty="0"/>
              <a:t>has also been rising.</a:t>
            </a:r>
          </a:p>
        </p:txBody>
      </p:sp>
      <p:pic>
        <p:nvPicPr>
          <p:cNvPr id="4098" name="Picture 2" descr="Wealth Concentration Has Been Rising Toward Early 20th Century Lev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1148"/>
            <a:ext cx="6387059" cy="49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96459" y="3962400"/>
            <a:ext cx="1905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Image result for monopoly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83" y="1676400"/>
            <a:ext cx="2313811" cy="16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What weights should we place on </a:t>
            </a:r>
            <a:r>
              <a:rPr lang="en-US" sz="3600" dirty="0" smtClean="0"/>
              <a:t>each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these </a:t>
            </a:r>
            <a:r>
              <a:rPr lang="en-US" sz="3600" dirty="0" smtClean="0"/>
              <a:t>factors </a:t>
            </a:r>
            <a:r>
              <a:rPr lang="en-US" sz="3600" dirty="0"/>
              <a:t>in explaining increased inequality?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 don’t know.  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Probably all </a:t>
            </a:r>
            <a:r>
              <a:rPr lang="en-US" sz="2800" dirty="0" smtClean="0"/>
              <a:t>merit </a:t>
            </a:r>
            <a:r>
              <a:rPr lang="en-US" sz="2800" dirty="0"/>
              <a:t>some weight:</a:t>
            </a:r>
          </a:p>
          <a:p>
            <a:pPr lvl="1"/>
            <a:r>
              <a:rPr lang="en-US" sz="2600" dirty="0"/>
              <a:t>Trade, </a:t>
            </a:r>
          </a:p>
          <a:p>
            <a:pPr lvl="1"/>
            <a:r>
              <a:rPr lang="en-US" sz="2600" dirty="0" smtClean="0"/>
              <a:t>technology</a:t>
            </a:r>
            <a:r>
              <a:rPr lang="en-US" sz="2600" dirty="0"/>
              <a:t>, education, </a:t>
            </a:r>
            <a:endParaRPr lang="en-US" sz="2600" dirty="0" smtClean="0"/>
          </a:p>
          <a:p>
            <a:pPr lvl="1"/>
            <a:r>
              <a:rPr lang="en-US" sz="2600" dirty="0" smtClean="0"/>
              <a:t>winner-take-all</a:t>
            </a:r>
            <a:r>
              <a:rPr lang="en-US" sz="2600" dirty="0"/>
              <a:t>, </a:t>
            </a:r>
            <a:endParaRPr lang="en-US" sz="2600" dirty="0" smtClean="0"/>
          </a:p>
          <a:p>
            <a:pPr lvl="1"/>
            <a:r>
              <a:rPr lang="en-US" sz="2600" dirty="0" smtClean="0"/>
              <a:t>assortative </a:t>
            </a:r>
            <a:r>
              <a:rPr lang="en-US" sz="2600" dirty="0"/>
              <a:t>mating, </a:t>
            </a:r>
            <a:endParaRPr lang="en-US" sz="2600" dirty="0" smtClean="0"/>
          </a:p>
          <a:p>
            <a:pPr lvl="1"/>
            <a:r>
              <a:rPr lang="en-US" sz="2600" dirty="0" smtClean="0"/>
              <a:t>rents</a:t>
            </a:r>
            <a:r>
              <a:rPr lang="en-US" sz="2600" dirty="0"/>
              <a:t>, executive compensation, </a:t>
            </a:r>
            <a:endParaRPr lang="en-US" sz="2600" dirty="0" smtClean="0"/>
          </a:p>
          <a:p>
            <a:pPr lvl="1"/>
            <a:r>
              <a:rPr lang="en-US" sz="2600" dirty="0" smtClean="0"/>
              <a:t>and wealth </a:t>
            </a:r>
            <a:r>
              <a:rPr lang="en-US" sz="2600" dirty="0"/>
              <a:t>accumulation</a:t>
            </a:r>
            <a:r>
              <a:rPr lang="en-US" sz="2600" dirty="0" smtClean="0"/>
              <a:t>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r>
              <a:rPr lang="en-US" sz="2800" dirty="0"/>
              <a:t>Surely one must diagnose the cause before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deciding on </a:t>
            </a:r>
            <a:r>
              <a:rPr lang="en-US" sz="2800" dirty="0"/>
              <a:t>the corresponding remedy</a:t>
            </a:r>
            <a:r>
              <a:rPr lang="en-US" sz="2800" dirty="0" smtClean="0"/>
              <a:t>?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r>
              <a:rPr lang="en-US" sz="2800" dirty="0"/>
              <a:t>No, I don’t think one has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2" descr="Image result for monopoly g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32" y="4114800"/>
            <a:ext cx="1374584" cy="9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48" y="3815375"/>
            <a:ext cx="149678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taylor swift sin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7" y="3331925"/>
            <a:ext cx="1239644" cy="8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warthmore colle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14" y="2686661"/>
            <a:ext cx="1396186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.wsj.net/public/resources/images/DE-AW749_vw_usa_G_20130918151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11" y="2686661"/>
            <a:ext cx="1569289" cy="10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nternational tra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41" y="2519470"/>
            <a:ext cx="1514260" cy="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(III) </a:t>
            </a:r>
            <a:r>
              <a:rPr lang="en-US" sz="3400" dirty="0" smtClean="0"/>
              <a:t>Nine </a:t>
            </a:r>
            <a:r>
              <a:rPr lang="en-US" sz="3400" dirty="0" smtClean="0"/>
              <a:t>policy proposals to promote </a:t>
            </a:r>
            <a:br>
              <a:rPr lang="en-US" sz="3400" dirty="0" smtClean="0"/>
            </a:br>
            <a:r>
              <a:rPr lang="en-US" sz="3200" dirty="0" smtClean="0"/>
              <a:t>An Economy That Works for All Americans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3999"/>
            <a:ext cx="8915400" cy="5334001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Expand, don’t reduce, the health-insured population.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Strengthen, don’t weaken, US financial regulation.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Address </a:t>
            </a:r>
            <a:r>
              <a:rPr lang="en-US" sz="3300" dirty="0"/>
              <a:t>the long-term rise in household </a:t>
            </a:r>
            <a:r>
              <a:rPr lang="en-US" sz="3300" dirty="0" smtClean="0"/>
              <a:t>debt.</a:t>
            </a: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Reform the tax system 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Put social security on a sound footing.</a:t>
            </a: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Increase infrastructure spending.</a:t>
            </a:r>
            <a:r>
              <a:rPr lang="en-US" sz="500" dirty="0"/>
              <a:t/>
            </a:r>
            <a:br>
              <a:rPr lang="en-US" sz="500" dirty="0"/>
            </a:br>
            <a:endParaRPr lang="en-US" sz="500" dirty="0"/>
          </a:p>
          <a:p>
            <a:pPr marL="514350" indent="-514350">
              <a:buFont typeface="+mj-lt"/>
              <a:buAutoNum type="arabicPeriod"/>
            </a:pP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Improve education, esp. universal pre-school education.</a:t>
            </a:r>
            <a:r>
              <a:rPr lang="en-US" sz="200" dirty="0"/>
              <a:t/>
            </a:r>
            <a:br>
              <a:rPr lang="en-US" sz="200" dirty="0"/>
            </a:b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Keep </a:t>
            </a:r>
            <a:r>
              <a:rPr lang="en-US" sz="3300" dirty="0"/>
              <a:t>US global economic </a:t>
            </a:r>
            <a:r>
              <a:rPr lang="en-US" sz="3300" dirty="0" smtClean="0"/>
              <a:t>leadership</a:t>
            </a:r>
            <a:r>
              <a:rPr lang="en-US" sz="3300" dirty="0"/>
              <a:t>.</a:t>
            </a: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Consider </a:t>
            </a:r>
            <a:r>
              <a:rPr lang="en-US" sz="3300" dirty="0"/>
              <a:t>wage </a:t>
            </a:r>
            <a:r>
              <a:rPr lang="en-US" sz="3300" dirty="0" smtClean="0"/>
              <a:t>insurance.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1. Keep the Affordable Care 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which has sharply reduced the percentage of Americans lacking health insurance, and is fully funded.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share of americans with health insu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477000" y="3429000"/>
            <a:ext cx="1852961" cy="156302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Retain intelligent financial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8392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Let the “fiduciary rule” on financial advisers </a:t>
            </a:r>
            <a:br>
              <a:rPr lang="en-US" sz="2900" dirty="0" smtClean="0"/>
            </a:br>
            <a:r>
              <a:rPr lang="en-US" sz="2900" dirty="0" smtClean="0"/>
              <a:t>go into effect in April.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900" dirty="0" smtClean="0"/>
              <a:t>Don’t gut Dodd-Frank financial reform, esp. its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capital requirements for banks, </a:t>
            </a:r>
            <a:endParaRPr lang="en-US" dirty="0" smtClean="0"/>
          </a:p>
          <a:p>
            <a:pPr lvl="1"/>
            <a:r>
              <a:rPr lang="en-US" dirty="0" smtClean="0"/>
              <a:t>tough stress tests on banks,</a:t>
            </a:r>
          </a:p>
          <a:p>
            <a:pPr lvl="1"/>
            <a:r>
              <a:rPr lang="en-US" dirty="0" smtClean="0"/>
              <a:t>designation </a:t>
            </a:r>
            <a:r>
              <a:rPr lang="en-US" dirty="0"/>
              <a:t>of Systemically Important </a:t>
            </a:r>
            <a:r>
              <a:rPr lang="en-US" dirty="0" smtClean="0"/>
              <a:t>Fin. </a:t>
            </a:r>
            <a:r>
              <a:rPr lang="en-US" dirty="0"/>
              <a:t>Institutions, </a:t>
            </a:r>
            <a:endParaRPr lang="en-US" dirty="0" smtClean="0"/>
          </a:p>
          <a:p>
            <a:pPr lvl="1"/>
            <a:r>
              <a:rPr lang="en-US" dirty="0" smtClean="0"/>
              <a:t>enhanced </a:t>
            </a:r>
            <a:r>
              <a:rPr lang="en-US" dirty="0"/>
              <a:t>transparency for </a:t>
            </a:r>
            <a:r>
              <a:rPr lang="en-US" dirty="0" smtClean="0"/>
              <a:t>derivatives, and</a:t>
            </a:r>
          </a:p>
          <a:p>
            <a:pPr lvl="1"/>
            <a:r>
              <a:rPr lang="en-US" dirty="0"/>
              <a:t>the Consumer Financial Protection </a:t>
            </a:r>
            <a:r>
              <a:rPr lang="en-US" dirty="0" smtClean="0"/>
              <a:t>Bureau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1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3: Address </a:t>
            </a:r>
            <a:r>
              <a:rPr lang="en-US" sz="3000" dirty="0"/>
              <a:t>the long-term rise in household debt: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6898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Reduce the policy </a:t>
            </a:r>
            <a:r>
              <a:rPr lang="en-US" sz="2800" dirty="0"/>
              <a:t>tilt toward getting American families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up </a:t>
            </a:r>
            <a:r>
              <a:rPr lang="en-US" sz="2800" dirty="0"/>
              <a:t>to their eyeballs in mortgage debt </a:t>
            </a:r>
            <a:r>
              <a:rPr lang="en-US" sz="2800" dirty="0" smtClean="0"/>
              <a:t>they </a:t>
            </a:r>
            <a:r>
              <a:rPr lang="en-US" sz="2800" dirty="0"/>
              <a:t>can’t </a:t>
            </a:r>
            <a:r>
              <a:rPr lang="en-US" sz="2800" dirty="0" smtClean="0"/>
              <a:t>afford.</a:t>
            </a:r>
          </a:p>
          <a:p>
            <a:pPr lvl="1"/>
            <a:r>
              <a:rPr lang="en-US" sz="2500" dirty="0"/>
              <a:t>I</a:t>
            </a:r>
            <a:r>
              <a:rPr lang="en-US" sz="2500" dirty="0" smtClean="0"/>
              <a:t>t led to 2007-09 financial crisis. </a:t>
            </a:r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5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800" dirty="0" smtClean="0"/>
              <a:t>It generally sa</a:t>
            </a:r>
            <a:r>
              <a:rPr lang="en-US" sz="1800" dirty="0"/>
              <a:t>ves less than $200 </a:t>
            </a:r>
            <a:r>
              <a:rPr lang="en-US" sz="1800" dirty="0" smtClean="0"/>
              <a:t>for households </a:t>
            </a:r>
            <a:r>
              <a:rPr lang="en-US" sz="1800" dirty="0"/>
              <a:t>earning $</a:t>
            </a:r>
            <a:r>
              <a:rPr lang="en-US" sz="1800" dirty="0" smtClean="0"/>
              <a:t>65,000.</a:t>
            </a:r>
            <a:endParaRPr lang="en-US" sz="18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other </a:t>
            </a:r>
            <a:r>
              <a:rPr lang="en-US" dirty="0"/>
              <a:t>than </a:t>
            </a:r>
            <a:r>
              <a:rPr lang="en-US" dirty="0" smtClean="0"/>
              <a:t>for purchase </a:t>
            </a:r>
            <a:r>
              <a:rPr lang="en-US" dirty="0"/>
              <a:t>of residence </a:t>
            </a:r>
            <a:endParaRPr lang="en-US" dirty="0" smtClean="0"/>
          </a:p>
          <a:p>
            <a:pPr lvl="4"/>
            <a:r>
              <a:rPr lang="en-US" sz="1800" dirty="0" smtClean="0"/>
              <a:t>i.e</a:t>
            </a:r>
            <a:r>
              <a:rPr lang="en-US" sz="1800" dirty="0"/>
              <a:t>.,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/>
              <a:t>home or </a:t>
            </a:r>
            <a:r>
              <a:rPr lang="en-US" sz="18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privatized Fannie Mae &amp; Freddie Mac.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9298" y="2157759"/>
            <a:ext cx="374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200" dirty="0"/>
              <a:t>And it drives up housing prices </a:t>
            </a:r>
          </a:p>
        </p:txBody>
      </p:sp>
    </p:spTree>
    <p:extLst>
      <p:ext uri="{BB962C8B-B14F-4D97-AF65-F5344CB8AC3E}">
        <p14:creationId xmlns:p14="http://schemas.microsoft.com/office/powerpoint/2010/main" val="1144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endParaRPr lang="en-US" sz="10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In particular, a majority of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tighten requirements </a:t>
            </a:r>
            <a:r>
              <a:rPr lang="en-US" dirty="0"/>
              <a:t>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gainful employment, not loosen them.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4. Reform the tax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Reform the corporate </a:t>
            </a:r>
            <a:r>
              <a:rPr lang="en-US" sz="3100" dirty="0"/>
              <a:t>income tax</a:t>
            </a:r>
            <a:r>
              <a:rPr lang="en-US" sz="3000" dirty="0"/>
              <a:t> </a:t>
            </a:r>
            <a:r>
              <a:rPr lang="en-US" sz="3000" dirty="0" smtClean="0"/>
              <a:t>.</a:t>
            </a:r>
          </a:p>
          <a:p>
            <a:pPr marL="457200" lvl="1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tay </a:t>
            </a:r>
            <a:r>
              <a:rPr lang="en-US" sz="2600" dirty="0"/>
              <a:t>revenue-neutral</a:t>
            </a:r>
            <a:r>
              <a:rPr lang="en-US" sz="2600" dirty="0" smtClean="0"/>
              <a:t>:</a:t>
            </a:r>
          </a:p>
          <a:p>
            <a:pPr marL="800100" lvl="1" indent="-342900"/>
            <a:r>
              <a:rPr lang="en-US" sz="2600" dirty="0" smtClean="0"/>
              <a:t>lower </a:t>
            </a:r>
            <a:r>
              <a:rPr lang="en-US" sz="2600" dirty="0"/>
              <a:t>rate, </a:t>
            </a:r>
            <a:endParaRPr lang="en-US" sz="2600" dirty="0" smtClean="0"/>
          </a:p>
          <a:p>
            <a:pPr marL="800100" lvl="1" indent="-342900"/>
            <a:r>
              <a:rPr lang="en-US" sz="2600" dirty="0" smtClean="0"/>
              <a:t>but </a:t>
            </a:r>
            <a:r>
              <a:rPr lang="en-US" sz="2600" dirty="0"/>
              <a:t>cut distorting </a:t>
            </a:r>
            <a:r>
              <a:rPr lang="en-US" sz="2600" dirty="0" smtClean="0"/>
              <a:t>deductions, </a:t>
            </a:r>
          </a:p>
          <a:p>
            <a:pPr marL="1200150" lvl="2" indent="-342900"/>
            <a:r>
              <a:rPr lang="en-US" sz="2200" dirty="0" smtClean="0"/>
              <a:t>e.g., oil subsidies &amp; interest deductions.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dirty="0"/>
              <a:t>Reform personal income tax to make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progressive, not regressive.</a:t>
            </a:r>
          </a:p>
          <a:p>
            <a:pPr lvl="1"/>
            <a:r>
              <a:rPr lang="en-US" dirty="0"/>
              <a:t>E.g., expand EITC</a:t>
            </a:r>
            <a:r>
              <a:rPr lang="en-US" sz="900" dirty="0"/>
              <a:t> 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abolish the carried interest deduction</a:t>
            </a:r>
            <a:r>
              <a:rPr lang="en-US" dirty="0" smtClean="0"/>
              <a:t>.</a:t>
            </a:r>
            <a:endParaRPr lang="en-US" sz="1300" dirty="0" smtClean="0"/>
          </a:p>
          <a:p>
            <a:pPr lvl="1"/>
            <a:endParaRPr lang="en-US" sz="1300" dirty="0"/>
          </a:p>
          <a:p>
            <a:r>
              <a:rPr lang="en-US" dirty="0"/>
              <a:t>Don’t eliminate the estate tax</a:t>
            </a:r>
            <a:r>
              <a:rPr lang="en-US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  <a:p>
            <a:r>
              <a:rPr lang="en-US" dirty="0" smtClean="0"/>
              <a:t>The most efficient taxes are on energy: </a:t>
            </a:r>
          </a:p>
          <a:p>
            <a:pPr lvl="1"/>
            <a:r>
              <a:rPr lang="en-US" dirty="0" smtClean="0"/>
              <a:t>Gasoline &amp; carbon taxes, as proposed by Feldstein &amp; Mankiw.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5. </a:t>
            </a:r>
            <a:r>
              <a:rPr lang="en-US" sz="3600" dirty="0"/>
              <a:t>Put social security on a sound footing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2438399"/>
          </a:xfrm>
        </p:spPr>
        <p:txBody>
          <a:bodyPr>
            <a:normAutofit/>
          </a:bodyPr>
          <a:lstStyle/>
          <a:p>
            <a:pPr marL="514350" lvl="0" indent="-514350">
              <a:buAutoNum type="arabicParenBoth"/>
            </a:pPr>
            <a:r>
              <a:rPr lang="en-US" sz="3000" dirty="0" smtClean="0"/>
              <a:t>Gradually raise the retirement age.  Meanwhile,</a:t>
            </a: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 smtClean="0"/>
          </a:p>
          <a:p>
            <a:pPr marL="514350" lvl="0" indent="-514350">
              <a:buAutoNum type="arabicParenBoth"/>
            </a:pPr>
            <a:r>
              <a:rPr lang="en-US" sz="3000" dirty="0" smtClean="0"/>
              <a:t>Make payroll taxes more progressive:</a:t>
            </a:r>
          </a:p>
          <a:p>
            <a:pPr marL="914400" lvl="1" indent="-514350"/>
            <a:r>
              <a:rPr lang="en-US" dirty="0" smtClean="0"/>
              <a:t>Exempt low-income workers and </a:t>
            </a:r>
          </a:p>
          <a:p>
            <a:pPr marL="914400" lvl="1" indent="-514350"/>
            <a:r>
              <a:rPr lang="en-US" dirty="0" smtClean="0"/>
              <a:t>raise the cap on payroll taxes (now at $117,000).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5840" y="3733800"/>
            <a:ext cx="6906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/>
              <a:t>6. Increase infrastructure spending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419600"/>
            <a:ext cx="8915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 smtClean="0"/>
              <a:t>It’s good for growth</a:t>
            </a:r>
            <a:endParaRPr lang="en-US" sz="100" dirty="0" smtClean="0"/>
          </a:p>
          <a:p>
            <a:pPr marL="400050" lvl="1" indent="0">
              <a:buNone/>
            </a:pPr>
            <a:r>
              <a:rPr lang="en-US" sz="100" dirty="0" smtClean="0"/>
              <a:t/>
            </a:r>
            <a:br>
              <a:rPr lang="en-US" sz="100" dirty="0" smtClean="0"/>
            </a:br>
            <a:endParaRPr lang="en-US" sz="100" dirty="0" smtClean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sz="3000" dirty="0"/>
              <a:t>a</a:t>
            </a:r>
            <a:r>
              <a:rPr lang="en-US" sz="3000" dirty="0" smtClean="0"/>
              <a:t>nd creates jobs for construction workers</a:t>
            </a:r>
            <a:br>
              <a:rPr lang="en-US" sz="3000" dirty="0" smtClean="0"/>
            </a:br>
            <a:r>
              <a:rPr lang="en-US" sz="2400" dirty="0" smtClean="0"/>
              <a:t>though we could have really used it 5-7 years ago, </a:t>
            </a:r>
            <a:br>
              <a:rPr lang="en-US" sz="2400" dirty="0" smtClean="0"/>
            </a:br>
            <a:r>
              <a:rPr lang="en-US" sz="2400" dirty="0" smtClean="0"/>
              <a:t>when unemployment was twice as high.</a:t>
            </a:r>
          </a:p>
        </p:txBody>
      </p:sp>
    </p:spTree>
    <p:extLst>
      <p:ext uri="{BB962C8B-B14F-4D97-AF65-F5344CB8AC3E}">
        <p14:creationId xmlns:p14="http://schemas.microsoft.com/office/powerpoint/2010/main" val="28401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(II) </a:t>
            </a:r>
            <a:r>
              <a:rPr lang="en-US" sz="3200" dirty="0" smtClean="0"/>
              <a:t>Ten causes of rising inequality in </a:t>
            </a:r>
            <a:r>
              <a:rPr lang="en-US" sz="3200" dirty="0"/>
              <a:t>the </a:t>
            </a:r>
            <a:r>
              <a:rPr lang="en-US" sz="3200" dirty="0" smtClean="0"/>
              <a:t>US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 lnSpcReduction="10000"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</a:t>
            </a:r>
            <a:r>
              <a:rPr lang="en-US" dirty="0" smtClean="0"/>
              <a:t>role, along with: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more </a:t>
            </a:r>
            <a:r>
              <a:rPr lang="en-US" dirty="0"/>
              <a:t>corporate </a:t>
            </a:r>
            <a:r>
              <a:rPr lang="en-US" dirty="0" smtClean="0"/>
              <a:t>monopoly power (higher </a:t>
            </a:r>
            <a:r>
              <a:rPr lang="en-US" dirty="0" smtClean="0"/>
              <a:t>rents),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/>
              <a:t>excessive </a:t>
            </a:r>
            <a:r>
              <a:rPr lang="en-US" dirty="0"/>
              <a:t>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Tax cuts for the rich in the early 1980s &amp; 2000s.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</a:t>
            </a:r>
            <a:r>
              <a:rPr lang="en-US" dirty="0" smtClean="0"/>
              <a:t>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</a:t>
            </a:r>
            <a:r>
              <a:rPr lang="en-US" dirty="0" smtClean="0"/>
              <a:t>the </a:t>
            </a:r>
            <a:r>
              <a:rPr lang="en-US" dirty="0" smtClean="0"/>
              <a:t>declines </a:t>
            </a:r>
            <a:r>
              <a:rPr lang="en-US" dirty="0" smtClean="0"/>
              <a:t>in union power &amp; minimum wages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last </a:t>
            </a:r>
            <a:r>
              <a:rPr lang="en-US" sz="3200" dirty="0" smtClean="0"/>
              <a:t>3 </a:t>
            </a:r>
            <a:r>
              <a:rPr lang="en-US" sz="3200" dirty="0" smtClean="0"/>
              <a:t>of the </a:t>
            </a:r>
            <a:r>
              <a:rPr lang="en-US" sz="3200" dirty="0"/>
              <a:t>9</a:t>
            </a:r>
            <a:r>
              <a:rPr lang="en-US" sz="3200" dirty="0" smtClean="0"/>
              <a:t> </a:t>
            </a:r>
            <a:r>
              <a:rPr lang="en-US" sz="3200" dirty="0" smtClean="0"/>
              <a:t>policy proposals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49530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endParaRPr lang="en-US" sz="6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Improve education, </a:t>
            </a:r>
            <a:br>
              <a:rPr lang="en-US" dirty="0"/>
            </a:br>
            <a:r>
              <a:rPr lang="en-US" sz="2800" dirty="0" smtClean="0"/>
              <a:t>     esp</a:t>
            </a:r>
            <a:r>
              <a:rPr lang="en-US" sz="2800" dirty="0"/>
              <a:t>. universal pre-school education.</a:t>
            </a:r>
            <a:r>
              <a:rPr lang="en-US" sz="400" dirty="0"/>
              <a:t/>
            </a:r>
            <a:br>
              <a:rPr lang="en-US" sz="400" dirty="0"/>
            </a:b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/>
              <a:t>Keep US global economic leadership,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including abiding by </a:t>
            </a:r>
            <a:r>
              <a:rPr lang="en-US" sz="2800" dirty="0" smtClean="0"/>
              <a:t>past trade agreements</a:t>
            </a:r>
            <a:br>
              <a:rPr lang="en-US" sz="2800" dirty="0" smtClean="0"/>
            </a:br>
            <a:r>
              <a:rPr lang="en-US" sz="2800" dirty="0" smtClean="0"/>
              <a:t>	and pursuing new ones… like TPP!</a:t>
            </a:r>
            <a:br>
              <a:rPr lang="en-US" sz="2800" dirty="0" smtClean="0"/>
            </a:br>
            <a:endParaRPr lang="en-US" sz="400" dirty="0" smtClean="0"/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/>
              <a:t> Consider </a:t>
            </a:r>
            <a:r>
              <a:rPr lang="en-US" dirty="0"/>
              <a:t>wage </a:t>
            </a:r>
            <a:r>
              <a:rPr lang="en-US" dirty="0" smtClean="0"/>
              <a:t>insurance,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which compensates those who lose jobs (not just for trade)</a:t>
            </a:r>
            <a:br>
              <a:rPr lang="en-US" sz="2400" dirty="0" smtClean="0"/>
            </a:br>
            <a:r>
              <a:rPr lang="en-US" sz="2400" dirty="0" smtClean="0"/>
              <a:t>and does not penalize taking a new job at lower wage.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(III) </a:t>
            </a:r>
            <a:r>
              <a:rPr lang="en-US" sz="3400" dirty="0" smtClean="0"/>
              <a:t>Some p</a:t>
            </a:r>
            <a:r>
              <a:rPr lang="en-US" sz="3600" dirty="0" smtClean="0"/>
              <a:t>olicies to optimize growth </a:t>
            </a:r>
            <a:br>
              <a:rPr lang="en-US" sz="3600" dirty="0" smtClean="0"/>
            </a:br>
            <a:r>
              <a:rPr lang="en-US" sz="3600" dirty="0" smtClean="0"/>
              <a:t>&amp; equality, widely favored by economists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56260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Improve education, esp. universal pre-school education.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Expand the </a:t>
            </a:r>
            <a:r>
              <a:rPr lang="en-US" sz="4400" dirty="0" smtClean="0"/>
              <a:t>health-insured </a:t>
            </a:r>
            <a:r>
              <a:rPr lang="en-US" sz="4400" dirty="0" smtClean="0"/>
              <a:t>population:  </a:t>
            </a:r>
            <a:r>
              <a:rPr lang="en-US" sz="4000" dirty="0" smtClean="0"/>
              <a:t>The Affordable Care Act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Infrastructure spending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Intelligent financial regulation</a:t>
            </a:r>
            <a:r>
              <a:rPr lang="en-US" sz="4400" dirty="0" smtClean="0"/>
              <a:t>: </a:t>
            </a:r>
            <a:r>
              <a:rPr lang="en-US" sz="4000" dirty="0" smtClean="0"/>
              <a:t>Dodd-Frank reform, fiduciary rule, etc.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/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T</a:t>
            </a:r>
            <a:r>
              <a:rPr lang="en-US" sz="4400" dirty="0" smtClean="0"/>
              <a:t>ax reform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lvl="1"/>
            <a:r>
              <a:rPr lang="en-US" sz="3600" dirty="0" smtClean="0"/>
              <a:t>Make</a:t>
            </a:r>
            <a:r>
              <a:rPr lang="en-US" sz="3600" dirty="0" smtClean="0"/>
              <a:t> personal income tax system more progressive, not less.</a:t>
            </a:r>
          </a:p>
          <a:p>
            <a:pPr lvl="2"/>
            <a:r>
              <a:rPr lang="en-US" sz="3100" dirty="0" smtClean="0"/>
              <a:t>E.g., expand EITC </a:t>
            </a:r>
            <a:r>
              <a:rPr lang="en-US" sz="3100" dirty="0" smtClean="0"/>
              <a:t>&amp; </a:t>
            </a:r>
            <a:r>
              <a:rPr lang="en-US" sz="3100" dirty="0" smtClean="0"/>
              <a:t>abolish the carried interest deduction.</a:t>
            </a:r>
          </a:p>
          <a:p>
            <a:pPr lvl="1"/>
            <a:r>
              <a:rPr lang="en-US" sz="3600" dirty="0" smtClean="0"/>
              <a:t>Keep</a:t>
            </a:r>
            <a:r>
              <a:rPr lang="en-US" sz="3600" dirty="0" smtClean="0"/>
              <a:t> the estate tax, make payroll taxes more progressive, etc.</a:t>
            </a:r>
          </a:p>
          <a:p>
            <a:pPr lvl="1"/>
            <a:r>
              <a:rPr lang="en-US" sz="3600" dirty="0" smtClean="0"/>
              <a:t>T</a:t>
            </a:r>
            <a:r>
              <a:rPr lang="en-US" sz="3600" dirty="0" smtClean="0"/>
              <a:t>ax gasoline &amp; carbon. 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Address the long-term rise in household debt: </a:t>
            </a:r>
          </a:p>
          <a:p>
            <a:r>
              <a:rPr lang="en-US" sz="3300" dirty="0" smtClean="0"/>
              <a:t>Don’t get families up to their eyeballs in housing debt they can’t afford. </a:t>
            </a:r>
          </a:p>
          <a:p>
            <a:pPr lvl="2"/>
            <a:r>
              <a:rPr lang="en-US" sz="2900" dirty="0" smtClean="0"/>
              <a:t>E.g.,  require mortgage-originators to keep “skin in the game.”</a:t>
            </a:r>
          </a:p>
          <a:p>
            <a:r>
              <a:rPr lang="en-US" sz="3300" dirty="0" smtClean="0"/>
              <a:t>Make auto dealers subject to the Consumer Finance Protection Bureau.</a:t>
            </a:r>
            <a:endParaRPr lang="en-US" sz="3300" dirty="0"/>
          </a:p>
          <a:p>
            <a:r>
              <a:rPr lang="en-US" sz="3300" dirty="0" smtClean="0"/>
              <a:t>Make student loans contingent on the school’s rates of graduation &amp; gainful employment.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742950" indent="-742950">
              <a:buFont typeface="+mj-lt"/>
              <a:buAutoNum type="arabicPeriod" startAt="7"/>
            </a:pPr>
            <a:r>
              <a:rPr lang="en-US" sz="4400" dirty="0" smtClean="0"/>
              <a:t>Consider </a:t>
            </a:r>
            <a:r>
              <a:rPr lang="en-US" sz="4400" dirty="0"/>
              <a:t>wage </a:t>
            </a:r>
            <a:r>
              <a:rPr lang="en-US" sz="4400" dirty="0" smtClean="0"/>
              <a:t>insurance, </a:t>
            </a:r>
            <a:r>
              <a:rPr lang="en-US" sz="4000" dirty="0" smtClean="0"/>
              <a:t>over Trade Adjustment Assistance.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56388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smtClean="0"/>
              <a:t>III) Sensible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Theorem: Free trade + helping the “losers”</a:t>
            </a:r>
            <a:br>
              <a:rPr lang="en-US" dirty="0" smtClean="0"/>
            </a:br>
            <a:r>
              <a:rPr lang="en-US" dirty="0" smtClean="0"/>
              <a:t>can give the desired combination of GDP vs. equality.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Common response: But we </a:t>
            </a:r>
            <a:r>
              <a:rPr lang="en-US" i="1" dirty="0" smtClean="0"/>
              <a:t>don’t</a:t>
            </a:r>
            <a:r>
              <a:rPr lang="en-US" dirty="0" smtClean="0"/>
              <a:t> “compensate the losers.”  </a:t>
            </a:r>
            <a:br>
              <a:rPr lang="en-US" dirty="0" smtClean="0"/>
            </a:br>
            <a:r>
              <a:rPr lang="en-US" dirty="0" smtClean="0"/>
              <a:t>So we need to rethink globalization.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My response:  What is on the ballot every 4 years?</a:t>
            </a:r>
          </a:p>
          <a:p>
            <a:pPr lvl="1"/>
            <a:r>
              <a:rPr lang="en-US" dirty="0" smtClean="0"/>
              <a:t>The choice  between free trade vs. protectionism? </a:t>
            </a:r>
          </a:p>
          <a:p>
            <a:pPr lvl="1"/>
            <a:r>
              <a:rPr lang="en-US" dirty="0" smtClean="0"/>
              <a:t>Some unknown ideal rethought-globalization? </a:t>
            </a:r>
          </a:p>
          <a:p>
            <a:pPr lvl="1"/>
            <a:r>
              <a:rPr lang="en-US" dirty="0" smtClean="0"/>
              <a:t>The choice between that list of policies and their opposites?  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Why do so many American workers vote against their interests?</a:t>
            </a:r>
          </a:p>
          <a:p>
            <a:pPr lvl="1"/>
            <a:r>
              <a:rPr lang="en-US" dirty="0" smtClean="0"/>
              <a:t>Because we fail to explain the policies to them.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0573" y="3493098"/>
            <a:ext cx="1097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 smtClean="0"/>
              <a:t>No.</a:t>
            </a:r>
            <a:endParaRPr lang="en-US" sz="22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24600" y="3810000"/>
            <a:ext cx="11732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 smtClean="0"/>
              <a:t>No.</a:t>
            </a:r>
            <a:endParaRPr lang="en-US" sz="2200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24600" y="4457385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i="1" dirty="0" smtClean="0"/>
              <a:t>Yes.  </a:t>
            </a:r>
            <a:r>
              <a:rPr lang="en-US" sz="2200" dirty="0" smtClean="0"/>
              <a:t>(D vs R).</a:t>
            </a: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4426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0029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30" y="5181600"/>
            <a:ext cx="2121270" cy="70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1"/>
            <a:ext cx="2643583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40" y="5424009"/>
            <a:ext cx="2829260" cy="43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</a:t>
            </a:r>
            <a:r>
              <a:rPr lang="en-US" sz="3200" dirty="0" smtClean="0"/>
              <a:t>the economy is in such good shape,</a:t>
            </a:r>
            <a:br>
              <a:rPr lang="en-US" sz="3200" dirty="0" smtClean="0"/>
            </a:br>
            <a:r>
              <a:rPr lang="en-US" sz="3200" dirty="0" smtClean="0"/>
              <a:t>why has there been such discontent?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429001"/>
            <a:ext cx="38481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obvious answer: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982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the </a:t>
            </a:r>
            <a:r>
              <a:rPr lang="en-US" sz="3200" dirty="0"/>
              <a:t>typical American </a:t>
            </a:r>
            <a:r>
              <a:rPr lang="en-US" sz="3200" dirty="0" smtClean="0"/>
              <a:t>has </a:t>
            </a:r>
            <a:r>
              <a:rPr lang="en-US" sz="3200" dirty="0"/>
              <a:t>not </a:t>
            </a:r>
            <a:r>
              <a:rPr lang="en-US" sz="3200" dirty="0" smtClean="0"/>
              <a:t>been good: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4114800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</a:t>
            </a:r>
            <a:r>
              <a:rPr lang="en-US" sz="3200" dirty="0" smtClean="0"/>
              <a:t>he longer-term trend for typical Americans has </a:t>
            </a:r>
            <a:r>
              <a:rPr lang="en-US" sz="3200" dirty="0"/>
              <a:t>not </a:t>
            </a:r>
            <a:r>
              <a:rPr lang="en-US" sz="3200" dirty="0" smtClean="0"/>
              <a:t>been good.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5105399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Since 2000, the gains have gone to those at the top.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8100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Appendices:</a:t>
            </a:r>
            <a:br>
              <a:rPr lang="en-US" b="1" i="1" dirty="0" smtClean="0"/>
            </a:br>
            <a:r>
              <a:rPr lang="en-US" b="1" i="1" dirty="0" smtClean="0"/>
              <a:t>An Economy That Works for All Americans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Y</a:t>
            </a:r>
            <a:r>
              <a:rPr lang="en-US" dirty="0" smtClean="0"/>
              <a:t>es</a:t>
            </a:r>
            <a:r>
              <a:rPr lang="en-US" dirty="0" smtClean="0"/>
              <a:t>, ordinary </a:t>
            </a:r>
            <a:r>
              <a:rPr lang="en-US" dirty="0"/>
              <a:t>Americans </a:t>
            </a:r>
            <a:r>
              <a:rPr lang="en-US" dirty="0" smtClean="0"/>
              <a:t>have been </a:t>
            </a:r>
            <a:br>
              <a:rPr lang="en-US" dirty="0" smtClean="0"/>
            </a:br>
            <a:r>
              <a:rPr lang="en-US" dirty="0" smtClean="0"/>
              <a:t>left </a:t>
            </a:r>
            <a:r>
              <a:rPr lang="en-US" dirty="0"/>
              <a:t>behind </a:t>
            </a:r>
            <a:r>
              <a:rPr lang="en-US" dirty="0" smtClean="0"/>
              <a:t>in </a:t>
            </a:r>
            <a:r>
              <a:rPr lang="en-US" dirty="0"/>
              <a:t>the modern </a:t>
            </a:r>
            <a:r>
              <a:rPr lang="en-US" dirty="0" smtClean="0"/>
              <a:t>economy.</a:t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Ten </a:t>
            </a:r>
            <a:r>
              <a:rPr lang="en-US" dirty="0" smtClean="0"/>
              <a:t>reasons why US inequality has risen.</a:t>
            </a:r>
            <a:br>
              <a:rPr lang="en-US" dirty="0" smtClean="0"/>
            </a:b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Ten policy proposals to help share a growing economic pie more equally</a:t>
            </a:r>
            <a:r>
              <a:rPr lang="en-US" sz="2000" dirty="0" smtClean="0"/>
              <a:t>.</a:t>
            </a:r>
            <a:endParaRPr lang="en-US" sz="2000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(I) Real </a:t>
            </a:r>
            <a:r>
              <a:rPr lang="en-US" sz="2800" dirty="0" smtClean="0"/>
              <a:t>median family income is still below 2000!</a:t>
            </a:r>
            <a:endParaRPr lang="en-US" sz="28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371600"/>
            <a:ext cx="8382000" cy="42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1933047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49332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9083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49124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09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859959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even though median income rose </a:t>
            </a:r>
            <a:r>
              <a:rPr lang="en-US" sz="2200" dirty="0"/>
              <a:t>5.2% in 2015, the fastest </a:t>
            </a:r>
            <a:r>
              <a:rPr lang="en-US" sz="2200" dirty="0" smtClean="0"/>
              <a:t>ever; </a:t>
            </a:r>
            <a:br>
              <a:rPr lang="en-US" sz="2200" dirty="0" smtClean="0"/>
            </a:br>
            <a:r>
              <a:rPr lang="en-US" sz="2200" dirty="0" smtClean="0"/>
              <a:t>and the poverty rate fell from </a:t>
            </a:r>
            <a:r>
              <a:rPr lang="en-US" sz="2200" dirty="0"/>
              <a:t>14.8% to 13.5</a:t>
            </a:r>
            <a:r>
              <a:rPr lang="en-US" sz="2200" dirty="0" smtClean="0"/>
              <a:t>%, </a:t>
            </a:r>
            <a:r>
              <a:rPr lang="en-US" sz="2200" dirty="0"/>
              <a:t>the largest drop since 1968.</a:t>
            </a:r>
          </a:p>
        </p:txBody>
      </p:sp>
    </p:spTree>
    <p:extLst>
      <p:ext uri="{BB962C8B-B14F-4D97-AF65-F5344CB8AC3E}">
        <p14:creationId xmlns:p14="http://schemas.microsoft.com/office/powerpoint/2010/main" val="17670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841</Words>
  <Application>Microsoft Office PowerPoint</Application>
  <PresentationFormat>On-screen Show (4:3)</PresentationFormat>
  <Paragraphs>224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 strategy so American workers won’t  be left behind in the modern economy.  Presenter: Jeffrey Frankel</vt:lpstr>
      <vt:lpstr>“Is trade is a placeholder  for broader economic anxieties?”  Yes.</vt:lpstr>
      <vt:lpstr>(II) Ten causes of rising inequality in the US </vt:lpstr>
      <vt:lpstr>(III) Some policies to optimize growth  &amp; equality, widely favored by economists</vt:lpstr>
      <vt:lpstr>III) Sensible strategy</vt:lpstr>
      <vt:lpstr>PowerPoint Presentation</vt:lpstr>
      <vt:lpstr>If the economy is in such good shape, why has there been such discontent?</vt:lpstr>
      <vt:lpstr>Overview</vt:lpstr>
      <vt:lpstr>(I) Real median family income is still below 2000!</vt:lpstr>
      <vt:lpstr>The share of US income going to the top has been rising since 1980, and is now back to the 1920s level.</vt:lpstr>
      <vt:lpstr>(II) Why has inequality risen in the US?  Ten reasons. </vt:lpstr>
      <vt:lpstr>1. Trade probably does play a role</vt:lpstr>
      <vt:lpstr>Manufacturing jobs were 32% of the national total  in 1950, and had declined to 10% by 2010.</vt:lpstr>
      <vt:lpstr>Similarly, we are not going back to the number of coal miners that were employed in 1923.</vt:lpstr>
      <vt:lpstr>2. Technology raises demand for “skilled” vs. “unskilled” workers, as shown by widening wage gap.</vt:lpstr>
      <vt:lpstr>3. The trend in years of education slowed during 1981-2012.</vt:lpstr>
      <vt:lpstr>4. “Winner take all” labor markets</vt:lpstr>
      <vt:lpstr>5. “Assortative mating”</vt:lpstr>
      <vt:lpstr>6. The share of US national income going to labor has declined since 2000 in part due to increased market power of firms, says Furman.</vt:lpstr>
      <vt:lpstr>7. Excessive compensation? Many top-1%-ers are executives and/or in finance.</vt:lpstr>
      <vt:lpstr>8. Supporting Piketty:  The share of wealth at the top  has also been rising.</vt:lpstr>
      <vt:lpstr>What weights should we place on each of these factors in explaining increased inequality?</vt:lpstr>
      <vt:lpstr>(III) Nine policy proposals to promote  An Economy That Works for All Americans</vt:lpstr>
      <vt:lpstr>1. Keep the Affordable Care Act which has sharply reduced the percentage of Americans lacking health insurance, and is fully funded.</vt:lpstr>
      <vt:lpstr>2. Retain intelligent financial regulation</vt:lpstr>
      <vt:lpstr>3: Address the long-term rise in household debt: housing, auto, &amp; student loans</vt:lpstr>
      <vt:lpstr>Address household debt: housing, auto &amp; student loans, continued</vt:lpstr>
      <vt:lpstr>4. Reform the tax system </vt:lpstr>
      <vt:lpstr>5. Put social security on a sound footing</vt:lpstr>
      <vt:lpstr>The last 3 of the 9 policy proposals</vt:lpstr>
      <vt:lpstr>An Economy That Works  for All Americans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Presenter: Jeffrey Frankel</dc:title>
  <dc:creator>itfsa</dc:creator>
  <cp:lastModifiedBy>itfsa</cp:lastModifiedBy>
  <cp:revision>30</cp:revision>
  <cp:lastPrinted>2017-03-01T23:03:05Z</cp:lastPrinted>
  <dcterms:created xsi:type="dcterms:W3CDTF">2017-03-01T19:07:07Z</dcterms:created>
  <dcterms:modified xsi:type="dcterms:W3CDTF">2017-03-02T02:17:28Z</dcterms:modified>
</cp:coreProperties>
</file>