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57" r:id="rId3"/>
    <p:sldId id="259" r:id="rId4"/>
    <p:sldId id="260" r:id="rId5"/>
    <p:sldId id="258" r:id="rId6"/>
    <p:sldId id="286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5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2B80E98-C9C4-442C-9807-6F76438BB33E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C18B514-F8EB-4A58-B938-E009231CEC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724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78EFC-31CE-41AC-A82B-800DF6D00C08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2BBBF5-86DD-42AA-82C7-49454B94D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042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2BBBF5-86DD-42AA-82C7-49454B94D89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34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224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6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74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27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94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851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287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365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792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2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88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17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3.jpeg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8305800" cy="2838450"/>
          </a:xfrm>
        </p:spPr>
        <p:txBody>
          <a:bodyPr>
            <a:normAutofit fontScale="90000"/>
          </a:bodyPr>
          <a:lstStyle/>
          <a:p>
            <a:r>
              <a:rPr lang="en-US" sz="4200" dirty="0" smtClean="0"/>
              <a:t>A strategy so American workers won’t </a:t>
            </a:r>
            <a:br>
              <a:rPr lang="en-US" sz="4200" dirty="0" smtClean="0"/>
            </a:br>
            <a:r>
              <a:rPr lang="en-US" sz="4200" dirty="0" smtClean="0"/>
              <a:t>be left behind in the modern economy.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Presenter: Jeffrey Frankel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962400"/>
            <a:ext cx="8534400" cy="19050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Conference on Rewriting the Rules of Globalization: </a:t>
            </a:r>
            <a:b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The Dangers of </a:t>
            </a:r>
            <a:r>
              <a:rPr lang="en-US" sz="28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Trumpism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and the Needed Response</a:t>
            </a: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Roosevelt House,  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3, 2017; 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1:00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PM – Session 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III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898" y="3124200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940755"/>
            <a:ext cx="1752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4" descr="Image result for initiative for policy dialogue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06" y="6030764"/>
            <a:ext cx="2341994" cy="46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7" descr="Image result for peterson institute for international economics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790" y="6094660"/>
            <a:ext cx="2413210" cy="370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107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50838"/>
            <a:ext cx="8763000" cy="1143000"/>
          </a:xfrm>
        </p:spPr>
        <p:txBody>
          <a:bodyPr>
            <a:normAutofit/>
          </a:bodyPr>
          <a:lstStyle/>
          <a:p>
            <a:r>
              <a:rPr lang="en-US" sz="2900" dirty="0"/>
              <a:t>The share of US income going to the top has </a:t>
            </a:r>
            <a:r>
              <a:rPr lang="en-US" sz="2900" dirty="0" smtClean="0"/>
              <a:t>been rising </a:t>
            </a:r>
            <a:r>
              <a:rPr lang="en-US" sz="2900" dirty="0"/>
              <a:t>since 1980, and is now back to the </a:t>
            </a:r>
            <a:r>
              <a:rPr lang="en-US" sz="2900" dirty="0" smtClean="0"/>
              <a:t>1920s level.</a:t>
            </a:r>
            <a:endParaRPr lang="en-US" sz="2900" dirty="0"/>
          </a:p>
        </p:txBody>
      </p:sp>
      <p:pic>
        <p:nvPicPr>
          <p:cNvPr id="2050" name="Picture 2" descr="Income Concentration at the Top Has Risen Sharply Since the 1970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0"/>
            <a:ext cx="74676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638800" y="3810000"/>
            <a:ext cx="2286000" cy="1066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72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(II) Why </a:t>
            </a:r>
            <a:r>
              <a:rPr lang="en-US" sz="3200" dirty="0"/>
              <a:t>has inequality risen in the US</a:t>
            </a:r>
            <a:r>
              <a:rPr lang="en-US" sz="3200" dirty="0" smtClean="0"/>
              <a:t>?  Ten reasons.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447800"/>
            <a:ext cx="9296400" cy="5105400"/>
          </a:xfrm>
        </p:spPr>
        <p:txBody>
          <a:bodyPr>
            <a:normAutofit lnSpcReduction="10000"/>
          </a:bodyPr>
          <a:lstStyle/>
          <a:p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Trade probably does play a </a:t>
            </a:r>
            <a:r>
              <a:rPr lang="en-US" dirty="0" smtClean="0"/>
              <a:t>role, along with: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technological change raising demand for skilled workers,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outpacing education that raises the supply;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“winner-take-all” labor markets,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“assortative mating,”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more </a:t>
            </a:r>
            <a:r>
              <a:rPr lang="en-US" dirty="0"/>
              <a:t>corporate </a:t>
            </a:r>
            <a:r>
              <a:rPr lang="en-US" dirty="0" smtClean="0"/>
              <a:t>monopoly power (higher “rents”),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</a:t>
            </a:r>
            <a:r>
              <a:rPr lang="en-US" dirty="0" smtClean="0"/>
              <a:t>nd “excessive” </a:t>
            </a:r>
            <a:r>
              <a:rPr lang="en-US" dirty="0"/>
              <a:t>executive </a:t>
            </a:r>
            <a:r>
              <a:rPr lang="en-US" dirty="0" smtClean="0"/>
              <a:t>compensation.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Piketty: wealth accumulates faster than income.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Possibly the decline in union power &amp; minimum wages.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</a:t>
            </a:r>
            <a:r>
              <a:rPr lang="en-US" dirty="0" smtClean="0"/>
              <a:t>he tax cuts for the rich in early 1980s &amp; 2000s.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100" dirty="0" smtClean="0"/>
              <a:t>1. </a:t>
            </a:r>
            <a:r>
              <a:rPr lang="en-US" sz="3100" dirty="0"/>
              <a:t>Trade probably does play a </a:t>
            </a:r>
            <a:r>
              <a:rPr lang="en-US" sz="3100" dirty="0" smtClean="0"/>
              <a:t>role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9637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sz="3000" dirty="0" smtClean="0"/>
              <a:t>Import competition has certainly hurt some workers,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s in the clothing &amp; steel industries.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sz="3000" dirty="0" smtClean="0"/>
              <a:t>But trade also has benefits:</a:t>
            </a:r>
          </a:p>
          <a:p>
            <a:pPr lvl="1"/>
            <a:r>
              <a:rPr lang="en-US" dirty="0" smtClean="0"/>
              <a:t>Imported goods lower costs to consumers, </a:t>
            </a:r>
            <a:br>
              <a:rPr lang="en-US" dirty="0" smtClean="0"/>
            </a:br>
            <a:r>
              <a:rPr lang="en-US" dirty="0" smtClean="0"/>
              <a:t>especially low-income consumers.</a:t>
            </a:r>
          </a:p>
          <a:p>
            <a:pPr lvl="1"/>
            <a:r>
              <a:rPr lang="en-US" dirty="0" smtClean="0"/>
              <a:t>Imported components keep costs low for US firms,</a:t>
            </a:r>
          </a:p>
          <a:p>
            <a:pPr lvl="2"/>
            <a:r>
              <a:rPr lang="en-US" dirty="0" smtClean="0"/>
              <a:t>e.g., allowing US autos to remain globally competitive.</a:t>
            </a:r>
          </a:p>
          <a:p>
            <a:pPr lvl="1"/>
            <a:r>
              <a:rPr lang="en-US" dirty="0"/>
              <a:t>Exports create new jobs</a:t>
            </a:r>
          </a:p>
          <a:p>
            <a:pPr lvl="2"/>
            <a:r>
              <a:rPr lang="en-US" dirty="0" smtClean="0"/>
              <a:t>which </a:t>
            </a:r>
            <a:r>
              <a:rPr lang="en-US" dirty="0"/>
              <a:t>tend to pay </a:t>
            </a:r>
            <a:r>
              <a:rPr lang="en-US" dirty="0" smtClean="0"/>
              <a:t>12% more </a:t>
            </a:r>
            <a:r>
              <a:rPr lang="en-US" dirty="0"/>
              <a:t>than average jobs</a:t>
            </a:r>
            <a:r>
              <a:rPr lang="en-U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12</a:t>
            </a:fld>
            <a:endParaRPr lang="en-US"/>
          </a:p>
        </p:txBody>
      </p:sp>
      <p:pic>
        <p:nvPicPr>
          <p:cNvPr id="1026" name="Picture 2" descr="Image result for international trad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143000"/>
            <a:ext cx="2152185" cy="10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82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Manufacturing </a:t>
            </a:r>
            <a:r>
              <a:rPr lang="en-US" sz="2800" dirty="0"/>
              <a:t>jobs were 32% of the national </a:t>
            </a:r>
            <a:r>
              <a:rPr lang="en-US" sz="2800" dirty="0" smtClean="0"/>
              <a:t>total </a:t>
            </a:r>
            <a:br>
              <a:rPr lang="en-US" sz="2800" dirty="0" smtClean="0"/>
            </a:br>
            <a:r>
              <a:rPr lang="en-US" sz="2800" dirty="0" smtClean="0"/>
              <a:t>in 1950, and had declined to 10</a:t>
            </a:r>
            <a:r>
              <a:rPr lang="en-US" sz="2800" dirty="0"/>
              <a:t>% by </a:t>
            </a:r>
            <a:r>
              <a:rPr lang="en-US" sz="2800" dirty="0" smtClean="0"/>
              <a:t>2010.</a:t>
            </a:r>
            <a:endParaRPr lang="en-US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3" y="1600200"/>
            <a:ext cx="866616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524000"/>
            <a:ext cx="8763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15529" y="2376425"/>
            <a:ext cx="7467600" cy="2743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13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72729" y="1905000"/>
            <a:ext cx="7239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Percent of employment in US manufacturing (1970-2012)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5646987"/>
            <a:ext cx="8534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But it’s productivity growth:  </a:t>
            </a:r>
            <a:br>
              <a:rPr lang="en-US" sz="2800" dirty="0" smtClean="0"/>
            </a:br>
            <a:r>
              <a:rPr lang="en-US" sz="2800" dirty="0" smtClean="0"/>
              <a:t>manufacturing output has continued to rise.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304800" y="1608387"/>
            <a:ext cx="6507858" cy="310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9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099" y="266832"/>
            <a:ext cx="8610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Similarly, we are not going back to</a:t>
            </a:r>
            <a:br>
              <a:rPr lang="en-US" sz="2800" dirty="0" smtClean="0"/>
            </a:br>
            <a:r>
              <a:rPr lang="en-US" sz="2800" dirty="0" smtClean="0"/>
              <a:t>the number of coal miners that were employed in 1923.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12141"/>
            <a:ext cx="7391400" cy="501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0" y="65663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By </a:t>
            </a:r>
            <a:r>
              <a:rPr lang="en-US" sz="800" dirty="0" err="1"/>
              <a:t>Plazak</a:t>
            </a:r>
            <a:r>
              <a:rPr lang="en-US" sz="800" dirty="0"/>
              <a:t> - Own work, CC BY-SA 4.0, https://commons.wikimedia.org/w/index.php?curid=48261916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674557" y="2252646"/>
            <a:ext cx="4648200" cy="3276600"/>
          </a:xfrm>
          <a:prstGeom prst="straightConnector1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0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2. Technology raises demand for “skilled”</a:t>
            </a:r>
            <a:r>
              <a:rPr lang="en-US" sz="1400" dirty="0" smtClean="0"/>
              <a:t> </a:t>
            </a:r>
            <a:r>
              <a:rPr lang="en-US" sz="2400" dirty="0" smtClean="0"/>
              <a:t>vs.</a:t>
            </a:r>
            <a:r>
              <a:rPr lang="en-US" sz="1400" dirty="0" smtClean="0"/>
              <a:t> </a:t>
            </a:r>
            <a:r>
              <a:rPr lang="en-US" sz="3000" dirty="0" smtClean="0"/>
              <a:t>“unskilled” workers, as shown </a:t>
            </a:r>
            <a:r>
              <a:rPr lang="en-US" sz="3000" dirty="0"/>
              <a:t>by </a:t>
            </a:r>
            <a:r>
              <a:rPr lang="en-US" sz="3000" dirty="0" smtClean="0"/>
              <a:t>widening wage gap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15</a:t>
            </a:fld>
            <a:endParaRPr 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799"/>
            <a:ext cx="8305800" cy="5256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799125" y="6626423"/>
            <a:ext cx="2811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Fig.10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en-US" sz="1400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752600" y="2590800"/>
            <a:ext cx="6324600" cy="228560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4" descr="http://s.wsj.net/public/resources/images/DE-AW749_vw_usa_G_201309181515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957" y="3973551"/>
            <a:ext cx="3087210" cy="206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77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683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3. The trend in years of education slowed during 1981-2012.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2" y="1905000"/>
            <a:ext cx="7479858" cy="479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79584" y="6550223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Fig.11. 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6140604" y="3549804"/>
            <a:ext cx="1869294" cy="86177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Trend</a:t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1981 – 2012</a:t>
            </a: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= 1951+30 to 1982+30.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67808" y="3405426"/>
            <a:ext cx="2021694" cy="861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Trend</a:t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>1906 – 1981</a:t>
            </a:r>
            <a:r>
              <a:rPr lang="en-US" sz="1400" b="1" dirty="0" smtClean="0">
                <a:solidFill>
                  <a:srgbClr val="0070C0"/>
                </a:solidFill>
              </a:rPr>
              <a:t/>
            </a:r>
            <a:br>
              <a:rPr lang="en-US" sz="1400" b="1" dirty="0" smtClean="0">
                <a:solidFill>
                  <a:srgbClr val="0070C0"/>
                </a:solidFill>
              </a:rPr>
            </a:br>
            <a:r>
              <a:rPr lang="en-US" sz="1400" dirty="0" smtClean="0">
                <a:solidFill>
                  <a:srgbClr val="0070C0"/>
                </a:solidFill>
              </a:rPr>
              <a:t>= 1876+30 to 1951+30.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383268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Average Years of Schooling at Age 30, U.S. Native-Born, by Year of Birth, 1876-1982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943600" y="3276600"/>
            <a:ext cx="1905000" cy="304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16</a:t>
            </a:fld>
            <a:endParaRPr lang="en-US"/>
          </a:p>
        </p:txBody>
      </p:sp>
      <p:pic>
        <p:nvPicPr>
          <p:cNvPr id="10" name="Picture 2" descr="Image result for swarthmore colle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366974"/>
            <a:ext cx="2045711" cy="153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 flipV="1">
            <a:off x="1295400" y="3733800"/>
            <a:ext cx="4419600" cy="194960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17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900" dirty="0"/>
              <a:t>4. “Winner take all” labor 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791201"/>
            <a:ext cx="8382000" cy="1142999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en-US" dirty="0"/>
              <a:t>Taylor Swift earned $170 million last year, making her </a:t>
            </a:r>
            <a:br>
              <a:rPr lang="en-US" dirty="0"/>
            </a:br>
            <a:r>
              <a:rPr lang="en-US" dirty="0"/>
              <a:t>the world’s highest paid celebrity (according to </a:t>
            </a:r>
            <a:r>
              <a:rPr lang="en-US" i="1" dirty="0"/>
              <a:t>Forbes</a:t>
            </a:r>
            <a:r>
              <a:rPr lang="en-US" dirty="0"/>
              <a:t>). </a:t>
            </a:r>
          </a:p>
        </p:txBody>
      </p:sp>
      <p:pic>
        <p:nvPicPr>
          <p:cNvPr id="1026" name="Picture 2" descr="Image result for taylor swift sing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990" y="1270396"/>
            <a:ext cx="6575810" cy="437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3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sz="2900" dirty="0"/>
              <a:t>5. “Assortative mating”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724400"/>
          </a:xfrm>
        </p:spPr>
        <p:txBody>
          <a:bodyPr>
            <a:normAutofit/>
          </a:bodyPr>
          <a:lstStyle/>
          <a:p>
            <a:pPr marL="0" lvl="2" indent="0">
              <a:buNone/>
            </a:pPr>
            <a:r>
              <a:rPr lang="en-US" sz="2800" dirty="0"/>
              <a:t>Crudely put: </a:t>
            </a:r>
            <a:r>
              <a:rPr lang="en-US" sz="2800"/>
              <a:t>highly </a:t>
            </a:r>
            <a:r>
              <a:rPr lang="en-US" sz="2800" smtClean="0"/>
              <a:t>educated,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highly paid, </a:t>
            </a:r>
            <a:r>
              <a:rPr lang="en-US" sz="2800" dirty="0"/>
              <a:t>male professionals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used </a:t>
            </a:r>
            <a:r>
              <a:rPr lang="en-US" sz="2800" dirty="0"/>
              <a:t>to marry their </a:t>
            </a:r>
            <a:r>
              <a:rPr lang="en-US" sz="2800" dirty="0" smtClean="0"/>
              <a:t>secretaries</a:t>
            </a:r>
            <a:r>
              <a:rPr lang="en-US" sz="2800" dirty="0"/>
              <a:t>, </a:t>
            </a:r>
            <a:endParaRPr lang="en-US" sz="2800" dirty="0" smtClean="0"/>
          </a:p>
          <a:p>
            <a:pPr marL="0" lvl="2" indent="0">
              <a:buNone/>
            </a:pPr>
            <a:endParaRPr lang="en-US" sz="3600" dirty="0"/>
          </a:p>
          <a:p>
            <a:pPr marL="0" lvl="2" indent="0">
              <a:buNone/>
            </a:pPr>
            <a:endParaRPr lang="en-US" sz="2800" dirty="0"/>
          </a:p>
          <a:p>
            <a:pPr marL="0" lvl="2" indent="0">
              <a:buNone/>
            </a:pPr>
            <a:r>
              <a:rPr lang="en-US" sz="2800" dirty="0"/>
              <a:t>but now are more likely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to </a:t>
            </a:r>
            <a:r>
              <a:rPr lang="en-US" sz="2800" dirty="0"/>
              <a:t>marry </a:t>
            </a:r>
            <a:r>
              <a:rPr lang="en-US" sz="2800" dirty="0" smtClean="0"/>
              <a:t>highly </a:t>
            </a:r>
            <a:r>
              <a:rPr lang="en-US" sz="2800" dirty="0"/>
              <a:t>educated </a:t>
            </a:r>
            <a:r>
              <a:rPr lang="en-US" sz="2800" dirty="0" smtClean="0"/>
              <a:t>&amp; </a:t>
            </a:r>
            <a:r>
              <a:rPr lang="en-US" sz="2800" dirty="0"/>
              <a:t>(relatively) highly paid </a:t>
            </a:r>
            <a:r>
              <a:rPr lang="en-US" sz="2800" dirty="0" smtClean="0"/>
              <a:t>women.</a:t>
            </a:r>
            <a:endParaRPr lang="en-US" sz="2800" dirty="0"/>
          </a:p>
          <a:p>
            <a:pPr marL="0" lvl="2" indent="0">
              <a:buNone/>
            </a:pPr>
            <a:r>
              <a:rPr lang="en-US" sz="2800" dirty="0"/>
              <a:t>T</a:t>
            </a:r>
            <a:r>
              <a:rPr lang="en-US" sz="2800" dirty="0" smtClean="0"/>
              <a:t>he </a:t>
            </a:r>
            <a:r>
              <a:rPr lang="en-US" sz="2800" dirty="0"/>
              <a:t>couple passes the advantages on to their children.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18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362200"/>
            <a:ext cx="3810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717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6. The share of US national income going to labor</a:t>
            </a:r>
            <a:br>
              <a:rPr lang="en-US" sz="3100" dirty="0"/>
            </a:br>
            <a:r>
              <a:rPr lang="en-US" sz="3100" dirty="0"/>
              <a:t>has declined since 2000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in part due to increased market power of firms, says Furman.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49" y="1905000"/>
            <a:ext cx="6903351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667000" y="6553200"/>
            <a:ext cx="33195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Fig.13. </a:t>
            </a:r>
            <a:endParaRPr lang="en-US" sz="1400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5986563" y="3505200"/>
            <a:ext cx="1252437" cy="2133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7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0772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“Is t</a:t>
            </a:r>
            <a:r>
              <a:rPr lang="en-US" sz="3600" dirty="0" smtClean="0"/>
              <a:t>rade is a placeholder </a:t>
            </a:r>
            <a:br>
              <a:rPr lang="en-US" sz="3600" dirty="0" smtClean="0"/>
            </a:br>
            <a:r>
              <a:rPr lang="en-US" sz="3600" dirty="0" smtClean="0"/>
              <a:t>for broader economic anxieties?</a:t>
            </a:r>
            <a:r>
              <a:rPr lang="en-US" sz="3600" dirty="0" smtClean="0"/>
              <a:t>”  Yes.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74837"/>
            <a:ext cx="8229600" cy="4754563"/>
          </a:xfrm>
        </p:spPr>
        <p:txBody>
          <a:bodyPr>
            <a:normAutofit/>
          </a:bodyPr>
          <a:lstStyle/>
          <a:p>
            <a:pPr marL="571500" indent="-571500">
              <a:buAutoNum type="romanUcParenR"/>
            </a:pPr>
            <a:r>
              <a:rPr lang="en-US" sz="3000" dirty="0" smtClean="0"/>
              <a:t>Causes of rising inequality:</a:t>
            </a:r>
            <a:br>
              <a:rPr lang="en-US" sz="3000" dirty="0" smtClean="0"/>
            </a:br>
            <a:r>
              <a:rPr lang="en-US" sz="3000" dirty="0" smtClean="0"/>
              <a:t>Why has </a:t>
            </a:r>
            <a:r>
              <a:rPr lang="en-US" sz="3000" dirty="0" smtClean="0"/>
              <a:t>the modern economy left </a:t>
            </a:r>
            <a:br>
              <a:rPr lang="en-US" sz="3000" dirty="0" smtClean="0"/>
            </a:br>
            <a:r>
              <a:rPr lang="en-US" sz="3000" dirty="0" smtClean="0"/>
              <a:t>the </a:t>
            </a:r>
            <a:r>
              <a:rPr lang="en-US" sz="3000" dirty="0" smtClean="0"/>
              <a:t>median worker behind?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pPr marL="571500" indent="-571500">
              <a:buAutoNum type="romanUcParenR"/>
            </a:pPr>
            <a:r>
              <a:rPr lang="en-US" sz="3000" dirty="0" smtClean="0"/>
              <a:t>An economy that works for all Americans: </a:t>
            </a:r>
            <a:br>
              <a:rPr lang="en-US" sz="3000" dirty="0" smtClean="0"/>
            </a:br>
            <a:r>
              <a:rPr lang="en-US" sz="3000" dirty="0" smtClean="0"/>
              <a:t>What policies can help optimize growth </a:t>
            </a:r>
            <a:br>
              <a:rPr lang="en-US" sz="3000" dirty="0" smtClean="0"/>
            </a:br>
            <a:r>
              <a:rPr lang="en-US" sz="3000" dirty="0" smtClean="0"/>
              <a:t>&amp; equality, according to most economists?</a:t>
            </a: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3000" dirty="0" smtClean="0"/>
              <a:t>III) The sensible political strategy.</a:t>
            </a:r>
          </a:p>
        </p:txBody>
      </p:sp>
    </p:spTree>
    <p:extLst>
      <p:ext uri="{BB962C8B-B14F-4D97-AF65-F5344CB8AC3E}">
        <p14:creationId xmlns:p14="http://schemas.microsoft.com/office/powerpoint/2010/main" val="92347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7. Excessive compensation?</a:t>
            </a:r>
            <a:br>
              <a:rPr lang="en-US" sz="2800" dirty="0"/>
            </a:br>
            <a:r>
              <a:rPr lang="en-US" sz="2800" dirty="0"/>
              <a:t>Many top-1%-</a:t>
            </a:r>
            <a:r>
              <a:rPr lang="en-US" sz="2800" dirty="0" err="1"/>
              <a:t>ers</a:t>
            </a:r>
            <a:r>
              <a:rPr lang="en-US" sz="2800" dirty="0"/>
              <a:t> are executives and/or in finance.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01" y="1828800"/>
            <a:ext cx="8123299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19400" y="6550223"/>
            <a:ext cx="32233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Fig.4a. 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685800" y="13716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Composition of Top 1 Percent Income Share by Primary Occupation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752600" y="2286000"/>
            <a:ext cx="1219200" cy="19050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40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8. Supporting Piketty:  The share of wealth at the top </a:t>
            </a:r>
            <a:br>
              <a:rPr lang="en-US" sz="2800" dirty="0"/>
            </a:br>
            <a:r>
              <a:rPr lang="en-US" sz="2800" dirty="0"/>
              <a:t>has also been rising.</a:t>
            </a:r>
          </a:p>
        </p:txBody>
      </p:sp>
      <p:pic>
        <p:nvPicPr>
          <p:cNvPr id="4098" name="Picture 2" descr="Wealth Concentration Has Been Rising Toward Early 20th Century Leve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91148"/>
            <a:ext cx="6387059" cy="493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396459" y="3962400"/>
            <a:ext cx="1905000" cy="685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21</a:t>
            </a:fld>
            <a:endParaRPr lang="en-US"/>
          </a:p>
        </p:txBody>
      </p:sp>
      <p:pic>
        <p:nvPicPr>
          <p:cNvPr id="3074" name="Picture 2" descr="Image result for monopoly ga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083" y="1676400"/>
            <a:ext cx="2313811" cy="161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83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9154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3600" dirty="0"/>
              <a:t>What weights should we place on </a:t>
            </a:r>
            <a:r>
              <a:rPr lang="en-US" sz="3600" dirty="0" smtClean="0"/>
              <a:t>each</a:t>
            </a:r>
            <a:br>
              <a:rPr lang="en-US" sz="3600" dirty="0" smtClean="0"/>
            </a:br>
            <a:r>
              <a:rPr lang="en-US" sz="3600" dirty="0" smtClean="0"/>
              <a:t>of </a:t>
            </a:r>
            <a:r>
              <a:rPr lang="en-US" sz="3600" dirty="0"/>
              <a:t>these </a:t>
            </a:r>
            <a:r>
              <a:rPr lang="en-US" sz="3600" dirty="0" smtClean="0"/>
              <a:t>factors </a:t>
            </a:r>
            <a:r>
              <a:rPr lang="en-US" sz="3600" dirty="0"/>
              <a:t>in explaining increased inequality?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6868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I don’t know.   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/>
          </a:p>
          <a:p>
            <a:r>
              <a:rPr lang="en-US" sz="2800" dirty="0"/>
              <a:t>Probably all </a:t>
            </a:r>
            <a:r>
              <a:rPr lang="en-US" sz="2800" dirty="0" smtClean="0"/>
              <a:t>merit </a:t>
            </a:r>
            <a:r>
              <a:rPr lang="en-US" sz="2800" dirty="0"/>
              <a:t>some weight:</a:t>
            </a:r>
          </a:p>
          <a:p>
            <a:pPr lvl="1"/>
            <a:r>
              <a:rPr lang="en-US" sz="2600" dirty="0"/>
              <a:t>Trade, </a:t>
            </a:r>
          </a:p>
          <a:p>
            <a:pPr lvl="1"/>
            <a:r>
              <a:rPr lang="en-US" sz="2600" dirty="0" smtClean="0"/>
              <a:t>technology</a:t>
            </a:r>
            <a:r>
              <a:rPr lang="en-US" sz="2600" dirty="0"/>
              <a:t>, education, </a:t>
            </a:r>
            <a:endParaRPr lang="en-US" sz="2600" dirty="0" smtClean="0"/>
          </a:p>
          <a:p>
            <a:pPr lvl="1"/>
            <a:r>
              <a:rPr lang="en-US" sz="2600" dirty="0" smtClean="0"/>
              <a:t>winner-take-all</a:t>
            </a:r>
            <a:r>
              <a:rPr lang="en-US" sz="2600" dirty="0"/>
              <a:t>, </a:t>
            </a:r>
            <a:endParaRPr lang="en-US" sz="2600" dirty="0" smtClean="0"/>
          </a:p>
          <a:p>
            <a:pPr lvl="1"/>
            <a:r>
              <a:rPr lang="en-US" sz="2600" dirty="0" smtClean="0"/>
              <a:t>assortative </a:t>
            </a:r>
            <a:r>
              <a:rPr lang="en-US" sz="2600" dirty="0"/>
              <a:t>mating, </a:t>
            </a:r>
            <a:endParaRPr lang="en-US" sz="2600" dirty="0" smtClean="0"/>
          </a:p>
          <a:p>
            <a:pPr lvl="1"/>
            <a:r>
              <a:rPr lang="en-US" sz="2600" dirty="0" smtClean="0"/>
              <a:t>rents</a:t>
            </a:r>
            <a:r>
              <a:rPr lang="en-US" sz="2600" dirty="0"/>
              <a:t>, executive compensation, </a:t>
            </a:r>
            <a:endParaRPr lang="en-US" sz="2600" dirty="0" smtClean="0"/>
          </a:p>
          <a:p>
            <a:pPr lvl="1"/>
            <a:r>
              <a:rPr lang="en-US" sz="2600" dirty="0" smtClean="0"/>
              <a:t>and wealth </a:t>
            </a:r>
            <a:r>
              <a:rPr lang="en-US" sz="2600" dirty="0"/>
              <a:t>accumulation</a:t>
            </a:r>
            <a:r>
              <a:rPr lang="en-US" sz="2600" dirty="0" smtClean="0"/>
              <a:t>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/>
          </a:p>
          <a:p>
            <a:r>
              <a:rPr lang="en-US" sz="2800" dirty="0"/>
              <a:t>Surely one must diagnose the cause before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deciding on </a:t>
            </a:r>
            <a:r>
              <a:rPr lang="en-US" sz="2800" dirty="0"/>
              <a:t>the corresponding remedy</a:t>
            </a:r>
            <a:r>
              <a:rPr lang="en-US" sz="2800" dirty="0" smtClean="0"/>
              <a:t>?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/>
          </a:p>
          <a:p>
            <a:r>
              <a:rPr lang="en-US" sz="2800" dirty="0"/>
              <a:t>No, I don’t think one has to.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2" descr="Image result for monopoly gam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732" y="4114800"/>
            <a:ext cx="1374584" cy="962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548" y="3815375"/>
            <a:ext cx="1496786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Image result for taylor swift sing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547" y="3331925"/>
            <a:ext cx="1239644" cy="82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swarthmore colle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414" y="2686661"/>
            <a:ext cx="1396186" cy="104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s.wsj.net/public/resources/images/DE-AW749_vw_usa_G_201309181515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311" y="2686661"/>
            <a:ext cx="1569289" cy="104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 result for international trad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541" y="2519470"/>
            <a:ext cx="1514260" cy="75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64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(III) </a:t>
            </a:r>
            <a:r>
              <a:rPr lang="en-US" sz="3400" dirty="0" smtClean="0"/>
              <a:t>Nine </a:t>
            </a:r>
            <a:r>
              <a:rPr lang="en-US" sz="3400" dirty="0" smtClean="0"/>
              <a:t>policy proposals to promote </a:t>
            </a:r>
            <a:br>
              <a:rPr lang="en-US" sz="3400" dirty="0" smtClean="0"/>
            </a:br>
            <a:r>
              <a:rPr lang="en-US" sz="3200" dirty="0" smtClean="0"/>
              <a:t>An Economy That Works for All Americans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3999"/>
            <a:ext cx="8915400" cy="5334001"/>
          </a:xfrm>
        </p:spPr>
        <p:txBody>
          <a:bodyPr>
            <a:normAutofit fontScale="850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Expand, don’t reduce, the health-insured population.</a:t>
            </a:r>
            <a:r>
              <a:rPr lang="en-US" sz="200" dirty="0" smtClean="0"/>
              <a:t/>
            </a:r>
            <a:br>
              <a:rPr lang="en-US" sz="200" dirty="0" smtClean="0"/>
            </a:br>
            <a:endParaRPr lang="en-US" sz="2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Strengthen, don’t weaken, US financial regulation.</a:t>
            </a:r>
            <a:r>
              <a:rPr lang="en-US" sz="200" dirty="0" smtClean="0"/>
              <a:t/>
            </a:r>
            <a:br>
              <a:rPr lang="en-US" sz="200" dirty="0" smtClean="0"/>
            </a:br>
            <a:endParaRPr lang="en-US" sz="2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Address </a:t>
            </a:r>
            <a:r>
              <a:rPr lang="en-US" sz="3300" dirty="0"/>
              <a:t>the long-term rise in household </a:t>
            </a:r>
            <a:r>
              <a:rPr lang="en-US" sz="3300" dirty="0" smtClean="0"/>
              <a:t>debt.</a:t>
            </a:r>
            <a:r>
              <a:rPr lang="en-US" sz="200" dirty="0" smtClean="0"/>
              <a:t/>
            </a:r>
            <a:br>
              <a:rPr lang="en-US" sz="200" dirty="0" smtClean="0"/>
            </a:br>
            <a:r>
              <a:rPr lang="en-US" sz="200" dirty="0" smtClean="0"/>
              <a:t/>
            </a:r>
            <a:br>
              <a:rPr lang="en-US" sz="200" dirty="0" smtClean="0"/>
            </a:br>
            <a:endParaRPr lang="en-US" sz="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300" dirty="0" smtClean="0"/>
              <a:t>Reform the tax system </a:t>
            </a:r>
            <a:r>
              <a:rPr lang="en-US" sz="200" dirty="0" smtClean="0"/>
              <a:t/>
            </a:r>
            <a:br>
              <a:rPr lang="en-US" sz="200" dirty="0" smtClean="0"/>
            </a:br>
            <a:endParaRPr lang="en-US" sz="2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Put social security on a sound footing.</a:t>
            </a:r>
            <a:r>
              <a:rPr lang="en-US" sz="200" dirty="0" smtClean="0"/>
              <a:t/>
            </a:r>
            <a:br>
              <a:rPr lang="en-US" sz="200" dirty="0" smtClean="0"/>
            </a:br>
            <a:endParaRPr lang="en-US" sz="2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/>
              <a:t>Increase infrastructure spending.</a:t>
            </a:r>
            <a:r>
              <a:rPr lang="en-US" sz="500" dirty="0"/>
              <a:t/>
            </a:r>
            <a:br>
              <a:rPr lang="en-US" sz="500" dirty="0"/>
            </a:br>
            <a:endParaRPr lang="en-US" sz="500" dirty="0"/>
          </a:p>
          <a:p>
            <a:pPr marL="514350" indent="-514350">
              <a:buFont typeface="+mj-lt"/>
              <a:buAutoNum type="arabicPeriod"/>
            </a:pPr>
            <a:endParaRPr lang="en-US" sz="2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/>
              <a:t>Improve education, esp. universal pre-school education.</a:t>
            </a:r>
            <a:r>
              <a:rPr lang="en-US" sz="200" dirty="0"/>
              <a:t/>
            </a:r>
            <a:br>
              <a:rPr lang="en-US" sz="200" dirty="0"/>
            </a:br>
            <a:r>
              <a:rPr lang="en-US" sz="200" dirty="0" smtClean="0"/>
              <a:t/>
            </a:r>
            <a:br>
              <a:rPr lang="en-US" sz="200" dirty="0" smtClean="0"/>
            </a:br>
            <a:endParaRPr lang="en-US" sz="2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Keep </a:t>
            </a:r>
            <a:r>
              <a:rPr lang="en-US" sz="3300" dirty="0"/>
              <a:t>US global economic </a:t>
            </a:r>
            <a:r>
              <a:rPr lang="en-US" sz="3300" dirty="0" smtClean="0"/>
              <a:t>leadership</a:t>
            </a:r>
            <a:r>
              <a:rPr lang="en-US" sz="3300" dirty="0"/>
              <a:t>.</a:t>
            </a:r>
            <a:r>
              <a:rPr lang="en-US" sz="500" dirty="0" smtClean="0"/>
              <a:t/>
            </a:r>
            <a:br>
              <a:rPr lang="en-US" sz="500" dirty="0" smtClean="0"/>
            </a:br>
            <a:endParaRPr lang="en-US" sz="5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Consider </a:t>
            </a:r>
            <a:r>
              <a:rPr lang="en-US" sz="3300" dirty="0"/>
              <a:t>wage </a:t>
            </a:r>
            <a:r>
              <a:rPr lang="en-US" sz="3300" dirty="0" smtClean="0"/>
              <a:t>insurance.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85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1. Keep the Affordable Care Act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which has sharply reduced the percentage of Americans lacking health insurance, and is fully funded.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24</a:t>
            </a:fld>
            <a:endParaRPr lang="en-US"/>
          </a:p>
        </p:txBody>
      </p:sp>
      <p:pic>
        <p:nvPicPr>
          <p:cNvPr id="1026" name="Picture 2" descr="Image result for share of americans with health insuranc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83058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6477000" y="3429000"/>
            <a:ext cx="1852961" cy="156302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978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2. Retain intelligent financial regulation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46237"/>
            <a:ext cx="8839200" cy="4525963"/>
          </a:xfrm>
        </p:spPr>
        <p:txBody>
          <a:bodyPr>
            <a:normAutofit/>
          </a:bodyPr>
          <a:lstStyle/>
          <a:p>
            <a:r>
              <a:rPr lang="en-US" sz="2900" dirty="0" smtClean="0"/>
              <a:t>Let the “fiduciary rule” on financial advisers </a:t>
            </a:r>
            <a:br>
              <a:rPr lang="en-US" sz="2900" dirty="0" smtClean="0"/>
            </a:br>
            <a:r>
              <a:rPr lang="en-US" sz="2900" dirty="0" smtClean="0"/>
              <a:t>go into effect in April.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900" dirty="0" smtClean="0"/>
              <a:t>Don’t gut Dodd-Frank financial reform, esp. its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higher </a:t>
            </a:r>
            <a:r>
              <a:rPr lang="en-US" dirty="0"/>
              <a:t>capital requirements for banks, </a:t>
            </a:r>
            <a:endParaRPr lang="en-US" dirty="0" smtClean="0"/>
          </a:p>
          <a:p>
            <a:pPr lvl="1"/>
            <a:r>
              <a:rPr lang="en-US" dirty="0" smtClean="0"/>
              <a:t>tough stress tests on banks,</a:t>
            </a:r>
          </a:p>
          <a:p>
            <a:pPr lvl="1"/>
            <a:r>
              <a:rPr lang="en-US" dirty="0" smtClean="0"/>
              <a:t>designation </a:t>
            </a:r>
            <a:r>
              <a:rPr lang="en-US" dirty="0"/>
              <a:t>of Systemically Important </a:t>
            </a:r>
            <a:r>
              <a:rPr lang="en-US" dirty="0" smtClean="0"/>
              <a:t>Fin. </a:t>
            </a:r>
            <a:r>
              <a:rPr lang="en-US" dirty="0"/>
              <a:t>Institutions, </a:t>
            </a:r>
            <a:endParaRPr lang="en-US" dirty="0" smtClean="0"/>
          </a:p>
          <a:p>
            <a:pPr lvl="1"/>
            <a:r>
              <a:rPr lang="en-US" dirty="0" smtClean="0"/>
              <a:t>enhanced </a:t>
            </a:r>
            <a:r>
              <a:rPr lang="en-US" dirty="0"/>
              <a:t>transparency for </a:t>
            </a:r>
            <a:r>
              <a:rPr lang="en-US" dirty="0" smtClean="0"/>
              <a:t>derivatives, and</a:t>
            </a:r>
          </a:p>
          <a:p>
            <a:pPr lvl="1"/>
            <a:r>
              <a:rPr lang="en-US" dirty="0"/>
              <a:t>the Consumer Financial Protection </a:t>
            </a:r>
            <a:r>
              <a:rPr lang="en-US" dirty="0" smtClean="0"/>
              <a:t>Bureau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35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701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3000" dirty="0" smtClean="0"/>
              <a:t>3: Address </a:t>
            </a:r>
            <a:r>
              <a:rPr lang="en-US" sz="3000" dirty="0"/>
              <a:t>the long-term rise in household debt: </a:t>
            </a:r>
            <a:r>
              <a:rPr lang="en-US" sz="2800" dirty="0"/>
              <a:t>housing, auto, &amp;</a:t>
            </a:r>
            <a:r>
              <a:rPr lang="en-US" sz="2800" dirty="0" smtClean="0"/>
              <a:t> </a:t>
            </a:r>
            <a:r>
              <a:rPr lang="en-US" sz="2800" dirty="0"/>
              <a:t>student </a:t>
            </a:r>
            <a:r>
              <a:rPr lang="en-US" sz="2800" dirty="0" smtClean="0"/>
              <a:t>loans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196898"/>
            <a:ext cx="9144000" cy="5791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Reduce the policy </a:t>
            </a:r>
            <a:r>
              <a:rPr lang="en-US" sz="2800" dirty="0"/>
              <a:t>tilt toward getting American families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up </a:t>
            </a:r>
            <a:r>
              <a:rPr lang="en-US" sz="2800" dirty="0"/>
              <a:t>to their eyeballs in mortgage debt </a:t>
            </a:r>
            <a:r>
              <a:rPr lang="en-US" sz="2800" dirty="0" smtClean="0"/>
              <a:t>they </a:t>
            </a:r>
            <a:r>
              <a:rPr lang="en-US" sz="2800" dirty="0"/>
              <a:t>can’t </a:t>
            </a:r>
            <a:r>
              <a:rPr lang="en-US" sz="2800" dirty="0" smtClean="0"/>
              <a:t>afford.</a:t>
            </a:r>
          </a:p>
          <a:p>
            <a:pPr lvl="1"/>
            <a:r>
              <a:rPr lang="en-US" sz="2500" dirty="0"/>
              <a:t>I</a:t>
            </a:r>
            <a:r>
              <a:rPr lang="en-US" sz="2500" dirty="0" smtClean="0"/>
              <a:t>t led to 2007-09 financial crisis. </a:t>
            </a:r>
          </a:p>
          <a:p>
            <a:pPr lvl="2"/>
            <a:r>
              <a:rPr lang="en-US" sz="2200" dirty="0" smtClean="0"/>
              <a:t>without even much </a:t>
            </a:r>
            <a:r>
              <a:rPr lang="en-US" sz="2200" dirty="0"/>
              <a:t>raising home ownership </a:t>
            </a:r>
            <a:r>
              <a:rPr lang="en-US" sz="2200" dirty="0" smtClean="0"/>
              <a:t>rates.</a:t>
            </a:r>
            <a:endParaRPr lang="en-US" sz="2200" dirty="0"/>
          </a:p>
          <a:p>
            <a:pPr lvl="1"/>
            <a:r>
              <a:rPr lang="en-US" sz="2500" dirty="0" smtClean="0"/>
              <a:t>Specific policies:</a:t>
            </a:r>
          </a:p>
          <a:p>
            <a:pPr lvl="2"/>
            <a:r>
              <a:rPr lang="en-US" sz="2200" dirty="0" smtClean="0"/>
              <a:t>Require a serious minimum </a:t>
            </a:r>
            <a:r>
              <a:rPr lang="en-US" sz="2200" dirty="0"/>
              <a:t>down </a:t>
            </a:r>
            <a:r>
              <a:rPr lang="en-US" sz="2200" dirty="0" smtClean="0"/>
              <a:t>payment, as other countries do. </a:t>
            </a:r>
            <a:endParaRPr lang="en-US" sz="2200" dirty="0"/>
          </a:p>
          <a:p>
            <a:pPr lvl="2"/>
            <a:r>
              <a:rPr lang="en-US" sz="2200" dirty="0" smtClean="0"/>
              <a:t>Require “skin </a:t>
            </a:r>
            <a:r>
              <a:rPr lang="en-US" sz="2200" dirty="0"/>
              <a:t>in the game</a:t>
            </a:r>
            <a:r>
              <a:rPr lang="en-US" sz="2200" dirty="0" smtClean="0"/>
              <a:t>,” </a:t>
            </a:r>
            <a:r>
              <a:rPr lang="en-US" sz="2200" dirty="0"/>
              <a:t>on the part of </a:t>
            </a:r>
            <a:r>
              <a:rPr lang="en-US" sz="2200" dirty="0" smtClean="0"/>
              <a:t>mortgage-originators.</a:t>
            </a:r>
            <a:endParaRPr lang="en-US" sz="2200" dirty="0"/>
          </a:p>
          <a:p>
            <a:pPr lvl="2"/>
            <a:r>
              <a:rPr lang="en-US" sz="2200" dirty="0"/>
              <a:t>Curtail tax deductibility of mortgage interest, </a:t>
            </a:r>
            <a:endParaRPr lang="en-US" sz="2200" dirty="0" smtClean="0"/>
          </a:p>
          <a:p>
            <a:pPr lvl="3"/>
            <a:r>
              <a:rPr lang="en-US" dirty="0" smtClean="0"/>
              <a:t>which mainly benefits </a:t>
            </a:r>
            <a:r>
              <a:rPr lang="en-US" dirty="0"/>
              <a:t>the </a:t>
            </a:r>
            <a:r>
              <a:rPr lang="en-US" dirty="0" smtClean="0"/>
              <a:t>well-off. </a:t>
            </a:r>
            <a:endParaRPr lang="en-US" dirty="0"/>
          </a:p>
          <a:p>
            <a:pPr lvl="4"/>
            <a:r>
              <a:rPr lang="en-US" sz="1800" dirty="0" smtClean="0"/>
              <a:t>It generally sa</a:t>
            </a:r>
            <a:r>
              <a:rPr lang="en-US" sz="1800" dirty="0"/>
              <a:t>ves less than $200 </a:t>
            </a:r>
            <a:r>
              <a:rPr lang="en-US" sz="1800" dirty="0" smtClean="0"/>
              <a:t>for households </a:t>
            </a:r>
            <a:r>
              <a:rPr lang="en-US" sz="1800" dirty="0"/>
              <a:t>earning $</a:t>
            </a:r>
            <a:r>
              <a:rPr lang="en-US" sz="1800" dirty="0" smtClean="0"/>
              <a:t>65,000.</a:t>
            </a:r>
            <a:endParaRPr lang="en-US" sz="1800" dirty="0"/>
          </a:p>
          <a:p>
            <a:pPr lvl="3"/>
            <a:r>
              <a:rPr lang="en-US" dirty="0"/>
              <a:t>Reduce deductions at </a:t>
            </a:r>
            <a:r>
              <a:rPr lang="en-US" dirty="0" smtClean="0"/>
              <a:t>the upper end,</a:t>
            </a:r>
            <a:endParaRPr lang="en-US" sz="1800" dirty="0"/>
          </a:p>
          <a:p>
            <a:pPr lvl="3"/>
            <a:r>
              <a:rPr lang="en-US" dirty="0"/>
              <a:t>especially if </a:t>
            </a:r>
            <a:r>
              <a:rPr lang="en-US" dirty="0" smtClean="0"/>
              <a:t>loan is used other </a:t>
            </a:r>
            <a:r>
              <a:rPr lang="en-US" dirty="0"/>
              <a:t>than </a:t>
            </a:r>
            <a:r>
              <a:rPr lang="en-US" dirty="0" smtClean="0"/>
              <a:t>for purchase </a:t>
            </a:r>
            <a:r>
              <a:rPr lang="en-US" dirty="0"/>
              <a:t>of residence </a:t>
            </a:r>
            <a:endParaRPr lang="en-US" dirty="0" smtClean="0"/>
          </a:p>
          <a:p>
            <a:pPr lvl="4"/>
            <a:r>
              <a:rPr lang="en-US" sz="1800" dirty="0" smtClean="0"/>
              <a:t>i.e</a:t>
            </a:r>
            <a:r>
              <a:rPr lang="en-US" sz="1800" dirty="0"/>
              <a:t>., </a:t>
            </a:r>
            <a:r>
              <a:rPr lang="en-US" sz="1800" dirty="0" smtClean="0"/>
              <a:t>2</a:t>
            </a:r>
            <a:r>
              <a:rPr lang="en-US" sz="1800" baseline="30000" dirty="0" smtClean="0"/>
              <a:t>nd</a:t>
            </a:r>
            <a:r>
              <a:rPr lang="en-US" sz="1800" dirty="0" smtClean="0"/>
              <a:t> </a:t>
            </a:r>
            <a:r>
              <a:rPr lang="en-US" sz="1800" dirty="0"/>
              <a:t>home or </a:t>
            </a:r>
            <a:r>
              <a:rPr lang="en-US" sz="1800" dirty="0" smtClean="0"/>
              <a:t>“cash out” for spending.</a:t>
            </a:r>
          </a:p>
          <a:p>
            <a:pPr lvl="2"/>
            <a:r>
              <a:rPr lang="en-US" sz="2100" dirty="0" smtClean="0"/>
              <a:t>Don’t repeat the mistake of privatized Fannie Mae &amp; Freddie Mac.</a:t>
            </a: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159298" y="2157759"/>
            <a:ext cx="37453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200" dirty="0"/>
              <a:t>And it drives up housing prices </a:t>
            </a:r>
          </a:p>
        </p:txBody>
      </p:sp>
    </p:spTree>
    <p:extLst>
      <p:ext uri="{BB962C8B-B14F-4D97-AF65-F5344CB8AC3E}">
        <p14:creationId xmlns:p14="http://schemas.microsoft.com/office/powerpoint/2010/main" val="11440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2200" dirty="0" smtClean="0"/>
              <a:t>Address household </a:t>
            </a:r>
            <a:r>
              <a:rPr lang="en-US" sz="2200" dirty="0"/>
              <a:t>debt: housing, </a:t>
            </a:r>
            <a:r>
              <a:rPr lang="en-US" sz="2200" dirty="0" smtClean="0"/>
              <a:t>auto </a:t>
            </a:r>
            <a:r>
              <a:rPr lang="en-US" sz="2200" dirty="0"/>
              <a:t>&amp;</a:t>
            </a:r>
            <a:r>
              <a:rPr lang="en-US" sz="2200" dirty="0" smtClean="0"/>
              <a:t> </a:t>
            </a:r>
            <a:r>
              <a:rPr lang="en-US" sz="2200" dirty="0"/>
              <a:t>student </a:t>
            </a:r>
            <a:r>
              <a:rPr lang="en-US" sz="2200" dirty="0" smtClean="0"/>
              <a:t>loans</a:t>
            </a:r>
            <a:r>
              <a:rPr lang="en-US" sz="2000" dirty="0" smtClean="0"/>
              <a:t>, </a:t>
            </a:r>
            <a:r>
              <a:rPr lang="en-US" sz="1800" dirty="0" smtClean="0"/>
              <a:t>continued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5562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Auto dealers should not have been exempted </a:t>
            </a:r>
            <a:br>
              <a:rPr lang="en-US" sz="2800" dirty="0" smtClean="0"/>
            </a:br>
            <a:r>
              <a:rPr lang="en-US" sz="2800" dirty="0" smtClean="0"/>
              <a:t>from the Consumer Finance Protection Bureau.</a:t>
            </a:r>
          </a:p>
          <a:p>
            <a:pPr lvl="1"/>
            <a:r>
              <a:rPr lang="en-US" sz="2400" dirty="0" smtClean="0"/>
              <a:t>A rising share of sub-prime auto loans are now delinquent.</a:t>
            </a:r>
            <a:r>
              <a:rPr lang="en-US" sz="1000" dirty="0" smtClean="0"/>
              <a:t> </a:t>
            </a:r>
            <a:br>
              <a:rPr lang="en-US" sz="1000" dirty="0" smtClean="0"/>
            </a:br>
            <a:endParaRPr lang="en-US" sz="1000" dirty="0"/>
          </a:p>
          <a:p>
            <a:r>
              <a:rPr lang="en-US" sz="2800" dirty="0" smtClean="0"/>
              <a:t>Although </a:t>
            </a:r>
            <a:r>
              <a:rPr lang="en-US" sz="2800" i="1" dirty="0" smtClean="0"/>
              <a:t>most</a:t>
            </a:r>
            <a:r>
              <a:rPr lang="en-US" sz="2800" dirty="0" smtClean="0"/>
              <a:t> </a:t>
            </a:r>
            <a:r>
              <a:rPr lang="en-US" sz="2800" dirty="0"/>
              <a:t>college educations are still a good deal, and worth going into debt for if that is the only </a:t>
            </a:r>
            <a:r>
              <a:rPr lang="en-US" sz="2800" dirty="0" smtClean="0"/>
              <a:t>way, </a:t>
            </a:r>
            <a:r>
              <a:rPr lang="en-US" sz="2800" i="1" dirty="0" smtClean="0"/>
              <a:t>some</a:t>
            </a:r>
            <a:r>
              <a:rPr lang="en-US" sz="2800" dirty="0" smtClean="0"/>
              <a:t> </a:t>
            </a:r>
            <a:r>
              <a:rPr lang="en-US" sz="2800" dirty="0"/>
              <a:t>enterprises are bad deals</a:t>
            </a:r>
            <a:r>
              <a:rPr lang="en-US" sz="2800" dirty="0" smtClean="0"/>
              <a:t>.</a:t>
            </a:r>
          </a:p>
          <a:p>
            <a:pPr lvl="2"/>
            <a:r>
              <a:rPr lang="en-US" dirty="0" smtClean="0"/>
              <a:t>In particular, a majority of for-profit universities.</a:t>
            </a:r>
            <a:endParaRPr lang="en-US" dirty="0"/>
          </a:p>
          <a:p>
            <a:pPr lvl="2"/>
            <a:r>
              <a:rPr lang="en-US" dirty="0"/>
              <a:t>Government should expand student </a:t>
            </a:r>
            <a:r>
              <a:rPr lang="en-US" dirty="0" smtClean="0"/>
              <a:t>grants &amp; loans</a:t>
            </a:r>
            <a:r>
              <a:rPr lang="en-US" dirty="0"/>
              <a:t>, </a:t>
            </a:r>
            <a:endParaRPr lang="en-US" dirty="0" smtClean="0"/>
          </a:p>
          <a:p>
            <a:pPr lvl="2"/>
            <a:r>
              <a:rPr lang="en-US" dirty="0" smtClean="0"/>
              <a:t>but tighten requirements </a:t>
            </a:r>
            <a:r>
              <a:rPr lang="en-US" dirty="0"/>
              <a:t>that the college or university have a decent record regarding </a:t>
            </a:r>
            <a:r>
              <a:rPr lang="en-US" dirty="0" smtClean="0"/>
              <a:t>rates </a:t>
            </a:r>
            <a:r>
              <a:rPr lang="en-US" dirty="0"/>
              <a:t>of graduation </a:t>
            </a:r>
            <a:r>
              <a:rPr lang="en-US" dirty="0" smtClean="0"/>
              <a:t>&amp; gainful employment, not loosen them. 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16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4. Reform the tax system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610600" cy="4876800"/>
          </a:xfrm>
        </p:spPr>
        <p:txBody>
          <a:bodyPr>
            <a:normAutofit fontScale="85000" lnSpcReduction="20000"/>
          </a:bodyPr>
          <a:lstStyle/>
          <a:p>
            <a:r>
              <a:rPr lang="en-US" sz="3100" dirty="0" smtClean="0"/>
              <a:t>Reform the corporate </a:t>
            </a:r>
            <a:r>
              <a:rPr lang="en-US" sz="3100" dirty="0"/>
              <a:t>income tax</a:t>
            </a:r>
            <a:r>
              <a:rPr lang="en-US" sz="3000" dirty="0"/>
              <a:t> </a:t>
            </a:r>
            <a:r>
              <a:rPr lang="en-US" sz="3000" dirty="0" smtClean="0"/>
              <a:t>.</a:t>
            </a:r>
          </a:p>
          <a:p>
            <a:pPr marL="457200" lvl="1" indent="0">
              <a:buNone/>
            </a:pPr>
            <a:r>
              <a:rPr lang="en-US" sz="2600" dirty="0"/>
              <a:t>S</a:t>
            </a:r>
            <a:r>
              <a:rPr lang="en-US" sz="2600" dirty="0" smtClean="0"/>
              <a:t>tay </a:t>
            </a:r>
            <a:r>
              <a:rPr lang="en-US" sz="2600" dirty="0"/>
              <a:t>revenue-neutral</a:t>
            </a:r>
            <a:r>
              <a:rPr lang="en-US" sz="2600" dirty="0" smtClean="0"/>
              <a:t>:</a:t>
            </a:r>
          </a:p>
          <a:p>
            <a:pPr marL="800100" lvl="1" indent="-342900"/>
            <a:r>
              <a:rPr lang="en-US" sz="2600" dirty="0" smtClean="0"/>
              <a:t>lower </a:t>
            </a:r>
            <a:r>
              <a:rPr lang="en-US" sz="2600" dirty="0"/>
              <a:t>rate, </a:t>
            </a:r>
            <a:endParaRPr lang="en-US" sz="2600" dirty="0" smtClean="0"/>
          </a:p>
          <a:p>
            <a:pPr marL="800100" lvl="1" indent="-342900"/>
            <a:r>
              <a:rPr lang="en-US" sz="2600" dirty="0" smtClean="0"/>
              <a:t>but </a:t>
            </a:r>
            <a:r>
              <a:rPr lang="en-US" sz="2600" dirty="0"/>
              <a:t>cut distorting </a:t>
            </a:r>
            <a:r>
              <a:rPr lang="en-US" sz="2600" dirty="0" smtClean="0"/>
              <a:t>deductions, </a:t>
            </a:r>
          </a:p>
          <a:p>
            <a:pPr marL="1200150" lvl="2" indent="-342900"/>
            <a:r>
              <a:rPr lang="en-US" sz="2200" dirty="0" smtClean="0"/>
              <a:t>e.g., oil subsidies &amp; interest deductions.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/>
          </a:p>
          <a:p>
            <a:r>
              <a:rPr lang="en-US" dirty="0"/>
              <a:t>Reform personal income tax to make 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more </a:t>
            </a:r>
            <a:r>
              <a:rPr lang="en-US" dirty="0"/>
              <a:t>progressive, not regressive.</a:t>
            </a:r>
          </a:p>
          <a:p>
            <a:pPr lvl="1"/>
            <a:r>
              <a:rPr lang="en-US" dirty="0"/>
              <a:t>E.g., expand EITC</a:t>
            </a:r>
            <a:r>
              <a:rPr lang="en-US" sz="900" dirty="0"/>
              <a:t> </a:t>
            </a:r>
            <a:r>
              <a:rPr lang="en-US" dirty="0"/>
              <a:t>, </a:t>
            </a:r>
            <a:endParaRPr lang="en-US" dirty="0" smtClean="0"/>
          </a:p>
          <a:p>
            <a:pPr lvl="1"/>
            <a:r>
              <a:rPr lang="en-US" dirty="0" smtClean="0"/>
              <a:t>and </a:t>
            </a:r>
            <a:r>
              <a:rPr lang="en-US" dirty="0"/>
              <a:t>abolish the carried interest deduction</a:t>
            </a:r>
            <a:r>
              <a:rPr lang="en-US" dirty="0" smtClean="0"/>
              <a:t>.</a:t>
            </a:r>
            <a:endParaRPr lang="en-US" sz="1300" dirty="0" smtClean="0"/>
          </a:p>
          <a:p>
            <a:pPr lvl="1"/>
            <a:endParaRPr lang="en-US" sz="1300" dirty="0"/>
          </a:p>
          <a:p>
            <a:r>
              <a:rPr lang="en-US" dirty="0"/>
              <a:t>Don’t eliminate the estate tax</a:t>
            </a:r>
            <a:r>
              <a:rPr lang="en-US" dirty="0" smtClean="0"/>
              <a:t>.</a:t>
            </a:r>
            <a:r>
              <a:rPr lang="en-US" sz="1300" dirty="0" smtClean="0"/>
              <a:t/>
            </a:r>
            <a:br>
              <a:rPr lang="en-US" sz="1300" dirty="0" smtClean="0"/>
            </a:br>
            <a:endParaRPr lang="en-US" sz="1300" dirty="0"/>
          </a:p>
          <a:p>
            <a:r>
              <a:rPr lang="en-US" dirty="0" smtClean="0"/>
              <a:t>The most efficient taxes are on energy: </a:t>
            </a:r>
          </a:p>
          <a:p>
            <a:pPr lvl="1"/>
            <a:r>
              <a:rPr lang="en-US" dirty="0" smtClean="0"/>
              <a:t>Gasoline &amp; carbon taxes, as proposed by Feldstein &amp; Mankiw.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0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5. </a:t>
            </a:r>
            <a:r>
              <a:rPr lang="en-US" sz="3600" dirty="0"/>
              <a:t>Put social security on a sound footing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915400" cy="2438399"/>
          </a:xfrm>
        </p:spPr>
        <p:txBody>
          <a:bodyPr>
            <a:normAutofit/>
          </a:bodyPr>
          <a:lstStyle/>
          <a:p>
            <a:pPr marL="514350" lvl="0" indent="-514350">
              <a:buAutoNum type="arabicParenBoth"/>
            </a:pPr>
            <a:r>
              <a:rPr lang="en-US" sz="3000" dirty="0" smtClean="0"/>
              <a:t>Gradually raise the retirement age.  Meanwhile,</a:t>
            </a:r>
            <a:r>
              <a:rPr lang="en-US" sz="400" dirty="0" smtClean="0"/>
              <a:t/>
            </a:r>
            <a:br>
              <a:rPr lang="en-US" sz="400" dirty="0" smtClean="0"/>
            </a:br>
            <a:endParaRPr lang="en-US" sz="400" dirty="0" smtClean="0"/>
          </a:p>
          <a:p>
            <a:pPr marL="514350" lvl="0" indent="-514350">
              <a:buAutoNum type="arabicParenBoth"/>
            </a:pPr>
            <a:r>
              <a:rPr lang="en-US" sz="3000" dirty="0" smtClean="0"/>
              <a:t>Make payroll taxes more progressive:</a:t>
            </a:r>
          </a:p>
          <a:p>
            <a:pPr marL="914400" lvl="1" indent="-514350"/>
            <a:r>
              <a:rPr lang="en-US" dirty="0" smtClean="0"/>
              <a:t>Exempt low-income workers and </a:t>
            </a:r>
          </a:p>
          <a:p>
            <a:pPr marL="914400" lvl="1" indent="-514350"/>
            <a:r>
              <a:rPr lang="en-US" dirty="0" smtClean="0"/>
              <a:t>raise the cap on payroll taxes (now at $117,000).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45840" y="3733800"/>
            <a:ext cx="69069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/>
              <a:t>6. Increase infrastructure spending</a:t>
            </a:r>
            <a:r>
              <a:rPr lang="en-US" sz="3600" dirty="0" smtClean="0"/>
              <a:t>. 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4419600"/>
            <a:ext cx="8915400" cy="2438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arenBoth"/>
            </a:pPr>
            <a:r>
              <a:rPr lang="en-US" sz="3000" dirty="0" smtClean="0"/>
              <a:t>It’s good for growth</a:t>
            </a:r>
            <a:endParaRPr lang="en-US" sz="100" dirty="0" smtClean="0"/>
          </a:p>
          <a:p>
            <a:pPr marL="400050" lvl="1" indent="0">
              <a:buNone/>
            </a:pPr>
            <a:r>
              <a:rPr lang="en-US" sz="100" dirty="0" smtClean="0"/>
              <a:t/>
            </a:r>
            <a:br>
              <a:rPr lang="en-US" sz="100" dirty="0" smtClean="0"/>
            </a:br>
            <a:endParaRPr lang="en-US" sz="100" dirty="0" smtClean="0"/>
          </a:p>
          <a:p>
            <a:pPr marL="514350" indent="-514350">
              <a:buFont typeface="Arial" panose="020B0604020202020204" pitchFamily="34" charset="0"/>
              <a:buAutoNum type="arabicParenBoth"/>
            </a:pPr>
            <a:r>
              <a:rPr lang="en-US" sz="3000" dirty="0"/>
              <a:t>a</a:t>
            </a:r>
            <a:r>
              <a:rPr lang="en-US" sz="3000" dirty="0" smtClean="0"/>
              <a:t>nd creates jobs for construction workers</a:t>
            </a:r>
            <a:br>
              <a:rPr lang="en-US" sz="3000" dirty="0" smtClean="0"/>
            </a:br>
            <a:r>
              <a:rPr lang="en-US" sz="2400" dirty="0" smtClean="0"/>
              <a:t>though we could have really used it 5-7 years ago, </a:t>
            </a:r>
            <a:br>
              <a:rPr lang="en-US" sz="2400" dirty="0" smtClean="0"/>
            </a:br>
            <a:r>
              <a:rPr lang="en-US" sz="2400" dirty="0" smtClean="0"/>
              <a:t>when unemployment was twice as high.</a:t>
            </a:r>
          </a:p>
        </p:txBody>
      </p:sp>
    </p:spTree>
    <p:extLst>
      <p:ext uri="{BB962C8B-B14F-4D97-AF65-F5344CB8AC3E}">
        <p14:creationId xmlns:p14="http://schemas.microsoft.com/office/powerpoint/2010/main" val="284013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(II) </a:t>
            </a:r>
            <a:r>
              <a:rPr lang="en-US" sz="3200" dirty="0" smtClean="0"/>
              <a:t>Ten causes of rising inequality in </a:t>
            </a:r>
            <a:r>
              <a:rPr lang="en-US" sz="3200" dirty="0"/>
              <a:t>the </a:t>
            </a:r>
            <a:r>
              <a:rPr lang="en-US" sz="3200" dirty="0" smtClean="0"/>
              <a:t>US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447800"/>
            <a:ext cx="9296400" cy="5105400"/>
          </a:xfrm>
        </p:spPr>
        <p:txBody>
          <a:bodyPr>
            <a:normAutofit lnSpcReduction="10000"/>
          </a:bodyPr>
          <a:lstStyle/>
          <a:p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Trade probably does play a </a:t>
            </a:r>
            <a:r>
              <a:rPr lang="en-US" dirty="0" smtClean="0"/>
              <a:t>role, along with: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technological change raising demand for skilled workers,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outpacing education that raises the supply;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“winner-take-all” labor markets,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“assortative mating,”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more </a:t>
            </a:r>
            <a:r>
              <a:rPr lang="en-US" dirty="0"/>
              <a:t>corporate </a:t>
            </a:r>
            <a:r>
              <a:rPr lang="en-US" dirty="0" smtClean="0"/>
              <a:t>monopoly power (higher </a:t>
            </a:r>
            <a:r>
              <a:rPr lang="en-US" dirty="0" smtClean="0"/>
              <a:t>rents),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</a:t>
            </a:r>
            <a:r>
              <a:rPr lang="en-US" dirty="0" smtClean="0"/>
              <a:t>nd </a:t>
            </a:r>
            <a:r>
              <a:rPr lang="en-US" dirty="0" smtClean="0"/>
              <a:t>excessive </a:t>
            </a:r>
            <a:r>
              <a:rPr lang="en-US" dirty="0"/>
              <a:t>executive </a:t>
            </a:r>
            <a:r>
              <a:rPr lang="en-US" dirty="0" smtClean="0"/>
              <a:t>compensation.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Tax cuts for the rich in the early 1980s &amp; 2000s.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Piketty</a:t>
            </a:r>
            <a:r>
              <a:rPr lang="en-US" dirty="0" smtClean="0"/>
              <a:t>: wealth accumulates faster than income.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Possibly </a:t>
            </a:r>
            <a:r>
              <a:rPr lang="en-US" dirty="0" smtClean="0"/>
              <a:t>the </a:t>
            </a:r>
            <a:r>
              <a:rPr lang="en-US" dirty="0" smtClean="0"/>
              <a:t>declines </a:t>
            </a:r>
            <a:r>
              <a:rPr lang="en-US" dirty="0" smtClean="0"/>
              <a:t>in union power &amp; minimum wages</a:t>
            </a:r>
            <a:r>
              <a:rPr lang="en-US" dirty="0" smtClean="0"/>
              <a:t>.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60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The last </a:t>
            </a:r>
            <a:r>
              <a:rPr lang="en-US" sz="3200" dirty="0" smtClean="0"/>
              <a:t>3 </a:t>
            </a:r>
            <a:r>
              <a:rPr lang="en-US" sz="3200" dirty="0" smtClean="0"/>
              <a:t>of the </a:t>
            </a:r>
            <a:r>
              <a:rPr lang="en-US" sz="3200" dirty="0"/>
              <a:t>9</a:t>
            </a:r>
            <a:r>
              <a:rPr lang="en-US" sz="3200" dirty="0" smtClean="0"/>
              <a:t> </a:t>
            </a:r>
            <a:r>
              <a:rPr lang="en-US" sz="3200" dirty="0" smtClean="0"/>
              <a:t>policy proposals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458200" cy="495300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7"/>
            </a:pPr>
            <a:endParaRPr lang="en-US" sz="600" dirty="0"/>
          </a:p>
          <a:p>
            <a:pPr marL="514350" lvl="0" indent="-514350">
              <a:buFont typeface="+mj-lt"/>
              <a:buAutoNum type="arabicPeriod" startAt="7"/>
            </a:pPr>
            <a:r>
              <a:rPr lang="en-US" dirty="0"/>
              <a:t>Improve education, </a:t>
            </a:r>
            <a:br>
              <a:rPr lang="en-US" dirty="0"/>
            </a:br>
            <a:r>
              <a:rPr lang="en-US" sz="2800" dirty="0" smtClean="0"/>
              <a:t>     esp</a:t>
            </a:r>
            <a:r>
              <a:rPr lang="en-US" sz="2800" dirty="0"/>
              <a:t>. universal pre-school education.</a:t>
            </a:r>
            <a:r>
              <a:rPr lang="en-US" sz="400" dirty="0"/>
              <a:t/>
            </a:r>
            <a:br>
              <a:rPr lang="en-US" sz="400" dirty="0"/>
            </a:br>
            <a:r>
              <a:rPr lang="en-US" sz="400" dirty="0"/>
              <a:t/>
            </a:r>
            <a:br>
              <a:rPr lang="en-US" sz="400" dirty="0"/>
            </a:br>
            <a:endParaRPr lang="en-US" sz="400" dirty="0"/>
          </a:p>
          <a:p>
            <a:pPr marL="514350" lvl="0" indent="-514350">
              <a:buFont typeface="+mj-lt"/>
              <a:buAutoNum type="arabicPeriod" startAt="7"/>
            </a:pPr>
            <a:r>
              <a:rPr lang="en-US" dirty="0"/>
              <a:t>Keep US global economic leadership, </a:t>
            </a:r>
            <a:br>
              <a:rPr lang="en-US" dirty="0"/>
            </a:br>
            <a:r>
              <a:rPr lang="en-US" dirty="0"/>
              <a:t>	</a:t>
            </a:r>
            <a:r>
              <a:rPr lang="en-US" sz="2800" dirty="0"/>
              <a:t>including abiding by </a:t>
            </a:r>
            <a:r>
              <a:rPr lang="en-US" sz="2800" dirty="0" smtClean="0"/>
              <a:t>past trade agreements</a:t>
            </a:r>
            <a:br>
              <a:rPr lang="en-US" sz="2800" dirty="0" smtClean="0"/>
            </a:br>
            <a:r>
              <a:rPr lang="en-US" sz="2800" dirty="0" smtClean="0"/>
              <a:t>	and pursuing new ones… like TPP!</a:t>
            </a:r>
            <a:br>
              <a:rPr lang="en-US" sz="2800" dirty="0" smtClean="0"/>
            </a:br>
            <a:endParaRPr lang="en-US" sz="400" dirty="0" smtClean="0"/>
          </a:p>
          <a:p>
            <a:pPr marL="514350" lvl="0" indent="-514350">
              <a:buFont typeface="+mj-lt"/>
              <a:buAutoNum type="arabicPeriod" startAt="7"/>
            </a:pPr>
            <a:r>
              <a:rPr lang="en-US" dirty="0" smtClean="0"/>
              <a:t> Consider </a:t>
            </a:r>
            <a:r>
              <a:rPr lang="en-US" dirty="0"/>
              <a:t>wage </a:t>
            </a:r>
            <a:r>
              <a:rPr lang="en-US" dirty="0" smtClean="0"/>
              <a:t>insurance,</a:t>
            </a:r>
            <a:r>
              <a:rPr lang="en-US" dirty="0"/>
              <a:t/>
            </a:r>
            <a:br>
              <a:rPr lang="en-US" dirty="0"/>
            </a:br>
            <a:r>
              <a:rPr lang="en-US" sz="2400" dirty="0" smtClean="0"/>
              <a:t>which compensates those who lose jobs (not just for trade)</a:t>
            </a:r>
            <a:br>
              <a:rPr lang="en-US" sz="2400" dirty="0" smtClean="0"/>
            </a:br>
            <a:r>
              <a:rPr lang="en-US" sz="2400" dirty="0" smtClean="0"/>
              <a:t>and does not penalize taking a new job at lower wage.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1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68375"/>
            <a:ext cx="7772400" cy="1470025"/>
          </a:xfrm>
        </p:spPr>
        <p:txBody>
          <a:bodyPr>
            <a:normAutofit/>
          </a:bodyPr>
          <a:lstStyle/>
          <a:p>
            <a:r>
              <a:rPr lang="en-US" i="1" dirty="0" smtClean="0"/>
              <a:t>An Economy That Works </a:t>
            </a:r>
            <a:br>
              <a:rPr lang="en-US" i="1" dirty="0" smtClean="0"/>
            </a:br>
            <a:r>
              <a:rPr lang="en-US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276600"/>
            <a:ext cx="7848600" cy="2819400"/>
          </a:xfrm>
        </p:spPr>
        <p:txBody>
          <a:bodyPr>
            <a:normAutofit fontScale="77500" lnSpcReduction="20000"/>
          </a:bodyPr>
          <a:lstStyle/>
          <a:p>
            <a:r>
              <a:rPr lang="en-US" sz="6200" b="1" dirty="0" smtClean="0"/>
              <a:t>Jeffrey Frankel</a:t>
            </a:r>
          </a:p>
          <a:p>
            <a:r>
              <a:rPr lang="en-US" sz="3600" b="1" dirty="0" smtClean="0"/>
              <a:t>Harpel Professor of Capital Formation and Growth</a:t>
            </a:r>
            <a:br>
              <a:rPr lang="en-US" sz="3600" b="1" dirty="0" smtClean="0"/>
            </a:br>
            <a:r>
              <a:rPr lang="en-US" sz="4000" b="1" dirty="0" smtClean="0"/>
              <a:t>Harvard University</a:t>
            </a:r>
            <a:br>
              <a:rPr lang="en-US" sz="4000" b="1" dirty="0" smtClean="0"/>
            </a:br>
            <a:r>
              <a:rPr lang="en-US" sz="5700" b="1" dirty="0" smtClean="0"/>
              <a:t/>
            </a:r>
            <a:br>
              <a:rPr lang="en-US" sz="5700" b="1" dirty="0" smtClean="0"/>
            </a:b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370" y="4962525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8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400" dirty="0" smtClean="0"/>
              <a:t>(III) </a:t>
            </a:r>
            <a:r>
              <a:rPr lang="en-US" sz="3400" dirty="0" smtClean="0"/>
              <a:t>Some p</a:t>
            </a:r>
            <a:r>
              <a:rPr lang="en-US" sz="3600" dirty="0" smtClean="0"/>
              <a:t>olicies to optimize growth </a:t>
            </a:r>
            <a:br>
              <a:rPr lang="en-US" sz="3600" dirty="0" smtClean="0"/>
            </a:br>
            <a:r>
              <a:rPr lang="en-US" sz="3600" dirty="0" smtClean="0"/>
              <a:t>&amp; equality, widely favored by economists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371600"/>
            <a:ext cx="8991600" cy="5562600"/>
          </a:xfrm>
        </p:spPr>
        <p:txBody>
          <a:bodyPr>
            <a:normAutofit fontScale="5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4400" dirty="0" smtClean="0"/>
              <a:t>Improve education, esp. universal pre-school education.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4400" dirty="0" smtClean="0"/>
              <a:t>Expand the </a:t>
            </a:r>
            <a:r>
              <a:rPr lang="en-US" sz="4400" dirty="0" smtClean="0"/>
              <a:t>health-insured </a:t>
            </a:r>
            <a:r>
              <a:rPr lang="en-US" sz="4400" dirty="0" smtClean="0"/>
              <a:t>population:  </a:t>
            </a:r>
            <a:r>
              <a:rPr lang="en-US" sz="4000" dirty="0" smtClean="0"/>
              <a:t>The Affordable Care Act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4400" dirty="0" smtClean="0"/>
              <a:t>Infrastructure spending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4400" dirty="0" smtClean="0"/>
              <a:t>Intelligent financial regulation</a:t>
            </a:r>
            <a:r>
              <a:rPr lang="en-US" sz="4400" dirty="0" smtClean="0"/>
              <a:t>: </a:t>
            </a:r>
            <a:r>
              <a:rPr lang="en-US" sz="4000" dirty="0" smtClean="0"/>
              <a:t>Dodd-Frank reform, fiduciary rule, etc.</a:t>
            </a:r>
            <a:r>
              <a:rPr lang="en-US" sz="700" dirty="0" smtClean="0"/>
              <a:t/>
            </a:r>
            <a:br>
              <a:rPr lang="en-US" sz="700" dirty="0" smtClean="0"/>
            </a:br>
            <a:endParaRPr lang="en-US" sz="700" dirty="0"/>
          </a:p>
          <a:p>
            <a:pPr marL="514350" lvl="0" indent="-514350">
              <a:buFont typeface="+mj-lt"/>
              <a:buAutoNum type="arabicPeriod"/>
            </a:pPr>
            <a:r>
              <a:rPr lang="en-US" sz="4400" dirty="0" smtClean="0"/>
              <a:t>T</a:t>
            </a:r>
            <a:r>
              <a:rPr lang="en-US" sz="4400" dirty="0" smtClean="0"/>
              <a:t>ax reform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pPr lvl="1"/>
            <a:r>
              <a:rPr lang="en-US" sz="3600" dirty="0" smtClean="0"/>
              <a:t>Make</a:t>
            </a:r>
            <a:r>
              <a:rPr lang="en-US" sz="3600" dirty="0" smtClean="0"/>
              <a:t> personal income tax system more progressive, not less.</a:t>
            </a:r>
          </a:p>
          <a:p>
            <a:pPr lvl="2"/>
            <a:r>
              <a:rPr lang="en-US" sz="3100" dirty="0" smtClean="0"/>
              <a:t>E.g., expand EITC </a:t>
            </a:r>
            <a:r>
              <a:rPr lang="en-US" sz="3100" dirty="0" smtClean="0"/>
              <a:t>&amp; </a:t>
            </a:r>
            <a:r>
              <a:rPr lang="en-US" sz="3100" dirty="0" smtClean="0"/>
              <a:t>abolish the carried interest deduction.</a:t>
            </a:r>
          </a:p>
          <a:p>
            <a:pPr lvl="1"/>
            <a:r>
              <a:rPr lang="en-US" sz="3600" dirty="0" smtClean="0"/>
              <a:t>Keep</a:t>
            </a:r>
            <a:r>
              <a:rPr lang="en-US" sz="3600" dirty="0" smtClean="0"/>
              <a:t> the estate tax, make payroll taxes more progressive, etc.</a:t>
            </a:r>
          </a:p>
          <a:p>
            <a:pPr lvl="1"/>
            <a:r>
              <a:rPr lang="en-US" sz="3600" dirty="0" smtClean="0"/>
              <a:t>T</a:t>
            </a:r>
            <a:r>
              <a:rPr lang="en-US" sz="3600" dirty="0" smtClean="0"/>
              <a:t>ax gasoline &amp; carbon. 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4400" dirty="0" smtClean="0"/>
              <a:t>Address the long-term rise in household debt: </a:t>
            </a:r>
          </a:p>
          <a:p>
            <a:r>
              <a:rPr lang="en-US" sz="3300" dirty="0" smtClean="0"/>
              <a:t>Don’t get families up to their eyeballs in housing debt they can’t afford. </a:t>
            </a:r>
          </a:p>
          <a:p>
            <a:pPr lvl="2"/>
            <a:r>
              <a:rPr lang="en-US" sz="2900" dirty="0" smtClean="0"/>
              <a:t>E.g.,  require mortgage-originators to keep “skin in the game.”</a:t>
            </a:r>
          </a:p>
          <a:p>
            <a:r>
              <a:rPr lang="en-US" sz="3300" dirty="0" smtClean="0"/>
              <a:t>Make auto dealers subject to the Consumer Finance Protection Bureau.</a:t>
            </a:r>
            <a:endParaRPr lang="en-US" sz="3300" dirty="0"/>
          </a:p>
          <a:p>
            <a:r>
              <a:rPr lang="en-US" sz="3300" dirty="0" smtClean="0"/>
              <a:t>Make student loans contingent on the school’s rates of graduation &amp; gainful employment.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742950" indent="-742950">
              <a:buFont typeface="+mj-lt"/>
              <a:buAutoNum type="arabicPeriod" startAt="7"/>
            </a:pPr>
            <a:r>
              <a:rPr lang="en-US" sz="4400" dirty="0" smtClean="0"/>
              <a:t>Consider </a:t>
            </a:r>
            <a:r>
              <a:rPr lang="en-US" sz="4400" dirty="0"/>
              <a:t>wage </a:t>
            </a:r>
            <a:r>
              <a:rPr lang="en-US" sz="4400" dirty="0" smtClean="0"/>
              <a:t>insurance, </a:t>
            </a:r>
            <a:r>
              <a:rPr lang="en-US" sz="4000" dirty="0" smtClean="0"/>
              <a:t>over Trade Adjustment Assistance.</a:t>
            </a:r>
            <a:endParaRPr lang="en-US" sz="4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65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5638800" cy="1143000"/>
          </a:xfrm>
        </p:spPr>
        <p:txBody>
          <a:bodyPr>
            <a:normAutofit/>
          </a:bodyPr>
          <a:lstStyle/>
          <a:p>
            <a:pPr marL="0" indent="0"/>
            <a:r>
              <a:rPr lang="en-US" sz="4000" dirty="0" smtClean="0"/>
              <a:t>III) Sensible strategy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7630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Theorem: Free trade + helping the “losers”</a:t>
            </a:r>
            <a:br>
              <a:rPr lang="en-US" dirty="0" smtClean="0"/>
            </a:br>
            <a:r>
              <a:rPr lang="en-US" dirty="0" smtClean="0"/>
              <a:t>can give the desired combination of GDP vs. equality.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Common response: But we </a:t>
            </a:r>
            <a:r>
              <a:rPr lang="en-US" i="1" dirty="0" smtClean="0"/>
              <a:t>don’t</a:t>
            </a:r>
            <a:r>
              <a:rPr lang="en-US" dirty="0" smtClean="0"/>
              <a:t> “compensate the losers.”  </a:t>
            </a:r>
            <a:br>
              <a:rPr lang="en-US" dirty="0" smtClean="0"/>
            </a:br>
            <a:r>
              <a:rPr lang="en-US" dirty="0" smtClean="0"/>
              <a:t>So we need to rethink globalization.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My response:  What is on the ballot every 4 years?</a:t>
            </a:r>
          </a:p>
          <a:p>
            <a:pPr lvl="1"/>
            <a:r>
              <a:rPr lang="en-US" dirty="0" smtClean="0"/>
              <a:t>The choice  between free trade vs. protectionism? </a:t>
            </a:r>
          </a:p>
          <a:p>
            <a:pPr lvl="1"/>
            <a:r>
              <a:rPr lang="en-US" dirty="0" smtClean="0"/>
              <a:t>Some unknown ideal rethought-globalization? </a:t>
            </a:r>
          </a:p>
          <a:p>
            <a:pPr lvl="1"/>
            <a:r>
              <a:rPr lang="en-US" dirty="0" smtClean="0"/>
              <a:t>The choice between that list of policies and their opposites?   </a:t>
            </a:r>
            <a:r>
              <a:rPr lang="en-US" sz="1500" dirty="0" smtClean="0"/>
              <a:t/>
            </a:r>
            <a:br>
              <a:rPr lang="en-US" sz="1500" dirty="0" smtClean="0"/>
            </a:b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Why do so many American workers vote against their interests?</a:t>
            </a:r>
          </a:p>
          <a:p>
            <a:pPr lvl="1"/>
            <a:r>
              <a:rPr lang="en-US" dirty="0" smtClean="0"/>
              <a:t>Because we fail to explain the policies to them.</a:t>
            </a:r>
          </a:p>
        </p:txBody>
      </p:sp>
      <p:sp>
        <p:nvSpPr>
          <p:cNvPr id="4" name="Rectangle 3"/>
          <p:cNvSpPr/>
          <p:nvPr/>
        </p:nvSpPr>
        <p:spPr>
          <a:xfrm>
            <a:off x="6370573" y="3493098"/>
            <a:ext cx="109702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200" i="1" dirty="0" smtClean="0"/>
              <a:t>No.</a:t>
            </a:r>
            <a:endParaRPr lang="en-US" sz="2200" i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6324600" y="3810000"/>
            <a:ext cx="117322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200" i="1" dirty="0" smtClean="0"/>
              <a:t>No.</a:t>
            </a:r>
            <a:endParaRPr lang="en-US" sz="2200" i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6324600" y="4457385"/>
            <a:ext cx="2362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200" i="1" dirty="0" smtClean="0"/>
              <a:t>Yes.  </a:t>
            </a:r>
            <a:r>
              <a:rPr lang="en-US" sz="2200" dirty="0" smtClean="0"/>
              <a:t>(D vs R).</a:t>
            </a:r>
            <a:endParaRPr lang="en-US" sz="2200" i="1" dirty="0" smtClean="0"/>
          </a:p>
        </p:txBody>
      </p:sp>
    </p:spTree>
    <p:extLst>
      <p:ext uri="{BB962C8B-B14F-4D97-AF65-F5344CB8AC3E}">
        <p14:creationId xmlns:p14="http://schemas.microsoft.com/office/powerpoint/2010/main" val="344260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971800"/>
            <a:ext cx="400294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130" y="5181600"/>
            <a:ext cx="2121270" cy="707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34001"/>
            <a:ext cx="2643583" cy="524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140" y="5424009"/>
            <a:ext cx="2829260" cy="434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388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If </a:t>
            </a:r>
            <a:r>
              <a:rPr lang="en-US" sz="3200" dirty="0" smtClean="0"/>
              <a:t>the economy is in such good shape,</a:t>
            </a:r>
            <a:br>
              <a:rPr lang="en-US" sz="3200" dirty="0" smtClean="0"/>
            </a:br>
            <a:r>
              <a:rPr lang="en-US" sz="3200" dirty="0" smtClean="0"/>
              <a:t>why has there been such discontent?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3429001"/>
            <a:ext cx="3848100" cy="60959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One obvious answer: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7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4800" y="9982200"/>
            <a:ext cx="8610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T</a:t>
            </a:r>
            <a:r>
              <a:rPr lang="en-US" sz="3200" dirty="0" smtClean="0"/>
              <a:t>he longer-term trend for the </a:t>
            </a:r>
            <a:r>
              <a:rPr lang="en-US" sz="3200" dirty="0"/>
              <a:t>typical American </a:t>
            </a:r>
            <a:r>
              <a:rPr lang="en-US" sz="3200" dirty="0" smtClean="0"/>
              <a:t>has </a:t>
            </a:r>
            <a:r>
              <a:rPr lang="en-US" sz="3200" dirty="0"/>
              <a:t>not </a:t>
            </a:r>
            <a:r>
              <a:rPr lang="en-US" sz="3200" dirty="0" smtClean="0"/>
              <a:t>been good:</a:t>
            </a:r>
            <a:endParaRPr lang="en-US" sz="32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47800" y="4114800"/>
            <a:ext cx="6019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T</a:t>
            </a:r>
            <a:r>
              <a:rPr lang="en-US" sz="3200" dirty="0" smtClean="0"/>
              <a:t>he longer-term trend for typical Americans has </a:t>
            </a:r>
            <a:r>
              <a:rPr lang="en-US" sz="3200" dirty="0"/>
              <a:t>not </a:t>
            </a:r>
            <a:r>
              <a:rPr lang="en-US" sz="3200" dirty="0" smtClean="0"/>
              <a:t>been good.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228600" y="5105399"/>
            <a:ext cx="883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/>
              <a:t>Since 2000, the gains have gone to those at the top.</a:t>
            </a:r>
            <a:endParaRPr lang="en-US" sz="32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04800" y="381000"/>
            <a:ext cx="84582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i="1" dirty="0" smtClean="0"/>
              <a:t>Appendices:</a:t>
            </a:r>
            <a:br>
              <a:rPr lang="en-US" b="1" i="1" dirty="0" smtClean="0"/>
            </a:br>
            <a:r>
              <a:rPr lang="en-US" b="1" i="1" dirty="0" smtClean="0"/>
              <a:t>An Economy That Works for All Americans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19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46237"/>
            <a:ext cx="7924800" cy="4525963"/>
          </a:xfrm>
        </p:spPr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en-US" dirty="0"/>
              <a:t>Y</a:t>
            </a:r>
            <a:r>
              <a:rPr lang="en-US" dirty="0" smtClean="0"/>
              <a:t>es</a:t>
            </a:r>
            <a:r>
              <a:rPr lang="en-US" dirty="0" smtClean="0"/>
              <a:t>, ordinary </a:t>
            </a:r>
            <a:r>
              <a:rPr lang="en-US" dirty="0"/>
              <a:t>Americans </a:t>
            </a:r>
            <a:r>
              <a:rPr lang="en-US" dirty="0" smtClean="0"/>
              <a:t>have been </a:t>
            </a:r>
            <a:br>
              <a:rPr lang="en-US" dirty="0" smtClean="0"/>
            </a:br>
            <a:r>
              <a:rPr lang="en-US" dirty="0" smtClean="0"/>
              <a:t>left </a:t>
            </a:r>
            <a:r>
              <a:rPr lang="en-US" dirty="0"/>
              <a:t>behind </a:t>
            </a:r>
            <a:r>
              <a:rPr lang="en-US" dirty="0" smtClean="0"/>
              <a:t>in </a:t>
            </a:r>
            <a:r>
              <a:rPr lang="en-US" dirty="0"/>
              <a:t>the modern </a:t>
            </a:r>
            <a:r>
              <a:rPr lang="en-US" dirty="0" smtClean="0"/>
              <a:t>economy.</a:t>
            </a:r>
            <a:br>
              <a:rPr lang="en-US" dirty="0" smtClean="0"/>
            </a:br>
            <a:endParaRPr lang="en-US" dirty="0" smtClean="0"/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Ten </a:t>
            </a:r>
            <a:r>
              <a:rPr lang="en-US" dirty="0" smtClean="0"/>
              <a:t>reasons why US inequality has risen.</a:t>
            </a:r>
            <a:br>
              <a:rPr lang="en-US" dirty="0" smtClean="0"/>
            </a:br>
            <a:endParaRPr lang="en-US" dirty="0" smtClean="0"/>
          </a:p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Ten policy proposals to help share a growing economic pie more equally</a:t>
            </a:r>
            <a:r>
              <a:rPr lang="en-US" sz="2000" dirty="0" smtClean="0"/>
              <a:t>.</a:t>
            </a:r>
            <a:endParaRPr lang="en-US" sz="2000" dirty="0"/>
          </a:p>
          <a:p>
            <a:pPr marL="571500" indent="-571500">
              <a:buFont typeface="+mj-lt"/>
              <a:buAutoNum type="romanU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86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80803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(I) Real </a:t>
            </a:r>
            <a:r>
              <a:rPr lang="en-US" sz="2800" dirty="0" smtClean="0"/>
              <a:t>median family income is still below 2000!</a:t>
            </a:r>
            <a:endParaRPr lang="en-US" sz="2800" dirty="0"/>
          </a:p>
        </p:txBody>
      </p:sp>
      <p:pic>
        <p:nvPicPr>
          <p:cNvPr id="1026" name="Picture 2" descr="C:\Users\jfrankel\Downloads\fredgrap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2" y="1371600"/>
            <a:ext cx="8382000" cy="422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5066144" y="1933047"/>
            <a:ext cx="3516748" cy="0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29600" y="4933221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2015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4600" y="4908396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2007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8220" y="4912437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2000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2000" y="6356350"/>
            <a:ext cx="609600" cy="365125"/>
          </a:xfrm>
        </p:spPr>
        <p:txBody>
          <a:bodyPr/>
          <a:lstStyle/>
          <a:p>
            <a:fld id="{18677272-7F0D-4D88-A49C-E33188C27637}" type="slidenum">
              <a:rPr lang="en-US" smtClean="0"/>
              <a:t>9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2400" y="5859959"/>
            <a:ext cx="8763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/>
              <a:t>even though median income rose </a:t>
            </a:r>
            <a:r>
              <a:rPr lang="en-US" sz="2200" dirty="0"/>
              <a:t>5.2% in 2015, the fastest </a:t>
            </a:r>
            <a:r>
              <a:rPr lang="en-US" sz="2200" dirty="0" smtClean="0"/>
              <a:t>ever; </a:t>
            </a:r>
            <a:br>
              <a:rPr lang="en-US" sz="2200" dirty="0" smtClean="0"/>
            </a:br>
            <a:r>
              <a:rPr lang="en-US" sz="2200" dirty="0" smtClean="0"/>
              <a:t>and the poverty rate fell from </a:t>
            </a:r>
            <a:r>
              <a:rPr lang="en-US" sz="2200" dirty="0"/>
              <a:t>14.8% to 13.5</a:t>
            </a:r>
            <a:r>
              <a:rPr lang="en-US" sz="2200" dirty="0" smtClean="0"/>
              <a:t>%, </a:t>
            </a:r>
            <a:r>
              <a:rPr lang="en-US" sz="2200" dirty="0"/>
              <a:t>the largest drop since 1968.</a:t>
            </a:r>
          </a:p>
        </p:txBody>
      </p:sp>
    </p:spTree>
    <p:extLst>
      <p:ext uri="{BB962C8B-B14F-4D97-AF65-F5344CB8AC3E}">
        <p14:creationId xmlns:p14="http://schemas.microsoft.com/office/powerpoint/2010/main" val="176701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841</Words>
  <Application>Microsoft Office PowerPoint</Application>
  <PresentationFormat>On-screen Show (4:3)</PresentationFormat>
  <Paragraphs>224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A strategy so American workers won’t  be left behind in the modern economy.  Presenter: Jeffrey Frankel</vt:lpstr>
      <vt:lpstr>“Is trade is a placeholder  for broader economic anxieties?”  Yes.</vt:lpstr>
      <vt:lpstr>(II) Ten causes of rising inequality in the US </vt:lpstr>
      <vt:lpstr>(III) Some policies to optimize growth  &amp; equality, widely favored by economists</vt:lpstr>
      <vt:lpstr>III) Sensible strategy</vt:lpstr>
      <vt:lpstr>PowerPoint Presentation</vt:lpstr>
      <vt:lpstr>If the economy is in such good shape, why has there been such discontent?</vt:lpstr>
      <vt:lpstr>Overview</vt:lpstr>
      <vt:lpstr>(I) Real median family income is still below 2000!</vt:lpstr>
      <vt:lpstr>The share of US income going to the top has been rising since 1980, and is now back to the 1920s level.</vt:lpstr>
      <vt:lpstr>(II) Why has inequality risen in the US?  Ten reasons. </vt:lpstr>
      <vt:lpstr>1. Trade probably does play a role</vt:lpstr>
      <vt:lpstr>Manufacturing jobs were 32% of the national total  in 1950, and had declined to 10% by 2010.</vt:lpstr>
      <vt:lpstr>Similarly, we are not going back to the number of coal miners that were employed in 1923.</vt:lpstr>
      <vt:lpstr>2. Technology raises demand for “skilled” vs. “unskilled” workers, as shown by widening wage gap.</vt:lpstr>
      <vt:lpstr>3. The trend in years of education slowed during 1981-2012.</vt:lpstr>
      <vt:lpstr>4. “Winner take all” labor markets</vt:lpstr>
      <vt:lpstr>5. “Assortative mating”</vt:lpstr>
      <vt:lpstr>6. The share of US national income going to labor has declined since 2000 in part due to increased market power of firms, says Furman.</vt:lpstr>
      <vt:lpstr>7. Excessive compensation? Many top-1%-ers are executives and/or in finance.</vt:lpstr>
      <vt:lpstr>8. Supporting Piketty:  The share of wealth at the top  has also been rising.</vt:lpstr>
      <vt:lpstr>What weights should we place on each of these factors in explaining increased inequality?</vt:lpstr>
      <vt:lpstr>(III) Nine policy proposals to promote  An Economy That Works for All Americans</vt:lpstr>
      <vt:lpstr>1. Keep the Affordable Care Act which has sharply reduced the percentage of Americans lacking health insurance, and is fully funded.</vt:lpstr>
      <vt:lpstr>2. Retain intelligent financial regulation</vt:lpstr>
      <vt:lpstr>3: Address the long-term rise in household debt: housing, auto, &amp; student loans</vt:lpstr>
      <vt:lpstr>Address household debt: housing, auto &amp; student loans, continued</vt:lpstr>
      <vt:lpstr>4. Reform the tax system </vt:lpstr>
      <vt:lpstr>5. Put social security on a sound footing</vt:lpstr>
      <vt:lpstr>The last 3 of the 9 policy proposals</vt:lpstr>
      <vt:lpstr>An Economy That Works  for All Americans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Presenter: Jeffrey Frankel</dc:title>
  <dc:creator>itfsa</dc:creator>
  <cp:lastModifiedBy>itfsa</cp:lastModifiedBy>
  <cp:revision>30</cp:revision>
  <cp:lastPrinted>2017-03-01T23:03:05Z</cp:lastPrinted>
  <dcterms:created xsi:type="dcterms:W3CDTF">2017-03-01T19:07:07Z</dcterms:created>
  <dcterms:modified xsi:type="dcterms:W3CDTF">2017-03-02T02:17:28Z</dcterms:modified>
</cp:coreProperties>
</file>