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56" r:id="rId2"/>
    <p:sldId id="257" r:id="rId3"/>
    <p:sldId id="259" r:id="rId4"/>
    <p:sldId id="260" r:id="rId5"/>
    <p:sldId id="258" r:id="rId6"/>
    <p:sldId id="286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119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2B80E98-C9C4-442C-9807-6F76438BB33E}" type="datetimeFigureOut">
              <a:rPr lang="en-US" smtClean="0"/>
              <a:t>3/6/2017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C18B514-F8EB-4A58-B938-E009231CEC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7241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678EFC-31CE-41AC-A82B-800DF6D00C08}" type="datetimeFigureOut">
              <a:rPr lang="en-US" smtClean="0"/>
              <a:t>3/6/2017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2BBBF5-86DD-42AA-82C7-49454B94D8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0428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2BBBF5-86DD-42AA-82C7-49454B94D89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8340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1136-8314-49BB-B971-7998DF62449B}" type="datetimeFigureOut">
              <a:rPr lang="en-US" smtClean="0"/>
              <a:t>3/6/2017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523AB-F868-4E79-A2D2-B983AEBFE0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224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1136-8314-49BB-B971-7998DF62449B}" type="datetimeFigureOut">
              <a:rPr lang="en-US" smtClean="0"/>
              <a:t>3/6/2017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523AB-F868-4E79-A2D2-B983AEBFE0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486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1136-8314-49BB-B971-7998DF62449B}" type="datetimeFigureOut">
              <a:rPr lang="en-US" smtClean="0"/>
              <a:t>3/6/2017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523AB-F868-4E79-A2D2-B983AEBFE0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749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1136-8314-49BB-B971-7998DF62449B}" type="datetimeFigureOut">
              <a:rPr lang="en-US" smtClean="0"/>
              <a:t>3/6/2017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523AB-F868-4E79-A2D2-B983AEBFE0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327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1136-8314-49BB-B971-7998DF62449B}" type="datetimeFigureOut">
              <a:rPr lang="en-US" smtClean="0"/>
              <a:t>3/6/2017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523AB-F868-4E79-A2D2-B983AEBFE0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294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1136-8314-49BB-B971-7998DF62449B}" type="datetimeFigureOut">
              <a:rPr lang="en-US" smtClean="0"/>
              <a:t>3/6/2017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523AB-F868-4E79-A2D2-B983AEBFE0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851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1136-8314-49BB-B971-7998DF62449B}" type="datetimeFigureOut">
              <a:rPr lang="en-US" smtClean="0"/>
              <a:t>3/6/2017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523AB-F868-4E79-A2D2-B983AEBFE0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287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1136-8314-49BB-B971-7998DF62449B}" type="datetimeFigureOut">
              <a:rPr lang="en-US" smtClean="0"/>
              <a:t>3/6/2017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523AB-F868-4E79-A2D2-B983AEBFE0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365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1136-8314-49BB-B971-7998DF62449B}" type="datetimeFigureOut">
              <a:rPr lang="en-US" smtClean="0"/>
              <a:t>3/6/2017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523AB-F868-4E79-A2D2-B983AEBFE0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792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1136-8314-49BB-B971-7998DF62449B}" type="datetimeFigureOut">
              <a:rPr lang="en-US" smtClean="0"/>
              <a:t>3/6/2017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523AB-F868-4E79-A2D2-B983AEBFE0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32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1136-8314-49BB-B971-7998DF62449B}" type="datetimeFigureOut">
              <a:rPr lang="en-US" smtClean="0"/>
              <a:t>3/6/2017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523AB-F868-4E79-A2D2-B983AEBFE0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888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9A1136-8314-49BB-B971-7998DF62449B}" type="datetimeFigureOut">
              <a:rPr lang="en-US" smtClean="0"/>
              <a:t>3/6/2017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D523AB-F868-4E79-A2D2-B983AEBFE0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817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23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13.jpeg"/><Relationship Id="rId4" Type="http://schemas.openxmlformats.org/officeDocument/2006/relationships/image" Target="../media/image21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533400"/>
            <a:ext cx="8305800" cy="2838450"/>
          </a:xfrm>
        </p:spPr>
        <p:txBody>
          <a:bodyPr>
            <a:normAutofit fontScale="90000"/>
          </a:bodyPr>
          <a:lstStyle/>
          <a:p>
            <a:r>
              <a:rPr lang="en-US" sz="4200" dirty="0"/>
              <a:t>A strategy so American workers won’t </a:t>
            </a:r>
            <a:br>
              <a:rPr lang="en-US" sz="4200" dirty="0"/>
            </a:br>
            <a:r>
              <a:rPr lang="en-US" sz="4200" dirty="0"/>
              <a:t>be left behind in the modern economy.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Presenter: Jeffrey Frankel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962400"/>
            <a:ext cx="8534400" cy="1905000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Conference on Rewriting the Rules of Globalization: </a:t>
            </a:r>
            <a:b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The Dangers of </a:t>
            </a:r>
            <a:r>
              <a:rPr lang="en-US" sz="28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Trumpism</a:t>
            </a: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and the Needed Response</a:t>
            </a:r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/>
            </a:r>
            <a:b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/>
            </a:r>
            <a:b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Roosevelt House,  March 3, 2017; 1:00 PM – Session III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1898" y="3124200"/>
            <a:ext cx="283845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5940755"/>
            <a:ext cx="1752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AutoShape 4" descr="Image result for initiative for policy dialogue 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006" y="6030764"/>
            <a:ext cx="2341994" cy="464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AutoShape 7" descr="Image result for peterson institute for international economics logo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7790" y="6094660"/>
            <a:ext cx="2413210" cy="370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10726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1143000"/>
          </a:xfrm>
        </p:spPr>
        <p:txBody>
          <a:bodyPr>
            <a:normAutofit/>
          </a:bodyPr>
          <a:lstStyle/>
          <a:p>
            <a:r>
              <a:rPr lang="en-US" sz="3100" dirty="0"/>
              <a:t>1. Trade probably does play a role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79637"/>
            <a:ext cx="8229600" cy="4525963"/>
          </a:xfrm>
        </p:spPr>
        <p:txBody>
          <a:bodyPr>
            <a:normAutofit fontScale="92500"/>
          </a:bodyPr>
          <a:lstStyle/>
          <a:p>
            <a:r>
              <a:rPr lang="en-US" sz="3000" dirty="0"/>
              <a:t>Import competition has certainly hurt some workers,</a:t>
            </a:r>
          </a:p>
          <a:p>
            <a:pPr lvl="1"/>
            <a:r>
              <a:rPr lang="en-US" dirty="0"/>
              <a:t>as in the clothing &amp; steel industries.</a:t>
            </a:r>
            <a:r>
              <a:rPr lang="en-US" sz="1800" dirty="0"/>
              <a:t/>
            </a:r>
            <a:br>
              <a:rPr lang="en-US" sz="1800" dirty="0"/>
            </a:br>
            <a:endParaRPr lang="en-US" sz="1800" dirty="0"/>
          </a:p>
          <a:p>
            <a:r>
              <a:rPr lang="en-US" sz="3000" dirty="0"/>
              <a:t>But trade also has benefits:</a:t>
            </a:r>
          </a:p>
          <a:p>
            <a:pPr lvl="1"/>
            <a:r>
              <a:rPr lang="en-US" dirty="0"/>
              <a:t>Imported goods lower costs to consumers, </a:t>
            </a:r>
            <a:br>
              <a:rPr lang="en-US" dirty="0"/>
            </a:br>
            <a:r>
              <a:rPr lang="en-US" dirty="0"/>
              <a:t>especially low-income consumers.</a:t>
            </a:r>
          </a:p>
          <a:p>
            <a:pPr lvl="1"/>
            <a:r>
              <a:rPr lang="en-US" dirty="0"/>
              <a:t>Imported components keep costs low for US firms,</a:t>
            </a:r>
          </a:p>
          <a:p>
            <a:pPr lvl="2"/>
            <a:r>
              <a:rPr lang="en-US" dirty="0"/>
              <a:t>e.g., allowing US autos to remain globally competitive.</a:t>
            </a:r>
          </a:p>
          <a:p>
            <a:pPr lvl="1"/>
            <a:r>
              <a:rPr lang="en-US" dirty="0"/>
              <a:t>Exports create new jobs</a:t>
            </a:r>
          </a:p>
          <a:p>
            <a:pPr lvl="2"/>
            <a:r>
              <a:rPr lang="en-US" dirty="0"/>
              <a:t>which tend to pay 12% more than average jobs.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10</a:t>
            </a:fld>
            <a:endParaRPr lang="en-US"/>
          </a:p>
        </p:txBody>
      </p:sp>
      <p:pic>
        <p:nvPicPr>
          <p:cNvPr id="1026" name="Picture 2" descr="Image result for international trad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1143000"/>
            <a:ext cx="2152185" cy="1076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6829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534400" cy="1143000"/>
          </a:xfrm>
        </p:spPr>
        <p:txBody>
          <a:bodyPr>
            <a:normAutofit/>
          </a:bodyPr>
          <a:lstStyle/>
          <a:p>
            <a:r>
              <a:rPr lang="en-US" sz="2800" dirty="0"/>
              <a:t>Manufacturing jobs were 32% of the national total </a:t>
            </a:r>
            <a:br>
              <a:rPr lang="en-US" sz="2800" dirty="0"/>
            </a:br>
            <a:r>
              <a:rPr lang="en-US" sz="2800" dirty="0"/>
              <a:t>in 1950, and had declined to 10% by 2010.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" contrast="6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563" y="1600200"/>
            <a:ext cx="8666166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4800" y="1524000"/>
            <a:ext cx="8763000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en-US" sz="2200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815529" y="2376425"/>
            <a:ext cx="7467600" cy="27432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11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272729" y="1905000"/>
            <a:ext cx="7239000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200" dirty="0"/>
              <a:t>Percent of employment in US manufacturing (1970-2012)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57200" y="5646987"/>
            <a:ext cx="85344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/>
              <a:t>But it’s productivity growth:  </a:t>
            </a:r>
            <a:br>
              <a:rPr lang="en-US" sz="2800" dirty="0"/>
            </a:br>
            <a:r>
              <a:rPr lang="en-US" sz="2800" dirty="0"/>
              <a:t>manufacturing output has continued to rise.</a:t>
            </a:r>
          </a:p>
        </p:txBody>
      </p:sp>
      <p:sp>
        <p:nvSpPr>
          <p:cNvPr id="3" name="Rectangle 2"/>
          <p:cNvSpPr/>
          <p:nvPr/>
        </p:nvSpPr>
        <p:spPr>
          <a:xfrm>
            <a:off x="304800" y="1608387"/>
            <a:ext cx="6507858" cy="310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394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099" y="266832"/>
            <a:ext cx="8610600" cy="1143000"/>
          </a:xfrm>
        </p:spPr>
        <p:txBody>
          <a:bodyPr>
            <a:normAutofit/>
          </a:bodyPr>
          <a:lstStyle/>
          <a:p>
            <a:r>
              <a:rPr lang="en-US" sz="2800" dirty="0"/>
              <a:t>Similarly, we are not going back to</a:t>
            </a:r>
            <a:br>
              <a:rPr lang="en-US" sz="2800" dirty="0"/>
            </a:br>
            <a:r>
              <a:rPr lang="en-US" sz="2800" dirty="0"/>
              <a:t>the number of coal miners that were employed in 1923.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52596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412141"/>
            <a:ext cx="7391400" cy="5018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2286000" y="6566356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/>
              <a:t>By </a:t>
            </a:r>
            <a:r>
              <a:rPr lang="en-US" sz="800" dirty="0" err="1"/>
              <a:t>Plazak</a:t>
            </a:r>
            <a:r>
              <a:rPr lang="en-US" sz="800" dirty="0"/>
              <a:t> - Own work, CC BY-SA 4.0, https://commons.wikimedia.org/w/index.php?curid=48261916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2674557" y="2252646"/>
            <a:ext cx="4648200" cy="3276600"/>
          </a:xfrm>
          <a:prstGeom prst="straightConnector1">
            <a:avLst/>
          </a:prstGeom>
          <a:ln w="57150">
            <a:solidFill>
              <a:schemeClr val="tx1">
                <a:lumMod val="85000"/>
                <a:lumOff val="1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600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274638"/>
            <a:ext cx="8915400" cy="1143000"/>
          </a:xfrm>
        </p:spPr>
        <p:txBody>
          <a:bodyPr>
            <a:normAutofit/>
          </a:bodyPr>
          <a:lstStyle/>
          <a:p>
            <a:r>
              <a:rPr lang="en-US" sz="3000" dirty="0"/>
              <a:t>2. Technology raises demand for “skilled”</a:t>
            </a:r>
            <a:r>
              <a:rPr lang="en-US" sz="1400" dirty="0"/>
              <a:t> </a:t>
            </a:r>
            <a:r>
              <a:rPr lang="en-US" sz="2400" dirty="0"/>
              <a:t>vs.</a:t>
            </a:r>
            <a:r>
              <a:rPr lang="en-US" sz="1400" dirty="0"/>
              <a:t> </a:t>
            </a:r>
            <a:r>
              <a:rPr lang="en-US" sz="3000" dirty="0"/>
              <a:t>“unskilled” workers, as shown by widening wage gap</a:t>
            </a:r>
            <a:r>
              <a:rPr lang="en-US" sz="2800" dirty="0"/>
              <a:t>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13</a:t>
            </a:fld>
            <a:endParaRPr lang="en-US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47799"/>
            <a:ext cx="8305800" cy="5256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5799125" y="6626423"/>
            <a:ext cx="28114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Jason Furman, CEA, Oct. 17, 2016, Fig.10</a:t>
            </a:r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endParaRPr lang="en-US" sz="1400" dirty="0"/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1752600" y="2590800"/>
            <a:ext cx="6324600" cy="2285606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4" descr="http://s.wsj.net/public/resources/images/DE-AW749_vw_usa_G_2013091815152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2957" y="3973551"/>
            <a:ext cx="3087210" cy="2060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7773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68362"/>
          </a:xfrm>
        </p:spPr>
        <p:txBody>
          <a:bodyPr>
            <a:normAutofit/>
          </a:bodyPr>
          <a:lstStyle/>
          <a:p>
            <a:r>
              <a:rPr lang="en-US" sz="2800" dirty="0"/>
              <a:t>3. The trend in years of education slowed during 1981-2012.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742" y="1905000"/>
            <a:ext cx="7479858" cy="4799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5979584" y="6550223"/>
            <a:ext cx="28002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Jason Furman, CEA, Oct. 17, 2016, Fig.11. </a:t>
            </a:r>
            <a:endParaRPr lang="en-US" sz="1200" dirty="0"/>
          </a:p>
        </p:txBody>
      </p:sp>
      <p:sp>
        <p:nvSpPr>
          <p:cNvPr id="7" name="Rectangle 6"/>
          <p:cNvSpPr/>
          <p:nvPr/>
        </p:nvSpPr>
        <p:spPr>
          <a:xfrm>
            <a:off x="6140604" y="3549804"/>
            <a:ext cx="1869294" cy="86177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Trend</a:t>
            </a:r>
            <a:br>
              <a:rPr lang="en-US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1981 – 2012</a:t>
            </a:r>
            <a:r>
              <a:rPr lang="en-US" sz="1400" b="1" dirty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en-US" sz="1400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1400" dirty="0">
                <a:solidFill>
                  <a:schemeClr val="accent6">
                    <a:lumMod val="75000"/>
                  </a:schemeClr>
                </a:solidFill>
              </a:rPr>
              <a:t>= 1951+30 to 1982+30.</a:t>
            </a:r>
          </a:p>
        </p:txBody>
      </p:sp>
      <p:sp>
        <p:nvSpPr>
          <p:cNvPr id="8" name="Rectangle 7"/>
          <p:cNvSpPr/>
          <p:nvPr/>
        </p:nvSpPr>
        <p:spPr>
          <a:xfrm>
            <a:off x="2267808" y="3405426"/>
            <a:ext cx="2021694" cy="8617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Trend</a:t>
            </a:r>
            <a:br>
              <a:rPr lang="en-US" b="1" dirty="0">
                <a:solidFill>
                  <a:srgbClr val="0070C0"/>
                </a:solidFill>
              </a:rPr>
            </a:br>
            <a:r>
              <a:rPr lang="en-US" b="1" dirty="0">
                <a:solidFill>
                  <a:srgbClr val="0070C0"/>
                </a:solidFill>
              </a:rPr>
              <a:t>1906 – 1981</a:t>
            </a:r>
            <a:r>
              <a:rPr lang="en-US" sz="1400" b="1" dirty="0">
                <a:solidFill>
                  <a:srgbClr val="0070C0"/>
                </a:solidFill>
              </a:rPr>
              <a:t/>
            </a:r>
            <a:br>
              <a:rPr lang="en-US" sz="1400" b="1" dirty="0">
                <a:solidFill>
                  <a:srgbClr val="0070C0"/>
                </a:solidFill>
              </a:rPr>
            </a:br>
            <a:r>
              <a:rPr lang="en-US" sz="1400" dirty="0">
                <a:solidFill>
                  <a:srgbClr val="0070C0"/>
                </a:solidFill>
              </a:rPr>
              <a:t>= 1876+30 to 1951+30.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1383268"/>
            <a:ext cx="8305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Average Years of Schooling at Age 30, U.S. Native-Born, by Year of Birth, 1876-1982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5943600" y="3276600"/>
            <a:ext cx="1905000" cy="3048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14</a:t>
            </a:fld>
            <a:endParaRPr lang="en-US"/>
          </a:p>
        </p:txBody>
      </p:sp>
      <p:pic>
        <p:nvPicPr>
          <p:cNvPr id="10" name="Picture 2" descr="Image result for swarthmore colle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4366974"/>
            <a:ext cx="2045711" cy="1534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Straight Arrow Connector 10"/>
          <p:cNvCxnSpPr/>
          <p:nvPr/>
        </p:nvCxnSpPr>
        <p:spPr>
          <a:xfrm flipV="1">
            <a:off x="1295400" y="3733800"/>
            <a:ext cx="4419600" cy="1949604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0176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900" dirty="0"/>
              <a:t>4. “Winner take all” labor markets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5791201"/>
            <a:ext cx="8382000" cy="1142999"/>
          </a:xfrm>
        </p:spPr>
        <p:txBody>
          <a:bodyPr>
            <a:normAutofit/>
          </a:bodyPr>
          <a:lstStyle/>
          <a:p>
            <a:pPr marL="914400" lvl="2" indent="0">
              <a:buNone/>
            </a:pPr>
            <a:r>
              <a:rPr lang="en-US" dirty="0"/>
              <a:t>Taylor Swift earned $170 million last year, making her </a:t>
            </a:r>
            <a:br>
              <a:rPr lang="en-US" dirty="0"/>
            </a:br>
            <a:r>
              <a:rPr lang="en-US" dirty="0"/>
              <a:t>the world’s highest paid celebrity (according to </a:t>
            </a:r>
            <a:r>
              <a:rPr lang="en-US" i="1" dirty="0"/>
              <a:t>Forbes</a:t>
            </a:r>
            <a:r>
              <a:rPr lang="en-US" dirty="0"/>
              <a:t>). </a:t>
            </a:r>
          </a:p>
        </p:txBody>
      </p:sp>
      <p:pic>
        <p:nvPicPr>
          <p:cNvPr id="1026" name="Picture 2" descr="Image result for taylor swift sing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8990" y="1270396"/>
            <a:ext cx="6575810" cy="4379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230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r>
              <a:rPr lang="en-US" sz="2900" dirty="0"/>
              <a:t>5. “Assortative mating”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763000" cy="4724400"/>
          </a:xfrm>
        </p:spPr>
        <p:txBody>
          <a:bodyPr>
            <a:normAutofit/>
          </a:bodyPr>
          <a:lstStyle/>
          <a:p>
            <a:pPr marL="0" lvl="2" indent="0">
              <a:buNone/>
            </a:pPr>
            <a:r>
              <a:rPr lang="en-US" sz="2800" dirty="0"/>
              <a:t>Crudely put: </a:t>
            </a:r>
            <a:r>
              <a:rPr lang="en-US" sz="2800"/>
              <a:t>highly educated,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highly paid, male professionals </a:t>
            </a:r>
            <a:br>
              <a:rPr lang="en-US" sz="2800" dirty="0"/>
            </a:br>
            <a:r>
              <a:rPr lang="en-US" sz="2800" dirty="0"/>
              <a:t>used to marry their secretaries, </a:t>
            </a:r>
          </a:p>
          <a:p>
            <a:pPr marL="0" lvl="2" indent="0">
              <a:buNone/>
            </a:pPr>
            <a:endParaRPr lang="en-US" sz="3600" dirty="0"/>
          </a:p>
          <a:p>
            <a:pPr marL="0" lvl="2" indent="0">
              <a:buNone/>
            </a:pPr>
            <a:endParaRPr lang="en-US" sz="2800" dirty="0"/>
          </a:p>
          <a:p>
            <a:pPr marL="0" lvl="2" indent="0">
              <a:buNone/>
            </a:pPr>
            <a:r>
              <a:rPr lang="en-US" sz="2800" dirty="0"/>
              <a:t>but now are more likely </a:t>
            </a:r>
            <a:br>
              <a:rPr lang="en-US" sz="2800" dirty="0"/>
            </a:br>
            <a:r>
              <a:rPr lang="en-US" sz="2800" dirty="0"/>
              <a:t>to marry highly educated &amp; (relatively) highly paid women.</a:t>
            </a:r>
          </a:p>
          <a:p>
            <a:pPr marL="0" lvl="2" indent="0">
              <a:buNone/>
            </a:pPr>
            <a:r>
              <a:rPr lang="en-US" sz="2800" dirty="0"/>
              <a:t>The couple passes the advantages on to their children.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16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362200"/>
            <a:ext cx="38100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7173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3100" dirty="0"/>
              <a:t>6. The share of US national income going to labor</a:t>
            </a:r>
            <a:br>
              <a:rPr lang="en-US" sz="3100" dirty="0"/>
            </a:br>
            <a:r>
              <a:rPr lang="en-US" sz="3100" dirty="0"/>
              <a:t>has declined since 2000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in part due to increased market power of firms, says Furman.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849" y="1905000"/>
            <a:ext cx="6903351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2667000" y="6553200"/>
            <a:ext cx="331956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Jason Furman, CEA, Oct. 17, 2016, Fig.13. </a:t>
            </a:r>
            <a:endParaRPr lang="en-US" sz="1400" dirty="0"/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5986563" y="3505200"/>
            <a:ext cx="1252437" cy="21336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177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7. Excessive compensation?</a:t>
            </a:r>
            <a:br>
              <a:rPr lang="en-US" sz="2800" dirty="0"/>
            </a:br>
            <a:r>
              <a:rPr lang="en-US" sz="2800" dirty="0"/>
              <a:t>Many top-1%-</a:t>
            </a:r>
            <a:r>
              <a:rPr lang="en-US" sz="2800" dirty="0" err="1"/>
              <a:t>ers</a:t>
            </a:r>
            <a:r>
              <a:rPr lang="en-US" sz="2800" dirty="0"/>
              <a:t> are executives and/or in finance.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01" y="1828800"/>
            <a:ext cx="8123299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2819400" y="6550223"/>
            <a:ext cx="322338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Jason Furman, CEA, Oct. 17, 2016, Fig.4a. </a:t>
            </a:r>
            <a:endParaRPr lang="en-US" sz="1400" dirty="0"/>
          </a:p>
        </p:txBody>
      </p:sp>
      <p:sp>
        <p:nvSpPr>
          <p:cNvPr id="5" name="Rectangle 4"/>
          <p:cNvSpPr/>
          <p:nvPr/>
        </p:nvSpPr>
        <p:spPr>
          <a:xfrm>
            <a:off x="685800" y="1371600"/>
            <a:ext cx="8001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Composition of Top 1 Percent Income Share by Primary Occupation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752600" y="2286000"/>
            <a:ext cx="1219200" cy="1905000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406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8. Supporting Piketty:  The share of wealth at the top </a:t>
            </a:r>
            <a:br>
              <a:rPr lang="en-US" sz="2800" dirty="0"/>
            </a:br>
            <a:r>
              <a:rPr lang="en-US" sz="2800" dirty="0"/>
              <a:t>has also been rising.</a:t>
            </a:r>
          </a:p>
        </p:txBody>
      </p:sp>
      <p:pic>
        <p:nvPicPr>
          <p:cNvPr id="4098" name="Picture 2" descr="Wealth Concentration Has Been Rising Toward Early 20th Century Level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391148"/>
            <a:ext cx="6387059" cy="4933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609600" y="6490156"/>
            <a:ext cx="7696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Chad Stone et al, CBPP, Sept </a:t>
            </a:r>
            <a:r>
              <a:rPr lang="en-US" sz="1200" cap="all" dirty="0"/>
              <a:t>30, 2016   </a:t>
            </a:r>
            <a:r>
              <a:rPr lang="en-US" sz="800" dirty="0"/>
              <a:t>www.cbpp.org/research/poverty-and-inequality/a-guide-to-statistics-on-historical-trends-in-income-inequality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5396459" y="3962400"/>
            <a:ext cx="1905000" cy="6858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19</a:t>
            </a:fld>
            <a:endParaRPr lang="en-US"/>
          </a:p>
        </p:txBody>
      </p:sp>
      <p:pic>
        <p:nvPicPr>
          <p:cNvPr id="3074" name="Picture 2" descr="Image result for monopoly gam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0083" y="1676400"/>
            <a:ext cx="2313811" cy="1619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7835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4638"/>
            <a:ext cx="8077200" cy="1143000"/>
          </a:xfrm>
        </p:spPr>
        <p:txBody>
          <a:bodyPr>
            <a:noAutofit/>
          </a:bodyPr>
          <a:lstStyle/>
          <a:p>
            <a:r>
              <a:rPr lang="en-US" sz="3600" dirty="0"/>
              <a:t>“Is trade is a placeholder </a:t>
            </a:r>
            <a:br>
              <a:rPr lang="en-US" sz="3600" dirty="0"/>
            </a:br>
            <a:r>
              <a:rPr lang="en-US" sz="3600" dirty="0"/>
              <a:t>for broader economic anxieties?”  Yes.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057400"/>
            <a:ext cx="8229600" cy="4572000"/>
          </a:xfrm>
        </p:spPr>
        <p:txBody>
          <a:bodyPr>
            <a:normAutofit/>
          </a:bodyPr>
          <a:lstStyle/>
          <a:p>
            <a:pPr marL="571500" indent="-571500">
              <a:buAutoNum type="romanUcParenR"/>
            </a:pPr>
            <a:r>
              <a:rPr lang="en-US" sz="3000" dirty="0" smtClean="0"/>
              <a:t>Why </a:t>
            </a:r>
            <a:r>
              <a:rPr lang="en-US" sz="3000" dirty="0"/>
              <a:t>has the modern </a:t>
            </a:r>
            <a:r>
              <a:rPr lang="en-US" sz="3000"/>
              <a:t>economy </a:t>
            </a:r>
            <a:r>
              <a:rPr lang="en-US" sz="3000" smtClean="0"/>
              <a:t/>
            </a:r>
            <a:br>
              <a:rPr lang="en-US" sz="3000" smtClean="0"/>
            </a:br>
            <a:r>
              <a:rPr lang="en-US" sz="3000" smtClean="0"/>
              <a:t>left the </a:t>
            </a:r>
            <a:r>
              <a:rPr lang="en-US" sz="3000" dirty="0"/>
              <a:t>median worker behind?</a:t>
            </a:r>
            <a:r>
              <a:rPr lang="en-US" sz="1800" dirty="0"/>
              <a:t/>
            </a:r>
            <a:br>
              <a:rPr lang="en-US" sz="1800" dirty="0"/>
            </a:br>
            <a:endParaRPr lang="en-US" sz="1800" dirty="0"/>
          </a:p>
          <a:p>
            <a:pPr marL="571500" indent="-571500">
              <a:buAutoNum type="romanUcParenR"/>
            </a:pPr>
            <a:r>
              <a:rPr lang="en-US" sz="3000" dirty="0"/>
              <a:t>An economy that works for all Americans: </a:t>
            </a:r>
            <a:br>
              <a:rPr lang="en-US" sz="3000" dirty="0"/>
            </a:br>
            <a:r>
              <a:rPr lang="en-US" sz="3000" dirty="0"/>
              <a:t>What policies can help optimize growth </a:t>
            </a:r>
            <a:br>
              <a:rPr lang="en-US" sz="3000" dirty="0"/>
            </a:br>
            <a:r>
              <a:rPr lang="en-US" sz="3000" dirty="0"/>
              <a:t>&amp; equality?</a:t>
            </a: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3000" dirty="0"/>
              <a:t>III) The sensible political strategy.</a:t>
            </a:r>
          </a:p>
        </p:txBody>
      </p:sp>
    </p:spTree>
    <p:extLst>
      <p:ext uri="{BB962C8B-B14F-4D97-AF65-F5344CB8AC3E}">
        <p14:creationId xmlns:p14="http://schemas.microsoft.com/office/powerpoint/2010/main" val="923471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9154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en-US" sz="3600" dirty="0"/>
              <a:t>What weights should we place on each</a:t>
            </a:r>
            <a:br>
              <a:rPr lang="en-US" sz="3600" dirty="0"/>
            </a:br>
            <a:r>
              <a:rPr lang="en-US" sz="3600" dirty="0"/>
              <a:t>of these factors in explaining increased inequality?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8686800" cy="4953000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/>
              <a:t>I don’t know.   </a:t>
            </a:r>
            <a:r>
              <a:rPr lang="en-US" sz="800" dirty="0"/>
              <a:t/>
            </a:r>
            <a:br>
              <a:rPr lang="en-US" sz="800" dirty="0"/>
            </a:br>
            <a:endParaRPr lang="en-US" sz="800" dirty="0"/>
          </a:p>
          <a:p>
            <a:r>
              <a:rPr lang="en-US" sz="2800" dirty="0"/>
              <a:t>Probably all merit some weight:</a:t>
            </a:r>
          </a:p>
          <a:p>
            <a:pPr lvl="1"/>
            <a:r>
              <a:rPr lang="en-US" sz="2600" dirty="0"/>
              <a:t>Trade, </a:t>
            </a:r>
          </a:p>
          <a:p>
            <a:pPr lvl="1"/>
            <a:r>
              <a:rPr lang="en-US" sz="2600" dirty="0"/>
              <a:t>technology, education, </a:t>
            </a:r>
          </a:p>
          <a:p>
            <a:pPr lvl="1"/>
            <a:r>
              <a:rPr lang="en-US" sz="2600" dirty="0"/>
              <a:t>winner-take-all, </a:t>
            </a:r>
          </a:p>
          <a:p>
            <a:pPr lvl="1"/>
            <a:r>
              <a:rPr lang="en-US" sz="2600" dirty="0"/>
              <a:t>assortative mating, </a:t>
            </a:r>
          </a:p>
          <a:p>
            <a:pPr lvl="1"/>
            <a:r>
              <a:rPr lang="en-US" sz="2600" dirty="0"/>
              <a:t>rents, executive compensation, </a:t>
            </a:r>
          </a:p>
          <a:p>
            <a:pPr lvl="1"/>
            <a:r>
              <a:rPr lang="en-US" sz="2600" dirty="0"/>
              <a:t>and wealth accumulation.</a:t>
            </a:r>
            <a:r>
              <a:rPr lang="en-US" sz="1500" dirty="0"/>
              <a:t/>
            </a:r>
            <a:br>
              <a:rPr lang="en-US" sz="1500" dirty="0"/>
            </a:br>
            <a:endParaRPr lang="en-US" sz="1500" dirty="0"/>
          </a:p>
          <a:p>
            <a:r>
              <a:rPr lang="en-US" sz="2800" dirty="0"/>
              <a:t>Surely one must diagnose the cause before </a:t>
            </a:r>
            <a:br>
              <a:rPr lang="en-US" sz="2800" dirty="0"/>
            </a:br>
            <a:r>
              <a:rPr lang="en-US" sz="2800" dirty="0"/>
              <a:t>deciding on the corresponding remedy?</a:t>
            </a:r>
            <a:r>
              <a:rPr lang="en-US" sz="800" dirty="0"/>
              <a:t/>
            </a:r>
            <a:br>
              <a:rPr lang="en-US" sz="800" dirty="0"/>
            </a:br>
            <a:endParaRPr lang="en-US" sz="800" dirty="0"/>
          </a:p>
          <a:p>
            <a:r>
              <a:rPr lang="en-US" sz="2800" dirty="0"/>
              <a:t>No, I don’t think one has to.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20</a:t>
            </a:fld>
            <a:endParaRPr lang="en-US"/>
          </a:p>
        </p:txBody>
      </p:sp>
      <p:pic>
        <p:nvPicPr>
          <p:cNvPr id="5" name="Picture 2" descr="Image result for monopoly gam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5732" y="4114800"/>
            <a:ext cx="1374584" cy="962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3548" y="3815375"/>
            <a:ext cx="1496786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Image result for taylor swift singi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6547" y="3331925"/>
            <a:ext cx="1239644" cy="825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Image result for swarthmore colleg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5414" y="2686661"/>
            <a:ext cx="1396186" cy="1047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://s.wsj.net/public/resources/images/DE-AW749_vw_usa_G_2013091815152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8311" y="2686661"/>
            <a:ext cx="1569289" cy="1047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Image result for international trad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4541" y="2519470"/>
            <a:ext cx="1514260" cy="757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3640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/>
          </a:bodyPr>
          <a:lstStyle/>
          <a:p>
            <a:r>
              <a:rPr lang="en-US" sz="3400" dirty="0"/>
              <a:t>(III) Nine policy proposals to promote </a:t>
            </a:r>
            <a:br>
              <a:rPr lang="en-US" sz="3400" dirty="0"/>
            </a:br>
            <a:r>
              <a:rPr lang="en-US" sz="3200" dirty="0"/>
              <a:t>An Economy That Works for All Americans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3999"/>
            <a:ext cx="8915400" cy="5334001"/>
          </a:xfrm>
        </p:spPr>
        <p:txBody>
          <a:bodyPr>
            <a:normAutofit fontScale="85000" lnSpcReduction="1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sz="3300" dirty="0"/>
              <a:t>Expand, don’t reduce, the health-insured population.</a:t>
            </a:r>
            <a:r>
              <a:rPr lang="en-US" sz="200" dirty="0"/>
              <a:t/>
            </a:r>
            <a:br>
              <a:rPr lang="en-US" sz="200" dirty="0"/>
            </a:br>
            <a:endParaRPr lang="en-US" sz="200" dirty="0"/>
          </a:p>
          <a:p>
            <a:pPr marL="514350" lvl="0" indent="-514350">
              <a:buFont typeface="+mj-lt"/>
              <a:buAutoNum type="arabicPeriod"/>
            </a:pPr>
            <a:r>
              <a:rPr lang="en-US" sz="3300" dirty="0"/>
              <a:t>Strengthen, don’t weaken, US financial regulation.</a:t>
            </a:r>
            <a:r>
              <a:rPr lang="en-US" sz="200" dirty="0"/>
              <a:t/>
            </a:r>
            <a:br>
              <a:rPr lang="en-US" sz="200" dirty="0"/>
            </a:br>
            <a:endParaRPr lang="en-US" sz="200" dirty="0"/>
          </a:p>
          <a:p>
            <a:pPr marL="514350" lvl="0" indent="-514350">
              <a:buFont typeface="+mj-lt"/>
              <a:buAutoNum type="arabicPeriod"/>
            </a:pPr>
            <a:r>
              <a:rPr lang="en-US" sz="3300" dirty="0"/>
              <a:t>Address the long-term rise in household debt.</a:t>
            </a:r>
            <a:r>
              <a:rPr lang="en-US" sz="200" dirty="0"/>
              <a:t/>
            </a:r>
            <a:br>
              <a:rPr lang="en-US" sz="200" dirty="0"/>
            </a:br>
            <a:r>
              <a:rPr lang="en-US" sz="200" dirty="0"/>
              <a:t/>
            </a:r>
            <a:br>
              <a:rPr lang="en-US" sz="200" dirty="0"/>
            </a:br>
            <a:endParaRPr lang="en-US" sz="200" dirty="0"/>
          </a:p>
          <a:p>
            <a:pPr marL="514350" indent="-514350">
              <a:buFont typeface="+mj-lt"/>
              <a:buAutoNum type="arabicPeriod"/>
            </a:pPr>
            <a:r>
              <a:rPr lang="en-US" sz="3300" dirty="0"/>
              <a:t>Reform the tax system </a:t>
            </a:r>
            <a:r>
              <a:rPr lang="en-US" sz="200" dirty="0"/>
              <a:t/>
            </a:r>
            <a:br>
              <a:rPr lang="en-US" sz="200" dirty="0"/>
            </a:br>
            <a:endParaRPr lang="en-US" sz="200" dirty="0"/>
          </a:p>
          <a:p>
            <a:pPr marL="514350" lvl="0" indent="-514350">
              <a:buFont typeface="+mj-lt"/>
              <a:buAutoNum type="arabicPeriod"/>
            </a:pPr>
            <a:r>
              <a:rPr lang="en-US" sz="3300" dirty="0"/>
              <a:t>Put social security on a sound footing.</a:t>
            </a:r>
            <a:r>
              <a:rPr lang="en-US" sz="200" dirty="0"/>
              <a:t/>
            </a:r>
            <a:br>
              <a:rPr lang="en-US" sz="200" dirty="0"/>
            </a:br>
            <a:endParaRPr lang="en-US" sz="200" dirty="0"/>
          </a:p>
          <a:p>
            <a:pPr marL="514350" lvl="0" indent="-514350">
              <a:buFont typeface="+mj-lt"/>
              <a:buAutoNum type="arabicPeriod"/>
            </a:pPr>
            <a:r>
              <a:rPr lang="en-US" sz="3300" dirty="0"/>
              <a:t>Increase infrastructure spending.</a:t>
            </a:r>
            <a:r>
              <a:rPr lang="en-US" sz="500" dirty="0"/>
              <a:t/>
            </a:r>
            <a:br>
              <a:rPr lang="en-US" sz="500" dirty="0"/>
            </a:br>
            <a:endParaRPr lang="en-US" sz="500" dirty="0"/>
          </a:p>
          <a:p>
            <a:pPr marL="514350" indent="-514350">
              <a:buFont typeface="+mj-lt"/>
              <a:buAutoNum type="arabicPeriod"/>
            </a:pPr>
            <a:endParaRPr lang="en-US" sz="200" dirty="0"/>
          </a:p>
          <a:p>
            <a:pPr marL="514350" lvl="0" indent="-514350">
              <a:buFont typeface="+mj-lt"/>
              <a:buAutoNum type="arabicPeriod"/>
            </a:pPr>
            <a:r>
              <a:rPr lang="en-US" sz="3300" dirty="0"/>
              <a:t>Improve education, esp. universal pre-school education.</a:t>
            </a:r>
            <a:r>
              <a:rPr lang="en-US" sz="200" dirty="0"/>
              <a:t/>
            </a:r>
            <a:br>
              <a:rPr lang="en-US" sz="200" dirty="0"/>
            </a:br>
            <a:r>
              <a:rPr lang="en-US" sz="200" dirty="0"/>
              <a:t/>
            </a:r>
            <a:br>
              <a:rPr lang="en-US" sz="200" dirty="0"/>
            </a:br>
            <a:endParaRPr lang="en-US" sz="200" dirty="0"/>
          </a:p>
          <a:p>
            <a:pPr marL="514350" lvl="0" indent="-514350">
              <a:buFont typeface="+mj-lt"/>
              <a:buAutoNum type="arabicPeriod"/>
            </a:pPr>
            <a:r>
              <a:rPr lang="en-US" sz="3300" dirty="0"/>
              <a:t>Keep US global economic leadership.</a:t>
            </a:r>
            <a:r>
              <a:rPr lang="en-US" sz="500" dirty="0"/>
              <a:t/>
            </a:r>
            <a:br>
              <a:rPr lang="en-US" sz="500" dirty="0"/>
            </a:br>
            <a:endParaRPr lang="en-US" sz="500" dirty="0"/>
          </a:p>
          <a:p>
            <a:pPr marL="514350" lvl="0" indent="-514350">
              <a:buFont typeface="+mj-lt"/>
              <a:buAutoNum type="arabicPeriod"/>
            </a:pPr>
            <a:r>
              <a:rPr lang="en-US" sz="3300" dirty="0"/>
              <a:t>Consider wage insurance.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856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305800" cy="1143000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1. Keep the Affordable Care Act</a:t>
            </a:r>
            <a:r>
              <a:rPr lang="en-US" dirty="0"/>
              <a:t/>
            </a:r>
            <a:br>
              <a:rPr lang="en-US" dirty="0"/>
            </a:br>
            <a:r>
              <a:rPr lang="en-US" sz="3100" dirty="0"/>
              <a:t>which has sharply reduced the percentage of Americans lacking health insurance, and is fully funded.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22</a:t>
            </a:fld>
            <a:endParaRPr lang="en-US"/>
          </a:p>
        </p:txBody>
      </p:sp>
      <p:pic>
        <p:nvPicPr>
          <p:cNvPr id="1026" name="Picture 2" descr="Image result for share of americans with health insuranc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676400"/>
            <a:ext cx="8305800" cy="52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>
            <a:off x="6477000" y="3429000"/>
            <a:ext cx="1852961" cy="1563029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9782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2. Retain intelligent financial regulation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46237"/>
            <a:ext cx="8839200" cy="4525963"/>
          </a:xfrm>
        </p:spPr>
        <p:txBody>
          <a:bodyPr>
            <a:normAutofit/>
          </a:bodyPr>
          <a:lstStyle/>
          <a:p>
            <a:r>
              <a:rPr lang="en-US" sz="2900" dirty="0"/>
              <a:t>Let the “fiduciary rule” on financial advisers </a:t>
            </a:r>
            <a:br>
              <a:rPr lang="en-US" sz="2900" dirty="0"/>
            </a:br>
            <a:r>
              <a:rPr lang="en-US" sz="2900" dirty="0"/>
              <a:t>go into effect in April.</a:t>
            </a: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r>
              <a:rPr lang="en-US" sz="2900" dirty="0"/>
              <a:t>Don’t gut Dodd-Frank financial reform, esp. its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higher capital requirements for banks, </a:t>
            </a:r>
          </a:p>
          <a:p>
            <a:pPr lvl="1"/>
            <a:r>
              <a:rPr lang="en-US" dirty="0"/>
              <a:t>tough stress tests on banks,</a:t>
            </a:r>
          </a:p>
          <a:p>
            <a:pPr lvl="1"/>
            <a:r>
              <a:rPr lang="en-US" dirty="0"/>
              <a:t>designation of Systemically Important Fin. Institutions, </a:t>
            </a:r>
          </a:p>
          <a:p>
            <a:pPr lvl="1"/>
            <a:r>
              <a:rPr lang="en-US" dirty="0"/>
              <a:t>enhanced transparency for derivatives, and</a:t>
            </a:r>
          </a:p>
          <a:p>
            <a:pPr lvl="1"/>
            <a:r>
              <a:rPr lang="en-US" dirty="0"/>
              <a:t>the Consumer Financial Protection Bureau.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356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701" y="76200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n-US" sz="3000" dirty="0"/>
              <a:t>3: Address the long-term rise in household debt: </a:t>
            </a:r>
            <a:r>
              <a:rPr lang="en-US" sz="2800" dirty="0"/>
              <a:t>housing, auto, &amp; student loans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1196898"/>
            <a:ext cx="9144000" cy="5791200"/>
          </a:xfrm>
        </p:spPr>
        <p:txBody>
          <a:bodyPr>
            <a:normAutofit/>
          </a:bodyPr>
          <a:lstStyle/>
          <a:p>
            <a:r>
              <a:rPr lang="en-US" sz="2800" dirty="0"/>
              <a:t>Reduce the policy tilt toward getting American families </a:t>
            </a:r>
            <a:br>
              <a:rPr lang="en-US" sz="2800" dirty="0"/>
            </a:br>
            <a:r>
              <a:rPr lang="en-US" sz="2800" dirty="0"/>
              <a:t>up to their eyeballs in mortgage debt they can’t afford.</a:t>
            </a:r>
          </a:p>
          <a:p>
            <a:pPr lvl="1"/>
            <a:r>
              <a:rPr lang="en-US" sz="2500" dirty="0"/>
              <a:t>It led to 2007-09 financial crisis. </a:t>
            </a:r>
          </a:p>
          <a:p>
            <a:pPr lvl="2"/>
            <a:r>
              <a:rPr lang="en-US" sz="2200" dirty="0"/>
              <a:t>without even much raising home ownership rates.</a:t>
            </a:r>
          </a:p>
          <a:p>
            <a:pPr lvl="1"/>
            <a:r>
              <a:rPr lang="en-US" sz="2500" dirty="0"/>
              <a:t>Specific policies:</a:t>
            </a:r>
          </a:p>
          <a:p>
            <a:pPr lvl="2"/>
            <a:r>
              <a:rPr lang="en-US" sz="2200" dirty="0"/>
              <a:t>Require a serious minimum down payment, as other countries do. </a:t>
            </a:r>
          </a:p>
          <a:p>
            <a:pPr lvl="2"/>
            <a:r>
              <a:rPr lang="en-US" sz="2200" dirty="0"/>
              <a:t>Require “skin in the game,” on the part of mortgage-originators.</a:t>
            </a:r>
          </a:p>
          <a:p>
            <a:pPr lvl="2"/>
            <a:r>
              <a:rPr lang="en-US" sz="2200" dirty="0"/>
              <a:t>Curtail tax deductibility of mortgage interest, </a:t>
            </a:r>
          </a:p>
          <a:p>
            <a:pPr lvl="3"/>
            <a:r>
              <a:rPr lang="en-US" dirty="0"/>
              <a:t>which mainly benefits the well-off. </a:t>
            </a:r>
          </a:p>
          <a:p>
            <a:pPr lvl="4"/>
            <a:r>
              <a:rPr lang="en-US" sz="1800" dirty="0"/>
              <a:t>It generally saves less than $200 for households earning $65,000.</a:t>
            </a:r>
          </a:p>
          <a:p>
            <a:pPr lvl="3"/>
            <a:r>
              <a:rPr lang="en-US" dirty="0"/>
              <a:t>Reduce deductions at the upper end,</a:t>
            </a:r>
            <a:endParaRPr lang="en-US" sz="1800" dirty="0"/>
          </a:p>
          <a:p>
            <a:pPr lvl="3"/>
            <a:r>
              <a:rPr lang="en-US" dirty="0"/>
              <a:t>especially if loan is used other than for purchase of residence </a:t>
            </a:r>
          </a:p>
          <a:p>
            <a:pPr lvl="4"/>
            <a:r>
              <a:rPr lang="en-US" sz="1800" dirty="0"/>
              <a:t>i.e., 2</a:t>
            </a:r>
            <a:r>
              <a:rPr lang="en-US" sz="1800" baseline="30000" dirty="0"/>
              <a:t>nd</a:t>
            </a:r>
            <a:r>
              <a:rPr lang="en-US" sz="1800" dirty="0"/>
              <a:t> home or “cash out” for spending.</a:t>
            </a:r>
          </a:p>
          <a:p>
            <a:pPr lvl="2"/>
            <a:r>
              <a:rPr lang="en-US" sz="2100" dirty="0"/>
              <a:t>Don’t repeat the mistake of privatized Fannie Mae &amp; Freddie Mac.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24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159298" y="2157759"/>
            <a:ext cx="374538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en-US" sz="2200" dirty="0"/>
              <a:t>And it drives up housing prices </a:t>
            </a:r>
          </a:p>
        </p:txBody>
      </p:sp>
    </p:spTree>
    <p:extLst>
      <p:ext uri="{BB962C8B-B14F-4D97-AF65-F5344CB8AC3E}">
        <p14:creationId xmlns:p14="http://schemas.microsoft.com/office/powerpoint/2010/main" val="114405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n-US" sz="2200" dirty="0"/>
              <a:t>Address household debt: housing, auto &amp; student loans</a:t>
            </a:r>
            <a:r>
              <a:rPr lang="en-US" sz="2000" dirty="0"/>
              <a:t>, </a:t>
            </a:r>
            <a:r>
              <a:rPr lang="en-US" sz="1800" dirty="0"/>
              <a:t>continued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686800" cy="5562600"/>
          </a:xfrm>
        </p:spPr>
        <p:txBody>
          <a:bodyPr>
            <a:normAutofit/>
          </a:bodyPr>
          <a:lstStyle/>
          <a:p>
            <a:r>
              <a:rPr lang="en-US" sz="2800" dirty="0"/>
              <a:t>Auto dealers should not have been exempted </a:t>
            </a:r>
            <a:br>
              <a:rPr lang="en-US" sz="2800" dirty="0"/>
            </a:br>
            <a:r>
              <a:rPr lang="en-US" sz="2800" dirty="0"/>
              <a:t>from the Consumer Finance Protection Bureau.</a:t>
            </a:r>
          </a:p>
          <a:p>
            <a:pPr lvl="1"/>
            <a:r>
              <a:rPr lang="en-US" sz="2400" dirty="0"/>
              <a:t>A rising share of sub-prime auto loans are now delinquent.</a:t>
            </a:r>
            <a:r>
              <a:rPr lang="en-US" sz="1000" dirty="0"/>
              <a:t> </a:t>
            </a:r>
            <a:br>
              <a:rPr lang="en-US" sz="1000" dirty="0"/>
            </a:br>
            <a:endParaRPr lang="en-US" sz="1000" dirty="0"/>
          </a:p>
          <a:p>
            <a:r>
              <a:rPr lang="en-US" sz="2800" dirty="0"/>
              <a:t>Although </a:t>
            </a:r>
            <a:r>
              <a:rPr lang="en-US" sz="2800" i="1" dirty="0"/>
              <a:t>most</a:t>
            </a:r>
            <a:r>
              <a:rPr lang="en-US" sz="2800" dirty="0"/>
              <a:t> college educations are still a good deal, and worth going into debt for if that is the only way, </a:t>
            </a:r>
            <a:r>
              <a:rPr lang="en-US" sz="2800" i="1" dirty="0"/>
              <a:t>some</a:t>
            </a:r>
            <a:r>
              <a:rPr lang="en-US" sz="2800" dirty="0"/>
              <a:t> enterprises are bad deals.</a:t>
            </a:r>
          </a:p>
          <a:p>
            <a:pPr lvl="2"/>
            <a:r>
              <a:rPr lang="en-US" dirty="0"/>
              <a:t>In particular, a majority of for-profit universities.</a:t>
            </a:r>
          </a:p>
          <a:p>
            <a:pPr lvl="2"/>
            <a:r>
              <a:rPr lang="en-US" dirty="0"/>
              <a:t>Government should expand student grants &amp; loans, </a:t>
            </a:r>
          </a:p>
          <a:p>
            <a:pPr lvl="2"/>
            <a:r>
              <a:rPr lang="en-US" dirty="0"/>
              <a:t>but tighten requirements that the college or university have a decent record regarding rates of graduation &amp; gainful employment, not loosen them. 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169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/>
              <a:t>4. Reform the tax system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371600"/>
            <a:ext cx="8610600" cy="4876800"/>
          </a:xfrm>
        </p:spPr>
        <p:txBody>
          <a:bodyPr>
            <a:normAutofit fontScale="85000" lnSpcReduction="20000"/>
          </a:bodyPr>
          <a:lstStyle/>
          <a:p>
            <a:r>
              <a:rPr lang="en-US" sz="3100" dirty="0"/>
              <a:t>Reform the corporate income tax</a:t>
            </a:r>
            <a:r>
              <a:rPr lang="en-US" sz="3000" dirty="0"/>
              <a:t> .</a:t>
            </a:r>
          </a:p>
          <a:p>
            <a:pPr marL="457200" lvl="1" indent="0">
              <a:buNone/>
            </a:pPr>
            <a:r>
              <a:rPr lang="en-US" sz="2600" dirty="0"/>
              <a:t>Stay revenue-neutral:</a:t>
            </a:r>
          </a:p>
          <a:p>
            <a:pPr marL="800100" lvl="1" indent="-342900"/>
            <a:r>
              <a:rPr lang="en-US" sz="2600" dirty="0"/>
              <a:t>lower rate, </a:t>
            </a:r>
          </a:p>
          <a:p>
            <a:pPr marL="800100" lvl="1" indent="-342900"/>
            <a:r>
              <a:rPr lang="en-US" sz="2600" dirty="0"/>
              <a:t>but cut distorting deductions, </a:t>
            </a:r>
          </a:p>
          <a:p>
            <a:pPr marL="1200150" lvl="2" indent="-342900"/>
            <a:r>
              <a:rPr lang="en-US" sz="2200" dirty="0"/>
              <a:t>e.g., oil subsidies &amp; interest deductions.</a:t>
            </a:r>
            <a:r>
              <a:rPr lang="en-US" sz="900" dirty="0"/>
              <a:t/>
            </a:r>
            <a:br>
              <a:rPr lang="en-US" sz="900" dirty="0"/>
            </a:br>
            <a:endParaRPr lang="en-US" sz="900" dirty="0"/>
          </a:p>
          <a:p>
            <a:r>
              <a:rPr lang="en-US" dirty="0"/>
              <a:t>Reform personal income tax to make it </a:t>
            </a:r>
            <a:br>
              <a:rPr lang="en-US" dirty="0"/>
            </a:br>
            <a:r>
              <a:rPr lang="en-US" dirty="0"/>
              <a:t>more progressive, not regressive.</a:t>
            </a:r>
          </a:p>
          <a:p>
            <a:pPr lvl="1"/>
            <a:r>
              <a:rPr lang="en-US" dirty="0"/>
              <a:t>E.g., expand EITC</a:t>
            </a:r>
            <a:r>
              <a:rPr lang="en-US" sz="900" dirty="0"/>
              <a:t> </a:t>
            </a:r>
            <a:r>
              <a:rPr lang="en-US" dirty="0"/>
              <a:t>, </a:t>
            </a:r>
          </a:p>
          <a:p>
            <a:pPr lvl="1"/>
            <a:r>
              <a:rPr lang="en-US" dirty="0"/>
              <a:t>and abolish the carried interest deduction.</a:t>
            </a:r>
            <a:endParaRPr lang="en-US" sz="1300" dirty="0"/>
          </a:p>
          <a:p>
            <a:pPr lvl="1"/>
            <a:endParaRPr lang="en-US" sz="1300" dirty="0"/>
          </a:p>
          <a:p>
            <a:r>
              <a:rPr lang="en-US" dirty="0"/>
              <a:t>Don’t eliminate the estate tax.</a:t>
            </a:r>
            <a:r>
              <a:rPr lang="en-US" sz="1300" dirty="0"/>
              <a:t/>
            </a:r>
            <a:br>
              <a:rPr lang="en-US" sz="1300" dirty="0"/>
            </a:br>
            <a:endParaRPr lang="en-US" sz="1300" dirty="0"/>
          </a:p>
          <a:p>
            <a:r>
              <a:rPr lang="en-US" dirty="0"/>
              <a:t>The most efficient taxes are on energy: </a:t>
            </a:r>
          </a:p>
          <a:p>
            <a:pPr lvl="1"/>
            <a:r>
              <a:rPr lang="en-US" dirty="0"/>
              <a:t>Gasoline &amp; carbon taxes, as proposed by Feldstein &amp; Mankiw.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809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/>
              <a:t>5. Put social security on a sound footing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066800"/>
            <a:ext cx="8915400" cy="2438399"/>
          </a:xfrm>
        </p:spPr>
        <p:txBody>
          <a:bodyPr>
            <a:normAutofit/>
          </a:bodyPr>
          <a:lstStyle/>
          <a:p>
            <a:pPr marL="514350" lvl="0" indent="-514350">
              <a:buAutoNum type="arabicParenBoth"/>
            </a:pPr>
            <a:r>
              <a:rPr lang="en-US" sz="3000" dirty="0"/>
              <a:t>Gradually raise the retirement age.  Meanwhile,</a:t>
            </a:r>
            <a:r>
              <a:rPr lang="en-US" sz="400" dirty="0"/>
              <a:t/>
            </a:r>
            <a:br>
              <a:rPr lang="en-US" sz="400" dirty="0"/>
            </a:br>
            <a:endParaRPr lang="en-US" sz="400" dirty="0"/>
          </a:p>
          <a:p>
            <a:pPr marL="514350" lvl="0" indent="-514350">
              <a:buAutoNum type="arabicParenBoth"/>
            </a:pPr>
            <a:r>
              <a:rPr lang="en-US" sz="3000" dirty="0"/>
              <a:t>Make payroll taxes more progressive:</a:t>
            </a:r>
          </a:p>
          <a:p>
            <a:pPr marL="914400" lvl="1" indent="-514350"/>
            <a:r>
              <a:rPr lang="en-US" dirty="0"/>
              <a:t>Exempt low-income workers and </a:t>
            </a:r>
          </a:p>
          <a:p>
            <a:pPr marL="914400" lvl="1" indent="-514350"/>
            <a:r>
              <a:rPr lang="en-US" dirty="0"/>
              <a:t>raise the cap on payroll taxes (now at $117,000).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27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045840" y="3733800"/>
            <a:ext cx="69069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600" dirty="0"/>
              <a:t>6. Increase infrastructure spending. 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81000" y="4419600"/>
            <a:ext cx="8915400" cy="2438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Arial" panose="020B0604020202020204" pitchFamily="34" charset="0"/>
              <a:buAutoNum type="arabicParenBoth"/>
            </a:pPr>
            <a:r>
              <a:rPr lang="en-US" sz="3000" dirty="0"/>
              <a:t>It’s good for growth</a:t>
            </a:r>
            <a:endParaRPr lang="en-US" sz="100" dirty="0"/>
          </a:p>
          <a:p>
            <a:pPr marL="400050" lvl="1" indent="0">
              <a:buNone/>
            </a:pPr>
            <a:r>
              <a:rPr lang="en-US" sz="100" dirty="0"/>
              <a:t/>
            </a:r>
            <a:br>
              <a:rPr lang="en-US" sz="100" dirty="0"/>
            </a:br>
            <a:endParaRPr lang="en-US" sz="100" dirty="0"/>
          </a:p>
          <a:p>
            <a:pPr marL="514350" indent="-514350">
              <a:buFont typeface="Arial" panose="020B0604020202020204" pitchFamily="34" charset="0"/>
              <a:buAutoNum type="arabicParenBoth"/>
            </a:pPr>
            <a:r>
              <a:rPr lang="en-US" sz="3000" dirty="0"/>
              <a:t>and creates jobs for construction workers</a:t>
            </a:r>
            <a:br>
              <a:rPr lang="en-US" sz="3000" dirty="0"/>
            </a:br>
            <a:r>
              <a:rPr lang="en-US" sz="2400" dirty="0"/>
              <a:t>though we could have really used it 5-7 years ago, </a:t>
            </a:r>
            <a:br>
              <a:rPr lang="en-US" sz="2400" dirty="0"/>
            </a:br>
            <a:r>
              <a:rPr lang="en-US" sz="2400" dirty="0"/>
              <a:t>when unemployment was twice as high.</a:t>
            </a:r>
          </a:p>
        </p:txBody>
      </p:sp>
    </p:spTree>
    <p:extLst>
      <p:ext uri="{BB962C8B-B14F-4D97-AF65-F5344CB8AC3E}">
        <p14:creationId xmlns:p14="http://schemas.microsoft.com/office/powerpoint/2010/main" val="2840131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/>
              <a:t>The last 3 of the 9 policy proposals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199"/>
            <a:ext cx="8458200" cy="4953001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7"/>
            </a:pPr>
            <a:endParaRPr lang="en-US" sz="600" dirty="0"/>
          </a:p>
          <a:p>
            <a:pPr marL="514350" lvl="0" indent="-514350">
              <a:buFont typeface="+mj-lt"/>
              <a:buAutoNum type="arabicPeriod" startAt="7"/>
            </a:pPr>
            <a:r>
              <a:rPr lang="en-US" dirty="0"/>
              <a:t>Improve education, </a:t>
            </a:r>
            <a:br>
              <a:rPr lang="en-US" dirty="0"/>
            </a:br>
            <a:r>
              <a:rPr lang="en-US" sz="2800" dirty="0"/>
              <a:t>     esp. universal pre-school education.</a:t>
            </a:r>
            <a:r>
              <a:rPr lang="en-US" sz="400" dirty="0"/>
              <a:t/>
            </a:r>
            <a:br>
              <a:rPr lang="en-US" sz="400" dirty="0"/>
            </a:br>
            <a:r>
              <a:rPr lang="en-US" sz="400" dirty="0"/>
              <a:t/>
            </a:r>
            <a:br>
              <a:rPr lang="en-US" sz="400" dirty="0"/>
            </a:br>
            <a:endParaRPr lang="en-US" sz="400" dirty="0"/>
          </a:p>
          <a:p>
            <a:pPr marL="514350" lvl="0" indent="-514350">
              <a:buFont typeface="+mj-lt"/>
              <a:buAutoNum type="arabicPeriod" startAt="7"/>
            </a:pPr>
            <a:r>
              <a:rPr lang="en-US" dirty="0"/>
              <a:t>Keep US global economic leadership, </a:t>
            </a:r>
            <a:br>
              <a:rPr lang="en-US" dirty="0"/>
            </a:br>
            <a:r>
              <a:rPr lang="en-US" dirty="0"/>
              <a:t>	</a:t>
            </a:r>
            <a:r>
              <a:rPr lang="en-US" sz="2800" dirty="0"/>
              <a:t>including abiding by past trade agreements</a:t>
            </a:r>
            <a:br>
              <a:rPr lang="en-US" sz="2800" dirty="0"/>
            </a:br>
            <a:r>
              <a:rPr lang="en-US" sz="2800" dirty="0"/>
              <a:t>	and pursuing new ones… like TPP!</a:t>
            </a:r>
            <a:br>
              <a:rPr lang="en-US" sz="2800" dirty="0"/>
            </a:br>
            <a:endParaRPr lang="en-US" sz="400" dirty="0"/>
          </a:p>
          <a:p>
            <a:pPr marL="514350" lvl="0" indent="-514350">
              <a:buFont typeface="+mj-lt"/>
              <a:buAutoNum type="arabicPeriod" startAt="7"/>
            </a:pPr>
            <a:r>
              <a:rPr lang="en-US" dirty="0"/>
              <a:t> Consider wage insurance,</a:t>
            </a:r>
            <a:br>
              <a:rPr lang="en-US" dirty="0"/>
            </a:br>
            <a:r>
              <a:rPr lang="en-US" sz="2400" dirty="0"/>
              <a:t>which compensates those who lose jobs (not just for trade)</a:t>
            </a:r>
            <a:br>
              <a:rPr lang="en-US" sz="2400" dirty="0"/>
            </a:br>
            <a:r>
              <a:rPr lang="en-US" sz="2400" dirty="0"/>
              <a:t>and does not penalize taking a new job at lower wage.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111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68375"/>
            <a:ext cx="7772400" cy="1470025"/>
          </a:xfrm>
        </p:spPr>
        <p:txBody>
          <a:bodyPr>
            <a:normAutofit/>
          </a:bodyPr>
          <a:lstStyle/>
          <a:p>
            <a:r>
              <a:rPr lang="en-US" i="1" dirty="0"/>
              <a:t>An Economy That Works </a:t>
            </a:r>
            <a:br>
              <a:rPr lang="en-US" i="1" dirty="0"/>
            </a:br>
            <a:r>
              <a:rPr lang="en-US" i="1" dirty="0"/>
              <a:t>for All Americans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3276600"/>
            <a:ext cx="7848600" cy="2819400"/>
          </a:xfrm>
        </p:spPr>
        <p:txBody>
          <a:bodyPr>
            <a:normAutofit fontScale="77500" lnSpcReduction="20000"/>
          </a:bodyPr>
          <a:lstStyle/>
          <a:p>
            <a:r>
              <a:rPr lang="en-US" sz="6200" b="1" dirty="0"/>
              <a:t>Jeffrey Frankel</a:t>
            </a:r>
          </a:p>
          <a:p>
            <a:r>
              <a:rPr lang="en-US" sz="3600" b="1" dirty="0"/>
              <a:t>Harpel Professor of Capital Formation and Growth</a:t>
            </a:r>
            <a:br>
              <a:rPr lang="en-US" sz="3600" b="1" dirty="0"/>
            </a:br>
            <a:r>
              <a:rPr lang="en-US" sz="4000" b="1" dirty="0"/>
              <a:t>Harvard University</a:t>
            </a:r>
            <a:br>
              <a:rPr lang="en-US" sz="4000" b="1" dirty="0"/>
            </a:br>
            <a:r>
              <a:rPr lang="en-US" sz="5700" b="1" dirty="0"/>
              <a:t/>
            </a:r>
            <a:br>
              <a:rPr lang="en-US" sz="5700" b="1" dirty="0"/>
            </a:br>
            <a:endParaRPr 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5370" y="4962525"/>
            <a:ext cx="283845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7883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>
            <a:noAutofit/>
          </a:bodyPr>
          <a:lstStyle/>
          <a:p>
            <a:r>
              <a:rPr lang="en-US" sz="3200" dirty="0"/>
              <a:t>(I) Ten causes of rising inequality in the US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228600" y="1447800"/>
            <a:ext cx="9296400" cy="5105400"/>
          </a:xfrm>
        </p:spPr>
        <p:txBody>
          <a:bodyPr>
            <a:normAutofit lnSpcReduction="10000"/>
          </a:bodyPr>
          <a:lstStyle/>
          <a:p>
            <a:endParaRPr lang="en-US" sz="900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Trade probably does play a role, along with: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technological change raising demand for skilled workers,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outpacing education that raises the supply;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“winner-take-all” labor markets,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“assortative mating,”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more corporate monopoly power (higher rents),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and excessive executive compensation.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Also tax cuts for the rich in the early 1980s &amp; 2000s.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Piketty: wealth accumulates faster than income; and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possibly the declines in union power &amp; minimum wages.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600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sz="3400" dirty="0"/>
              <a:t>(II) Some p</a:t>
            </a:r>
            <a:r>
              <a:rPr lang="en-US" sz="3600" dirty="0"/>
              <a:t>olicies to optimize growth </a:t>
            </a:r>
            <a:br>
              <a:rPr lang="en-US" sz="3600" dirty="0"/>
            </a:br>
            <a:r>
              <a:rPr lang="en-US" sz="3600" dirty="0"/>
              <a:t>&amp; equality, widely favored by economists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371600"/>
            <a:ext cx="8991600" cy="5562600"/>
          </a:xfrm>
        </p:spPr>
        <p:txBody>
          <a:bodyPr>
            <a:normAutofit fontScale="550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sz="4400" dirty="0"/>
              <a:t>Improve education, esp. universal pre-school education.</a:t>
            </a:r>
            <a:r>
              <a:rPr lang="en-US" sz="1500" dirty="0"/>
              <a:t/>
            </a:r>
            <a:br>
              <a:rPr lang="en-US" sz="1500" dirty="0"/>
            </a:br>
            <a:endParaRPr lang="en-US" sz="1500" dirty="0"/>
          </a:p>
          <a:p>
            <a:pPr marL="514350" lvl="0" indent="-514350">
              <a:buFont typeface="+mj-lt"/>
              <a:buAutoNum type="arabicPeriod"/>
            </a:pPr>
            <a:r>
              <a:rPr lang="en-US" sz="4400" dirty="0"/>
              <a:t>Expand the health-insured population:  </a:t>
            </a:r>
            <a:r>
              <a:rPr lang="en-US" sz="4000" dirty="0"/>
              <a:t>The Affordable Care Act</a:t>
            </a:r>
            <a:r>
              <a:rPr lang="en-US" sz="1500" dirty="0"/>
              <a:t/>
            </a:r>
            <a:br>
              <a:rPr lang="en-US" sz="1500" dirty="0"/>
            </a:br>
            <a:endParaRPr lang="en-US" sz="1500" dirty="0"/>
          </a:p>
          <a:p>
            <a:pPr marL="514350" lvl="0" indent="-514350">
              <a:buFont typeface="+mj-lt"/>
              <a:buAutoNum type="arabicPeriod"/>
            </a:pPr>
            <a:r>
              <a:rPr lang="en-US" sz="4400" dirty="0"/>
              <a:t>Infrastructure spending</a:t>
            </a:r>
            <a:r>
              <a:rPr lang="en-US" sz="1100" dirty="0"/>
              <a:t/>
            </a:r>
            <a:br>
              <a:rPr lang="en-US" sz="1100" dirty="0"/>
            </a:br>
            <a:endParaRPr lang="en-US" sz="1100" dirty="0"/>
          </a:p>
          <a:p>
            <a:pPr marL="514350" lvl="0" indent="-514350">
              <a:buFont typeface="+mj-lt"/>
              <a:buAutoNum type="arabicPeriod"/>
            </a:pPr>
            <a:r>
              <a:rPr lang="en-US" sz="4400" dirty="0"/>
              <a:t>Intelligent financial regulation: </a:t>
            </a:r>
            <a:r>
              <a:rPr lang="en-US" sz="4000" dirty="0"/>
              <a:t>Dodd-Frank reform, fiduciary rule, etc.</a:t>
            </a:r>
            <a:r>
              <a:rPr lang="en-US" sz="700" dirty="0"/>
              <a:t/>
            </a:r>
            <a:br>
              <a:rPr lang="en-US" sz="700" dirty="0"/>
            </a:br>
            <a:endParaRPr lang="en-US" sz="700" dirty="0"/>
          </a:p>
          <a:p>
            <a:pPr marL="514350" lvl="0" indent="-514350">
              <a:buFont typeface="+mj-lt"/>
              <a:buAutoNum type="arabicPeriod"/>
            </a:pPr>
            <a:r>
              <a:rPr lang="en-US" sz="4400" dirty="0"/>
              <a:t>Tax reform</a:t>
            </a:r>
            <a:r>
              <a:rPr lang="en-US" sz="900" dirty="0"/>
              <a:t/>
            </a:r>
            <a:br>
              <a:rPr lang="en-US" sz="900" dirty="0"/>
            </a:br>
            <a:endParaRPr lang="en-US" sz="900" dirty="0"/>
          </a:p>
          <a:p>
            <a:pPr lvl="1"/>
            <a:r>
              <a:rPr lang="en-US" sz="3600" dirty="0"/>
              <a:t>Make personal income tax system more progressive, not less.</a:t>
            </a:r>
          </a:p>
          <a:p>
            <a:pPr lvl="2"/>
            <a:r>
              <a:rPr lang="en-US" sz="3100" dirty="0"/>
              <a:t>E.g., expand EITC &amp; abolish the carried interest deduction.</a:t>
            </a:r>
          </a:p>
          <a:p>
            <a:pPr lvl="1"/>
            <a:r>
              <a:rPr lang="en-US" sz="3600" dirty="0"/>
              <a:t>Keep the estate tax, make payroll taxes more progressive, etc.</a:t>
            </a:r>
          </a:p>
          <a:p>
            <a:pPr lvl="1"/>
            <a:r>
              <a:rPr lang="en-US" sz="3600" dirty="0"/>
              <a:t>Tax gasoline &amp; carbon. </a:t>
            </a:r>
            <a:r>
              <a:rPr lang="en-US" sz="1100" dirty="0"/>
              <a:t/>
            </a:r>
            <a:br>
              <a:rPr lang="en-US" sz="1100" dirty="0"/>
            </a:br>
            <a:endParaRPr lang="en-US" sz="1100" dirty="0"/>
          </a:p>
          <a:p>
            <a:pPr marL="514350" indent="-514350">
              <a:buFont typeface="+mj-lt"/>
              <a:buAutoNum type="arabicPeriod"/>
            </a:pPr>
            <a:r>
              <a:rPr lang="en-US" sz="4400" dirty="0"/>
              <a:t>Address the long-term rise in household debt: </a:t>
            </a:r>
          </a:p>
          <a:p>
            <a:r>
              <a:rPr lang="en-US" sz="3300" dirty="0"/>
              <a:t>Don’t get families up to their eyeballs in housing debt they can’t afford. </a:t>
            </a:r>
          </a:p>
          <a:p>
            <a:pPr lvl="2"/>
            <a:r>
              <a:rPr lang="en-US" sz="2900" dirty="0"/>
              <a:t>E.g.,  require mortgage-originators to keep “skin in the game.”</a:t>
            </a:r>
          </a:p>
          <a:p>
            <a:r>
              <a:rPr lang="en-US" sz="3300" dirty="0"/>
              <a:t>Make auto dealers subject to the Consumer Finance Protection Bureau.</a:t>
            </a:r>
          </a:p>
          <a:p>
            <a:r>
              <a:rPr lang="en-US" sz="3300" dirty="0"/>
              <a:t>Make student loans contingent on the school’s rates of graduation &amp; gainful employment.</a:t>
            </a:r>
            <a:r>
              <a:rPr lang="en-US" sz="1100" dirty="0"/>
              <a:t/>
            </a:r>
            <a:br>
              <a:rPr lang="en-US" sz="1100" dirty="0"/>
            </a:br>
            <a:endParaRPr lang="en-US" sz="1100" dirty="0"/>
          </a:p>
          <a:p>
            <a:pPr marL="742950" indent="-742950">
              <a:buFont typeface="+mj-lt"/>
              <a:buAutoNum type="arabicPeriod" startAt="7"/>
            </a:pPr>
            <a:r>
              <a:rPr lang="en-US" sz="4400" dirty="0"/>
              <a:t>Consider wage insurance, </a:t>
            </a:r>
            <a:r>
              <a:rPr lang="en-US" sz="4000" dirty="0"/>
              <a:t>over Trade Adjustment Assistance.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5652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74638"/>
            <a:ext cx="5638800" cy="1143000"/>
          </a:xfrm>
        </p:spPr>
        <p:txBody>
          <a:bodyPr>
            <a:normAutofit/>
          </a:bodyPr>
          <a:lstStyle/>
          <a:p>
            <a:pPr marL="0" indent="0"/>
            <a:r>
              <a:rPr lang="en-US" sz="4000" dirty="0"/>
              <a:t>(III) Sensible strategy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763000" cy="4525963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Theorem: Free trade + compensating the “losers”</a:t>
            </a:r>
            <a:br>
              <a:rPr lang="en-US" dirty="0"/>
            </a:br>
            <a:r>
              <a:rPr lang="en-US" dirty="0"/>
              <a:t>can give growth without </a:t>
            </a:r>
            <a:r>
              <a:rPr lang="en-US" dirty="0" smtClean="0"/>
              <a:t>leaving the median worker behind.</a:t>
            </a:r>
            <a:r>
              <a:rPr lang="en-US" sz="1800" dirty="0"/>
              <a:t/>
            </a:r>
            <a:br>
              <a:rPr lang="en-US" sz="1800" dirty="0"/>
            </a:br>
            <a:endParaRPr lang="en-US" sz="1800" dirty="0"/>
          </a:p>
          <a:p>
            <a:r>
              <a:rPr lang="en-US" dirty="0"/>
              <a:t>Common response: But we </a:t>
            </a:r>
            <a:r>
              <a:rPr lang="en-US" i="1" dirty="0"/>
              <a:t>don’t</a:t>
            </a:r>
            <a:r>
              <a:rPr lang="en-US" dirty="0"/>
              <a:t> “compensate the losers.”  </a:t>
            </a:r>
            <a:br>
              <a:rPr lang="en-US" dirty="0"/>
            </a:br>
            <a:r>
              <a:rPr lang="en-US" dirty="0"/>
              <a:t>So we need to rethink globalization.</a:t>
            </a:r>
            <a:r>
              <a:rPr lang="en-US" sz="2300" dirty="0"/>
              <a:t/>
            </a:r>
            <a:br>
              <a:rPr lang="en-US" sz="2300" dirty="0"/>
            </a:br>
            <a:endParaRPr lang="en-US" sz="2300" dirty="0"/>
          </a:p>
          <a:p>
            <a:r>
              <a:rPr lang="en-US" dirty="0"/>
              <a:t>My response:  What is on the ballot every 4 years?</a:t>
            </a:r>
          </a:p>
          <a:p>
            <a:pPr lvl="1"/>
            <a:r>
              <a:rPr lang="en-US" dirty="0"/>
              <a:t>The choice between free trade vs. protectionism? </a:t>
            </a:r>
          </a:p>
          <a:p>
            <a:pPr lvl="1"/>
            <a:r>
              <a:rPr lang="en-US" dirty="0"/>
              <a:t>Some unknown ideal rethought-globalization? </a:t>
            </a:r>
          </a:p>
          <a:p>
            <a:pPr lvl="1"/>
            <a:r>
              <a:rPr lang="en-US" dirty="0"/>
              <a:t>The choice between that list of policies (II) and their opposites?   </a:t>
            </a:r>
            <a:r>
              <a:rPr lang="en-US" sz="2600" dirty="0"/>
              <a:t/>
            </a:r>
            <a:br>
              <a:rPr lang="en-US" sz="2600" dirty="0"/>
            </a:br>
            <a:r>
              <a:rPr lang="en-US" sz="2600" dirty="0"/>
              <a:t/>
            </a:r>
            <a:br>
              <a:rPr lang="en-US" sz="2600" dirty="0"/>
            </a:br>
            <a:endParaRPr lang="en-US" sz="2600" dirty="0"/>
          </a:p>
          <a:p>
            <a:r>
              <a:rPr lang="en-US" dirty="0"/>
              <a:t>Why do so many American workers vote against their interests?</a:t>
            </a:r>
          </a:p>
          <a:p>
            <a:pPr lvl="1"/>
            <a:r>
              <a:rPr lang="en-US" dirty="0"/>
              <a:t>Because we fail to explain the policies to them.</a:t>
            </a:r>
          </a:p>
        </p:txBody>
      </p:sp>
      <p:sp>
        <p:nvSpPr>
          <p:cNvPr id="4" name="Rectangle 3"/>
          <p:cNvSpPr/>
          <p:nvPr/>
        </p:nvSpPr>
        <p:spPr>
          <a:xfrm>
            <a:off x="6387198" y="3693601"/>
            <a:ext cx="109702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2200" i="1" dirty="0"/>
              <a:t>No.</a:t>
            </a:r>
          </a:p>
        </p:txBody>
      </p:sp>
      <p:sp>
        <p:nvSpPr>
          <p:cNvPr id="5" name="Rectangle 4"/>
          <p:cNvSpPr/>
          <p:nvPr/>
        </p:nvSpPr>
        <p:spPr>
          <a:xfrm>
            <a:off x="6341225" y="4010503"/>
            <a:ext cx="117322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2200" i="1" dirty="0"/>
              <a:t>No.</a:t>
            </a:r>
          </a:p>
        </p:txBody>
      </p:sp>
      <p:sp>
        <p:nvSpPr>
          <p:cNvPr id="6" name="Rectangle 5"/>
          <p:cNvSpPr/>
          <p:nvPr/>
        </p:nvSpPr>
        <p:spPr>
          <a:xfrm>
            <a:off x="6341225" y="4657888"/>
            <a:ext cx="23622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2200" i="1" dirty="0"/>
              <a:t>Yes.  </a:t>
            </a:r>
            <a:r>
              <a:rPr lang="en-US" sz="2200" dirty="0" smtClean="0"/>
              <a:t>.</a:t>
            </a:r>
            <a:endParaRPr lang="en-US" sz="2200" i="1" dirty="0"/>
          </a:p>
        </p:txBody>
      </p:sp>
    </p:spTree>
    <p:extLst>
      <p:ext uri="{BB962C8B-B14F-4D97-AF65-F5344CB8AC3E}">
        <p14:creationId xmlns:p14="http://schemas.microsoft.com/office/powerpoint/2010/main" val="3442607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2971800"/>
            <a:ext cx="400294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130" y="5181600"/>
            <a:ext cx="2121270" cy="707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5334001"/>
            <a:ext cx="2643583" cy="524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5140" y="5424009"/>
            <a:ext cx="2829260" cy="434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38811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8229600" cy="808038"/>
          </a:xfrm>
        </p:spPr>
        <p:txBody>
          <a:bodyPr>
            <a:normAutofit/>
          </a:bodyPr>
          <a:lstStyle/>
          <a:p>
            <a:r>
              <a:rPr lang="en-US" sz="2800" dirty="0"/>
              <a:t>(I) Real median family income is still below 2000!</a:t>
            </a:r>
          </a:p>
        </p:txBody>
      </p:sp>
      <p:pic>
        <p:nvPicPr>
          <p:cNvPr id="1026" name="Picture 2" descr="C:\Users\jfrankel\Downloads\fredgraph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292" y="1371600"/>
            <a:ext cx="8382000" cy="4221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>
            <a:off x="5066144" y="1933047"/>
            <a:ext cx="3516748" cy="0"/>
          </a:xfrm>
          <a:prstGeom prst="straightConnector1">
            <a:avLst/>
          </a:prstGeom>
          <a:ln w="5715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8229600" y="4933221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rgbClr val="0070C0"/>
                </a:solidFill>
              </a:rPr>
              <a:t>|</a:t>
            </a:r>
            <a:br>
              <a:rPr lang="en-US" sz="1600" dirty="0">
                <a:solidFill>
                  <a:srgbClr val="0070C0"/>
                </a:solidFill>
              </a:rPr>
            </a:br>
            <a:r>
              <a:rPr lang="en-US" sz="1600" dirty="0">
                <a:solidFill>
                  <a:srgbClr val="0070C0"/>
                </a:solidFill>
              </a:rPr>
              <a:t>2015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324600" y="4908396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rgbClr val="0070C0"/>
                </a:solidFill>
              </a:rPr>
              <a:t>|</a:t>
            </a:r>
            <a:br>
              <a:rPr lang="en-US" sz="1600" dirty="0">
                <a:solidFill>
                  <a:srgbClr val="0070C0"/>
                </a:solidFill>
              </a:rPr>
            </a:br>
            <a:r>
              <a:rPr lang="en-US" sz="1600" dirty="0">
                <a:solidFill>
                  <a:srgbClr val="0070C0"/>
                </a:solidFill>
              </a:rPr>
              <a:t>2007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78220" y="4912437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rgbClr val="0070C0"/>
                </a:solidFill>
              </a:rPr>
              <a:t>|</a:t>
            </a:r>
            <a:br>
              <a:rPr lang="en-US" sz="1600" dirty="0">
                <a:solidFill>
                  <a:srgbClr val="0070C0"/>
                </a:solidFill>
              </a:rPr>
            </a:br>
            <a:r>
              <a:rPr lang="en-US" sz="1600" dirty="0">
                <a:solidFill>
                  <a:srgbClr val="0070C0"/>
                </a:solidFill>
              </a:rPr>
              <a:t>2000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382000" y="6356350"/>
            <a:ext cx="609600" cy="365125"/>
          </a:xfrm>
        </p:spPr>
        <p:txBody>
          <a:bodyPr/>
          <a:lstStyle/>
          <a:p>
            <a:fld id="{18677272-7F0D-4D88-A49C-E33188C27637}" type="slidenum">
              <a:rPr lang="en-US" smtClean="0"/>
              <a:t>7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52400" y="5859959"/>
            <a:ext cx="8763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/>
              <a:t>even though median income rose 5.2% in 2015, the fastest ever; </a:t>
            </a:r>
            <a:br>
              <a:rPr lang="en-US" sz="2200" dirty="0"/>
            </a:br>
            <a:r>
              <a:rPr lang="en-US" sz="2200" dirty="0"/>
              <a:t>and the poverty rate fell from 14.8% to 13.5%, the largest drop since 1968.</a:t>
            </a:r>
          </a:p>
        </p:txBody>
      </p:sp>
    </p:spTree>
    <p:extLst>
      <p:ext uri="{BB962C8B-B14F-4D97-AF65-F5344CB8AC3E}">
        <p14:creationId xmlns:p14="http://schemas.microsoft.com/office/powerpoint/2010/main" val="1767013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50838"/>
            <a:ext cx="8763000" cy="1143000"/>
          </a:xfrm>
        </p:spPr>
        <p:txBody>
          <a:bodyPr>
            <a:normAutofit/>
          </a:bodyPr>
          <a:lstStyle/>
          <a:p>
            <a:r>
              <a:rPr lang="en-US" sz="2900" dirty="0"/>
              <a:t>The share of US income going to the top has been rising since 1980, and is now back to the 1920s level.</a:t>
            </a:r>
          </a:p>
        </p:txBody>
      </p:sp>
      <p:pic>
        <p:nvPicPr>
          <p:cNvPr id="2050" name="Picture 2" descr="Income Concentration at the Top Has Risen Sharply Since the 1970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24000"/>
            <a:ext cx="7467600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609600" y="6490156"/>
            <a:ext cx="7696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Chad Stone et al, CBPP, Sept </a:t>
            </a:r>
            <a:r>
              <a:rPr lang="en-US" sz="1200" cap="all" dirty="0"/>
              <a:t>30, 2016   </a:t>
            </a:r>
            <a:r>
              <a:rPr lang="en-US" sz="800" dirty="0"/>
              <a:t>www.cbpp.org/research/poverty-and-inequality/a-guide-to-statistics-on-historical-trends-in-income-inequality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5638800" y="3810000"/>
            <a:ext cx="2286000" cy="10668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727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>
            <a:noAutofit/>
          </a:bodyPr>
          <a:lstStyle/>
          <a:p>
            <a:r>
              <a:rPr lang="en-US" sz="3200" dirty="0"/>
              <a:t>(II) Why has inequality risen in the US?  Ten reasons.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228600" y="1447800"/>
            <a:ext cx="9296400" cy="5105400"/>
          </a:xfrm>
        </p:spPr>
        <p:txBody>
          <a:bodyPr>
            <a:normAutofit lnSpcReduction="10000"/>
          </a:bodyPr>
          <a:lstStyle/>
          <a:p>
            <a:endParaRPr lang="en-US" sz="900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Trade probably does play a role, along with: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technological change raising demand for skilled workers,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outpacing education that raises the supply;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“winner-take-all” labor markets,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“assortative mating,”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more corporate monopoly power (higher “rents”),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and “excessive” executive compensation.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Piketty: wealth accumulates faster than income.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Possibly the decline in union power &amp; minimum wages.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The tax cuts for the rich in early 1980s &amp; 2000s.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6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464</TotalTime>
  <Words>780</Words>
  <Application>Microsoft Office PowerPoint</Application>
  <PresentationFormat>On-screen Show (4:3)</PresentationFormat>
  <Paragraphs>212</Paragraphs>
  <Slides>29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Theme</vt:lpstr>
      <vt:lpstr>A strategy so American workers won’t  be left behind in the modern economy.  Presenter: Jeffrey Frankel</vt:lpstr>
      <vt:lpstr>“Is trade is a placeholder  for broader economic anxieties?”  Yes.</vt:lpstr>
      <vt:lpstr>(I) Ten causes of rising inequality in the US </vt:lpstr>
      <vt:lpstr>(II) Some policies to optimize growth  &amp; equality, widely favored by economists</vt:lpstr>
      <vt:lpstr>(III) Sensible strategy</vt:lpstr>
      <vt:lpstr>PowerPoint Presentation</vt:lpstr>
      <vt:lpstr>(I) Real median family income is still below 2000!</vt:lpstr>
      <vt:lpstr>The share of US income going to the top has been rising since 1980, and is now back to the 1920s level.</vt:lpstr>
      <vt:lpstr>(II) Why has inequality risen in the US?  Ten reasons. </vt:lpstr>
      <vt:lpstr>1. Trade probably does play a role</vt:lpstr>
      <vt:lpstr>Manufacturing jobs were 32% of the national total  in 1950, and had declined to 10% by 2010.</vt:lpstr>
      <vt:lpstr>Similarly, we are not going back to the number of coal miners that were employed in 1923.</vt:lpstr>
      <vt:lpstr>2. Technology raises demand for “skilled” vs. “unskilled” workers, as shown by widening wage gap.</vt:lpstr>
      <vt:lpstr>3. The trend in years of education slowed during 1981-2012.</vt:lpstr>
      <vt:lpstr>4. “Winner take all” labor markets</vt:lpstr>
      <vt:lpstr>5. “Assortative mating”</vt:lpstr>
      <vt:lpstr>6. The share of US national income going to labor has declined since 2000 in part due to increased market power of firms, says Furman.</vt:lpstr>
      <vt:lpstr>7. Excessive compensation? Many top-1%-ers are executives and/or in finance.</vt:lpstr>
      <vt:lpstr>8. Supporting Piketty:  The share of wealth at the top  has also been rising.</vt:lpstr>
      <vt:lpstr>What weights should we place on each of these factors in explaining increased inequality?</vt:lpstr>
      <vt:lpstr>(III) Nine policy proposals to promote  An Economy That Works for All Americans</vt:lpstr>
      <vt:lpstr>1. Keep the Affordable Care Act which has sharply reduced the percentage of Americans lacking health insurance, and is fully funded.</vt:lpstr>
      <vt:lpstr>2. Retain intelligent financial regulation</vt:lpstr>
      <vt:lpstr>3: Address the long-term rise in household debt: housing, auto, &amp; student loans</vt:lpstr>
      <vt:lpstr>Address household debt: housing, auto &amp; student loans, continued</vt:lpstr>
      <vt:lpstr>4. Reform the tax system </vt:lpstr>
      <vt:lpstr>5. Put social security on a sound footing</vt:lpstr>
      <vt:lpstr>The last 3 of the 9 policy proposals</vt:lpstr>
      <vt:lpstr>An Economy That Works  for All Americans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Presenter: Jeffrey Frankel</dc:title>
  <dc:creator>itfsa</dc:creator>
  <cp:lastModifiedBy>itfsa</cp:lastModifiedBy>
  <cp:revision>37</cp:revision>
  <cp:lastPrinted>2017-03-01T23:03:05Z</cp:lastPrinted>
  <dcterms:created xsi:type="dcterms:W3CDTF">2017-03-01T19:07:07Z</dcterms:created>
  <dcterms:modified xsi:type="dcterms:W3CDTF">2017-03-06T17:51:04Z</dcterms:modified>
</cp:coreProperties>
</file>