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0" r:id="rId5"/>
    <p:sldId id="258" r:id="rId6"/>
    <p:sldId id="28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B80E98-C9C4-442C-9807-6F76438BB33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18B514-F8EB-4A58-B938-E009231CE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2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78EFC-31CE-41AC-A82B-800DF6D00C0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BBBF5-86DD-42AA-82C7-49454B94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BBBF5-86DD-42AA-82C7-49454B94D8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6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1136-8314-49BB-B971-7998DF62449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05800" cy="2838450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A strategy so American workers won’t </a:t>
            </a:r>
            <a:br>
              <a:rPr lang="en-US" sz="4200" dirty="0"/>
            </a:br>
            <a:r>
              <a:rPr lang="en-US" sz="4200" dirty="0"/>
              <a:t>be left behind in the modern economy.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Presenter: Jeffrey Frankel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8534400" cy="1905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Conference on Rewriting the Rules of Globalization: 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Dangers of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Trumpism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the Needed Response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Roosevelt House,  March 3, 2017; 1:00 PM – Session III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98" y="3124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0755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mage result for initiative for policy dialogu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6" y="6030764"/>
            <a:ext cx="2341994" cy="4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Image result for peterson institute for international economic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0" y="6094660"/>
            <a:ext cx="2413210" cy="3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7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1. Trade probably does play a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Import competition has certainly hurt some workers,</a:t>
            </a:r>
          </a:p>
          <a:p>
            <a:pPr lvl="1"/>
            <a:r>
              <a:rPr lang="en-US" dirty="0"/>
              <a:t>as in the clothing &amp; steel industries.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3000" dirty="0"/>
              <a:t>But trade also has benefits:</a:t>
            </a:r>
          </a:p>
          <a:p>
            <a:pPr lvl="1"/>
            <a:r>
              <a:rPr lang="en-US" dirty="0"/>
              <a:t>Imported goods lower costs to consumers, </a:t>
            </a:r>
            <a:br>
              <a:rPr lang="en-US" dirty="0"/>
            </a:br>
            <a:r>
              <a:rPr lang="en-US" dirty="0"/>
              <a:t>especially low-income consumers.</a:t>
            </a:r>
          </a:p>
          <a:p>
            <a:pPr lvl="1"/>
            <a:r>
              <a:rPr lang="en-US" dirty="0"/>
              <a:t>Imported components keep costs low for US firms,</a:t>
            </a:r>
          </a:p>
          <a:p>
            <a:pPr lvl="2"/>
            <a:r>
              <a:rPr lang="en-US" dirty="0"/>
              <a:t>e.g., allowing US autos to remain globally competitive.</a:t>
            </a:r>
          </a:p>
          <a:p>
            <a:pPr lvl="1"/>
            <a:r>
              <a:rPr lang="en-US" dirty="0"/>
              <a:t>Exports create new jobs</a:t>
            </a:r>
          </a:p>
          <a:p>
            <a:pPr lvl="2"/>
            <a:r>
              <a:rPr lang="en-US" dirty="0"/>
              <a:t>which tend to pay 12% more than average jobs.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international tr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52185" cy="10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Manufacturing jobs were 32% of the national total </a:t>
            </a:r>
            <a:br>
              <a:rPr lang="en-US" sz="2800" dirty="0"/>
            </a:br>
            <a:r>
              <a:rPr lang="en-US" sz="2800" dirty="0"/>
              <a:t>in 1950, and had declined to 10% by 2010.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376425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646987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But it’s productivity growth:  </a:t>
            </a:r>
            <a:br>
              <a:rPr lang="en-US" sz="2800" dirty="0"/>
            </a:br>
            <a:r>
              <a:rPr lang="en-US" sz="2800" dirty="0"/>
              <a:t>manufacturing output has continued to rise.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9" y="266832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Similarly, we are not going back to</a:t>
            </a:r>
            <a:br>
              <a:rPr lang="en-US" sz="2800" dirty="0"/>
            </a:br>
            <a:r>
              <a:rPr lang="en-US" sz="2800" dirty="0"/>
              <a:t>the number of coal miners that were employed in 1923.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2. Technology raises demand for “skilled”</a:t>
            </a:r>
            <a:r>
              <a:rPr lang="en-US" sz="1400" dirty="0"/>
              <a:t> </a:t>
            </a:r>
            <a:r>
              <a:rPr lang="en-US" sz="2400" dirty="0"/>
              <a:t>vs.</a:t>
            </a:r>
            <a:r>
              <a:rPr lang="en-US" sz="1400" dirty="0"/>
              <a:t> </a:t>
            </a:r>
            <a:r>
              <a:rPr lang="en-US" sz="3000" dirty="0"/>
              <a:t>“unskilled” workers, as shown by widening wage gap</a:t>
            </a:r>
            <a:r>
              <a:rPr lang="en-US" sz="2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9"/>
            <a:ext cx="8305800" cy="52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9125" y="66264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2590800"/>
            <a:ext cx="6324600" cy="228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57" y="3973551"/>
            <a:ext cx="3087210" cy="2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3. The trend in years of education slowed during 1981-2012.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40604" y="3549804"/>
            <a:ext cx="1869294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808" y="3405426"/>
            <a:ext cx="2021694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Trend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1906 – 1981</a:t>
            </a:r>
            <a:r>
              <a:rPr lang="en-US" sz="1400" b="1" dirty="0">
                <a:solidFill>
                  <a:srgbClr val="0070C0"/>
                </a:solidFill>
              </a:rPr>
              <a:t/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= 1876+30 to 1951+30.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Average Years of Schooling at Age 30, U.S. Native-Born, by Year of Birth, 1876-1982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2" descr="Image result for swarthmore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66974"/>
            <a:ext cx="2045711" cy="15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95400" y="3733800"/>
            <a:ext cx="4419600" cy="194960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</a:t>
            </a:r>
            <a:r>
              <a:rPr lang="en-US" sz="2800"/>
              <a:t>highly educated,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highly paid, male professionals </a:t>
            </a:r>
            <a:br>
              <a:rPr lang="en-US" sz="2800" dirty="0"/>
            </a:br>
            <a:r>
              <a:rPr lang="en-US" sz="2800" dirty="0"/>
              <a:t>used to marry their secretaries, </a:t>
            </a:r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br>
              <a:rPr lang="en-US" sz="2800" dirty="0"/>
            </a:br>
            <a:r>
              <a:rPr lang="en-US" sz="2800" dirty="0"/>
              <a:t>to marry highly educated &amp; (relatively) highly paid women.</a:t>
            </a:r>
          </a:p>
          <a:p>
            <a:pPr marL="0" lvl="2" indent="0">
              <a:buNone/>
            </a:pPr>
            <a:r>
              <a:rPr lang="en-US" sz="2800" dirty="0"/>
              <a:t>The 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Supporting Piketty: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6459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Image result for monopoly g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83" y="1676400"/>
            <a:ext cx="2313811" cy="16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“Is trade is a placeholder </a:t>
            </a:r>
            <a:br>
              <a:rPr lang="en-US" sz="3600" dirty="0"/>
            </a:br>
            <a:r>
              <a:rPr lang="en-US" sz="3600" dirty="0"/>
              <a:t>for broader economic anxieties?”  Yes.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72000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en-US" sz="3000" dirty="0" smtClean="0"/>
              <a:t>Why </a:t>
            </a:r>
            <a:r>
              <a:rPr lang="en-US" sz="3000" dirty="0"/>
              <a:t>has the modern </a:t>
            </a:r>
            <a:r>
              <a:rPr lang="en-US" sz="3000"/>
              <a:t>economy </a:t>
            </a:r>
            <a:r>
              <a:rPr lang="en-US" sz="3000" smtClean="0"/>
              <a:t/>
            </a:r>
            <a:br>
              <a:rPr lang="en-US" sz="3000" smtClean="0"/>
            </a:br>
            <a:r>
              <a:rPr lang="en-US" sz="3000" smtClean="0"/>
              <a:t>left the </a:t>
            </a:r>
            <a:r>
              <a:rPr lang="en-US" sz="3000" dirty="0"/>
              <a:t>median worker behind?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71500" indent="-571500">
              <a:buAutoNum type="romanUcParenR"/>
            </a:pPr>
            <a:r>
              <a:rPr lang="en-US" sz="3000" dirty="0"/>
              <a:t>An economy that works for all Americans: </a:t>
            </a:r>
            <a:br>
              <a:rPr lang="en-US" sz="3000" dirty="0"/>
            </a:br>
            <a:r>
              <a:rPr lang="en-US" sz="3000" dirty="0"/>
              <a:t>What policies can help optimize growth </a:t>
            </a:r>
            <a:br>
              <a:rPr lang="en-US" sz="3000" dirty="0"/>
            </a:br>
            <a:r>
              <a:rPr lang="en-US" sz="3000" dirty="0"/>
              <a:t>&amp; equality?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000" dirty="0"/>
              <a:t>III) The sensible political strategy.</a:t>
            </a:r>
          </a:p>
        </p:txBody>
      </p:sp>
    </p:spTree>
    <p:extLst>
      <p:ext uri="{BB962C8B-B14F-4D97-AF65-F5344CB8AC3E}">
        <p14:creationId xmlns:p14="http://schemas.microsoft.com/office/powerpoint/2010/main" val="9234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each</a:t>
            </a:r>
            <a:br>
              <a:rPr lang="en-US" sz="3600" dirty="0"/>
            </a:br>
            <a:r>
              <a:rPr lang="en-US" sz="3600" dirty="0"/>
              <a:t>of these factors 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 don’t know.   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  <a:p>
            <a:r>
              <a:rPr lang="en-US" sz="2800" dirty="0"/>
              <a:t>Probably all merit some weight:</a:t>
            </a:r>
          </a:p>
          <a:p>
            <a:pPr lvl="1"/>
            <a:r>
              <a:rPr lang="en-US" sz="2600" dirty="0"/>
              <a:t>Trade, </a:t>
            </a:r>
          </a:p>
          <a:p>
            <a:pPr lvl="1"/>
            <a:r>
              <a:rPr lang="en-US" sz="2600" dirty="0"/>
              <a:t>technology, education, </a:t>
            </a:r>
          </a:p>
          <a:p>
            <a:pPr lvl="1"/>
            <a:r>
              <a:rPr lang="en-US" sz="2600" dirty="0"/>
              <a:t>winner-take-all, </a:t>
            </a:r>
          </a:p>
          <a:p>
            <a:pPr lvl="1"/>
            <a:r>
              <a:rPr lang="en-US" sz="2600" dirty="0"/>
              <a:t>assortative mating, </a:t>
            </a:r>
          </a:p>
          <a:p>
            <a:pPr lvl="1"/>
            <a:r>
              <a:rPr lang="en-US" sz="2600" dirty="0"/>
              <a:t>rents, executive compensation, </a:t>
            </a:r>
          </a:p>
          <a:p>
            <a:pPr lvl="1"/>
            <a:r>
              <a:rPr lang="en-US" sz="2600" dirty="0"/>
              <a:t>and wealth accumulation.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r>
              <a:rPr lang="en-US" sz="2800" dirty="0"/>
              <a:t>Surely one must diagnose the cause before </a:t>
            </a:r>
            <a:br>
              <a:rPr lang="en-US" sz="2800" dirty="0"/>
            </a:br>
            <a:r>
              <a:rPr lang="en-US" sz="2800" dirty="0"/>
              <a:t>deciding on the corresponding remedy?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Image result for monopoly g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2" y="4114800"/>
            <a:ext cx="1374584" cy="9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48" y="3815375"/>
            <a:ext cx="14967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taylor swift sin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7" y="3331925"/>
            <a:ext cx="1239644" cy="8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warthmore colle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14" y="2686661"/>
            <a:ext cx="1396186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11" y="2686661"/>
            <a:ext cx="1569289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ternational tra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41" y="2519470"/>
            <a:ext cx="1514260" cy="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(III) Nine policy proposals to promote </a:t>
            </a:r>
            <a:br>
              <a:rPr lang="en-US" sz="3400" dirty="0"/>
            </a:br>
            <a:r>
              <a:rPr lang="en-US" sz="3200" dirty="0"/>
              <a:t>An Economy That Works for All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3999"/>
            <a:ext cx="8915400" cy="5334001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Expand, don’t reduce, the health-insured population.</a:t>
            </a: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Strengthen, don’t weaken, US financial regulation.</a:t>
            </a: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Address the long-term rise in household debt.</a:t>
            </a:r>
            <a:r>
              <a:rPr lang="en-US" sz="200" dirty="0"/>
              <a:t/>
            </a:r>
            <a:br>
              <a:rPr lang="en-US" sz="200" dirty="0"/>
            </a:b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Reform the tax system </a:t>
            </a: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Put social security on a sound footing.</a:t>
            </a: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Increase infrastructure spending.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pPr marL="514350" indent="-514350">
              <a:buFont typeface="+mj-lt"/>
              <a:buAutoNum type="arabicPeriod"/>
            </a:pPr>
            <a:endParaRPr lang="en-US" sz="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Improve education, esp. universal pre-school education.</a:t>
            </a:r>
            <a:r>
              <a:rPr lang="en-US" sz="200" dirty="0"/>
              <a:t/>
            </a:r>
            <a:br>
              <a:rPr lang="en-US" sz="200" dirty="0"/>
            </a:b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Keep US global economic leadership.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Consider wage insurance.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1. Keep the Affordable Care Act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which has sharply reduced the percentage of Americans lacking health insurance, and is fully funded.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share of americans with health insu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477000" y="3429000"/>
            <a:ext cx="1852961" cy="156302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2. Retain intelligent financial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5963"/>
          </a:xfrm>
        </p:spPr>
        <p:txBody>
          <a:bodyPr>
            <a:normAutofit/>
          </a:bodyPr>
          <a:lstStyle/>
          <a:p>
            <a:r>
              <a:rPr lang="en-US" sz="2900" dirty="0"/>
              <a:t>Let the “fiduciary rule” on financial advisers </a:t>
            </a:r>
            <a:br>
              <a:rPr lang="en-US" sz="2900" dirty="0"/>
            </a:br>
            <a:r>
              <a:rPr lang="en-US" sz="2900" dirty="0"/>
              <a:t>go into effect in April.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900" dirty="0"/>
              <a:t>Don’t gut Dodd-Frank financial reform, esp. 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higher capital requirements for banks, </a:t>
            </a:r>
          </a:p>
          <a:p>
            <a:pPr lvl="1"/>
            <a:r>
              <a:rPr lang="en-US" dirty="0"/>
              <a:t>tough stress tests on banks,</a:t>
            </a:r>
          </a:p>
          <a:p>
            <a:pPr lvl="1"/>
            <a:r>
              <a:rPr lang="en-US" dirty="0"/>
              <a:t>designation of Systemically Important Fin. Institutions, </a:t>
            </a:r>
          </a:p>
          <a:p>
            <a:pPr lvl="1"/>
            <a:r>
              <a:rPr lang="en-US" dirty="0"/>
              <a:t>enhanced transparency for derivatives, and</a:t>
            </a:r>
          </a:p>
          <a:p>
            <a:pPr lvl="1"/>
            <a:r>
              <a:rPr lang="en-US" dirty="0"/>
              <a:t>the Consumer Financial Protection Bureau.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1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3: Address the long-term rise in household debt: </a:t>
            </a:r>
            <a:r>
              <a:rPr lang="en-US" sz="2800" dirty="0"/>
              <a:t>housing, auto, &amp; student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96898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/>
              <a:t>Reduce the policy tilt toward getting American families </a:t>
            </a:r>
            <a:br>
              <a:rPr lang="en-US" sz="2800" dirty="0"/>
            </a:br>
            <a:r>
              <a:rPr lang="en-US" sz="2800" dirty="0"/>
              <a:t>up to their eyeballs in mortgage debt they can’t afford.</a:t>
            </a:r>
          </a:p>
          <a:p>
            <a:pPr lvl="1"/>
            <a:r>
              <a:rPr lang="en-US" sz="2500" dirty="0"/>
              <a:t>It led to 2007-09 financial crisis. </a:t>
            </a:r>
          </a:p>
          <a:p>
            <a:pPr lvl="2"/>
            <a:r>
              <a:rPr lang="en-US" sz="2200" dirty="0"/>
              <a:t>without even much raising home ownership rates.</a:t>
            </a:r>
          </a:p>
          <a:p>
            <a:pPr lvl="1"/>
            <a:r>
              <a:rPr lang="en-US" sz="2500" dirty="0"/>
              <a:t>Specific policies:</a:t>
            </a:r>
          </a:p>
          <a:p>
            <a:pPr lvl="2"/>
            <a:r>
              <a:rPr lang="en-US" sz="2200" dirty="0"/>
              <a:t>Require a serious minimum down payment, as other countries do. </a:t>
            </a:r>
          </a:p>
          <a:p>
            <a:pPr lvl="2"/>
            <a:r>
              <a:rPr lang="en-US" sz="2200" dirty="0"/>
              <a:t>Require “skin in the game,” on the part of mortgage-originators.</a:t>
            </a:r>
          </a:p>
          <a:p>
            <a:pPr lvl="2"/>
            <a:r>
              <a:rPr lang="en-US" sz="2200" dirty="0"/>
              <a:t>Curtail tax deductibility of mortgage interest, </a:t>
            </a:r>
          </a:p>
          <a:p>
            <a:pPr lvl="3"/>
            <a:r>
              <a:rPr lang="en-US" dirty="0"/>
              <a:t>which mainly benefits the well-off. </a:t>
            </a:r>
          </a:p>
          <a:p>
            <a:pPr lvl="4"/>
            <a:r>
              <a:rPr lang="en-US" sz="1800" dirty="0"/>
              <a:t>It generally saves less than $200 for households earning $65,000.</a:t>
            </a:r>
          </a:p>
          <a:p>
            <a:pPr lvl="3"/>
            <a:r>
              <a:rPr lang="en-US" dirty="0"/>
              <a:t>Reduce deductions at the upper end,</a:t>
            </a:r>
            <a:endParaRPr lang="en-US" sz="1800" dirty="0"/>
          </a:p>
          <a:p>
            <a:pPr lvl="3"/>
            <a:r>
              <a:rPr lang="en-US" dirty="0"/>
              <a:t>especially if loan is used other than for purchase of residence </a:t>
            </a:r>
          </a:p>
          <a:p>
            <a:pPr lvl="4"/>
            <a:r>
              <a:rPr lang="en-US" sz="1800" dirty="0"/>
              <a:t>i.e., 2</a:t>
            </a:r>
            <a:r>
              <a:rPr lang="en-US" sz="1800" baseline="30000" dirty="0"/>
              <a:t>nd</a:t>
            </a:r>
            <a:r>
              <a:rPr lang="en-US" sz="1800" dirty="0"/>
              <a:t> home or “cash out” for spending.</a:t>
            </a:r>
          </a:p>
          <a:p>
            <a:pPr lvl="2"/>
            <a:r>
              <a:rPr lang="en-US" sz="2100" dirty="0"/>
              <a:t>Don’t repeat the mistake of privatized Fannie Mae &amp; Freddie Mac.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9298" y="2157759"/>
            <a:ext cx="374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/>
              <a:t>And it drives up housing prices </a:t>
            </a:r>
          </a:p>
        </p:txBody>
      </p:sp>
    </p:spTree>
    <p:extLst>
      <p:ext uri="{BB962C8B-B14F-4D97-AF65-F5344CB8AC3E}">
        <p14:creationId xmlns:p14="http://schemas.microsoft.com/office/powerpoint/2010/main" val="1144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Address household debt: housing, auto &amp; student loans</a:t>
            </a:r>
            <a:r>
              <a:rPr lang="en-US" sz="2000" dirty="0"/>
              <a:t>, </a:t>
            </a:r>
            <a:r>
              <a:rPr lang="en-US" sz="1800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Auto dealers should not have been exempted </a:t>
            </a:r>
            <a:br>
              <a:rPr lang="en-US" sz="2800" dirty="0"/>
            </a:br>
            <a:r>
              <a:rPr lang="en-US" sz="2800" dirty="0"/>
              <a:t>from the Consumer Finance Protection Bureau.</a:t>
            </a:r>
          </a:p>
          <a:p>
            <a:pPr lvl="1"/>
            <a:r>
              <a:rPr lang="en-US" sz="2400" dirty="0"/>
              <a:t>A rising share of sub-prime auto loans are now delinquent.</a:t>
            </a:r>
            <a:r>
              <a:rPr lang="en-US" sz="1000" dirty="0"/>
              <a:t> </a:t>
            </a:r>
            <a:br>
              <a:rPr lang="en-US" sz="1000" dirty="0"/>
            </a:br>
            <a:endParaRPr lang="en-US" sz="1000" dirty="0"/>
          </a:p>
          <a:p>
            <a:r>
              <a:rPr lang="en-US" sz="2800" dirty="0"/>
              <a:t>Although </a:t>
            </a:r>
            <a:r>
              <a:rPr lang="en-US" sz="2800" i="1" dirty="0"/>
              <a:t>most</a:t>
            </a:r>
            <a:r>
              <a:rPr lang="en-US" sz="2800" dirty="0"/>
              <a:t> college educations are still a good deal, and worth going into debt for if that is the only way, </a:t>
            </a:r>
            <a:r>
              <a:rPr lang="en-US" sz="2800" i="1" dirty="0"/>
              <a:t>some</a:t>
            </a:r>
            <a:r>
              <a:rPr lang="en-US" sz="2800" dirty="0"/>
              <a:t> enterprises are bad deals.</a:t>
            </a:r>
          </a:p>
          <a:p>
            <a:pPr lvl="2"/>
            <a:r>
              <a:rPr lang="en-US" dirty="0"/>
              <a:t>In particular, a majority of for-profit universities.</a:t>
            </a:r>
          </a:p>
          <a:p>
            <a:pPr lvl="2"/>
            <a:r>
              <a:rPr lang="en-US" dirty="0"/>
              <a:t>Government should expand student grants &amp; loans, </a:t>
            </a:r>
          </a:p>
          <a:p>
            <a:pPr lvl="2"/>
            <a:r>
              <a:rPr lang="en-US" dirty="0"/>
              <a:t>but tighten requirements that the college or university have a decent record regarding rates of graduation &amp; gainful employment, not loosen them.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4. Reform the tax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Reform the corporate income tax</a:t>
            </a:r>
            <a:r>
              <a:rPr lang="en-US" sz="3000" dirty="0"/>
              <a:t> .</a:t>
            </a:r>
          </a:p>
          <a:p>
            <a:pPr marL="457200" lvl="1" indent="0">
              <a:buNone/>
            </a:pPr>
            <a:r>
              <a:rPr lang="en-US" sz="2600" dirty="0"/>
              <a:t>Stay revenue-neutral:</a:t>
            </a:r>
          </a:p>
          <a:p>
            <a:pPr marL="800100" lvl="1" indent="-342900"/>
            <a:r>
              <a:rPr lang="en-US" sz="2600" dirty="0"/>
              <a:t>lower rate, </a:t>
            </a:r>
          </a:p>
          <a:p>
            <a:pPr marL="800100" lvl="1" indent="-342900"/>
            <a:r>
              <a:rPr lang="en-US" sz="2600" dirty="0"/>
              <a:t>but cut distorting deductions, </a:t>
            </a:r>
          </a:p>
          <a:p>
            <a:pPr marL="1200150" lvl="2" indent="-342900"/>
            <a:r>
              <a:rPr lang="en-US" sz="2200" dirty="0"/>
              <a:t>e.g., oil subsidies &amp; interest deductions.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Reform personal income tax to make it </a:t>
            </a:r>
            <a:br>
              <a:rPr lang="en-US" dirty="0"/>
            </a:br>
            <a:r>
              <a:rPr lang="en-US" dirty="0"/>
              <a:t>more progressive, not regressive.</a:t>
            </a:r>
          </a:p>
          <a:p>
            <a:pPr lvl="1"/>
            <a:r>
              <a:rPr lang="en-US" dirty="0"/>
              <a:t>E.g., expand EITC</a:t>
            </a:r>
            <a:r>
              <a:rPr lang="en-US" sz="900" dirty="0"/>
              <a:t> 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and abolish the carried interest deduction.</a:t>
            </a:r>
            <a:endParaRPr lang="en-US" sz="1300" dirty="0"/>
          </a:p>
          <a:p>
            <a:pPr lvl="1"/>
            <a:endParaRPr lang="en-US" sz="1300" dirty="0"/>
          </a:p>
          <a:p>
            <a:r>
              <a:rPr lang="en-US" dirty="0"/>
              <a:t>Don’t eliminate the estate tax.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dirty="0"/>
              <a:t>The most efficient taxes are on energy: </a:t>
            </a:r>
          </a:p>
          <a:p>
            <a:pPr lvl="1"/>
            <a:r>
              <a:rPr lang="en-US" dirty="0"/>
              <a:t>Gasoline &amp; carbon taxes, as proposed by Feldstein &amp; Mankiw.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5. Put social security on a sound footing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2438399"/>
          </a:xfrm>
        </p:spPr>
        <p:txBody>
          <a:bodyPr>
            <a:normAutofit/>
          </a:bodyPr>
          <a:lstStyle/>
          <a:p>
            <a:pPr marL="514350" lvl="0" indent="-514350">
              <a:buAutoNum type="arabicParenBoth"/>
            </a:pPr>
            <a:r>
              <a:rPr lang="en-US" sz="3000" dirty="0"/>
              <a:t>Gradually raise the retirement age.  Meanwhile,</a:t>
            </a: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 marL="514350" lvl="0" indent="-514350">
              <a:buAutoNum type="arabicParenBoth"/>
            </a:pPr>
            <a:r>
              <a:rPr lang="en-US" sz="3000" dirty="0"/>
              <a:t>Make payroll taxes more progressive:</a:t>
            </a:r>
          </a:p>
          <a:p>
            <a:pPr marL="914400" lvl="1" indent="-514350"/>
            <a:r>
              <a:rPr lang="en-US" dirty="0"/>
              <a:t>Exempt low-income workers and </a:t>
            </a:r>
          </a:p>
          <a:p>
            <a:pPr marL="914400" lvl="1" indent="-514350"/>
            <a:r>
              <a:rPr lang="en-US" dirty="0"/>
              <a:t>raise the cap on payroll taxes (now at $117,000).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5840" y="3733800"/>
            <a:ext cx="6906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6. Increase infrastructure spending.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419600"/>
            <a:ext cx="8915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/>
              <a:t>It’s good for growth</a:t>
            </a:r>
            <a:endParaRPr lang="en-US" sz="100" dirty="0"/>
          </a:p>
          <a:p>
            <a:pPr marL="400050" lvl="1" indent="0">
              <a:buNone/>
            </a:pPr>
            <a:r>
              <a:rPr lang="en-US" sz="100" dirty="0"/>
              <a:t/>
            </a:r>
            <a:br>
              <a:rPr lang="en-US" sz="100" dirty="0"/>
            </a:br>
            <a:endParaRPr lang="en-US" sz="100" dirty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/>
              <a:t>and creates jobs for construction workers</a:t>
            </a:r>
            <a:br>
              <a:rPr lang="en-US" sz="3000" dirty="0"/>
            </a:br>
            <a:r>
              <a:rPr lang="en-US" sz="2400" dirty="0"/>
              <a:t>though we could have really used it 5-7 years ago, </a:t>
            </a:r>
            <a:br>
              <a:rPr lang="en-US" sz="2400" dirty="0"/>
            </a:br>
            <a:r>
              <a:rPr lang="en-US" sz="2400" dirty="0"/>
              <a:t>when unemployment was twice as high.</a:t>
            </a:r>
          </a:p>
        </p:txBody>
      </p:sp>
    </p:spTree>
    <p:extLst>
      <p:ext uri="{BB962C8B-B14F-4D97-AF65-F5344CB8AC3E}">
        <p14:creationId xmlns:p14="http://schemas.microsoft.com/office/powerpoint/2010/main" val="28401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last 3 of the 9 policy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49530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endParaRPr lang="en-US" sz="6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Improve education, </a:t>
            </a:r>
            <a:br>
              <a:rPr lang="en-US" dirty="0"/>
            </a:br>
            <a:r>
              <a:rPr lang="en-US" sz="2800" dirty="0"/>
              <a:t>     esp. universal pre-school education.</a:t>
            </a:r>
            <a:r>
              <a:rPr lang="en-US" sz="400" dirty="0"/>
              <a:t/>
            </a:r>
            <a:br>
              <a:rPr lang="en-US" sz="400" dirty="0"/>
            </a:b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Keep US global economic leadership, 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including abiding by past trade agreements</a:t>
            </a:r>
            <a:br>
              <a:rPr lang="en-US" sz="2800" dirty="0"/>
            </a:br>
            <a:r>
              <a:rPr lang="en-US" sz="2800" dirty="0"/>
              <a:t>	and pursuing new ones… like TPP!</a:t>
            </a:r>
            <a:br>
              <a:rPr lang="en-US" sz="2800" dirty="0"/>
            </a:b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 Consider wage insurance,</a:t>
            </a:r>
            <a:br>
              <a:rPr lang="en-US" dirty="0"/>
            </a:br>
            <a:r>
              <a:rPr lang="en-US" sz="2400" dirty="0"/>
              <a:t>which compensates those who lose jobs (not just for trade)</a:t>
            </a:r>
            <a:br>
              <a:rPr lang="en-US" sz="2400" dirty="0"/>
            </a:br>
            <a:r>
              <a:rPr lang="en-US" sz="2400" dirty="0"/>
              <a:t>and does not penalize taking a new job at lower wage.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/>
              <a:t>An Economy That Works </a:t>
            </a:r>
            <a:br>
              <a:rPr lang="en-US" i="1" dirty="0"/>
            </a:br>
            <a:r>
              <a:rPr lang="en-US" i="1" dirty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/>
              <a:t>Jeffrey Frankel</a:t>
            </a:r>
          </a:p>
          <a:p>
            <a:r>
              <a:rPr lang="en-US" sz="3600" b="1" dirty="0"/>
              <a:t>Harpel Professor of Capital Formation and Growth</a:t>
            </a:r>
            <a:br>
              <a:rPr lang="en-US" sz="3600" b="1" dirty="0"/>
            </a:br>
            <a:r>
              <a:rPr lang="en-US" sz="4000" b="1" dirty="0"/>
              <a:t>Harvard University</a:t>
            </a:r>
            <a:br>
              <a:rPr lang="en-US" sz="4000" b="1" dirty="0"/>
            </a:br>
            <a:r>
              <a:rPr lang="en-US" sz="5700" b="1" dirty="0"/>
              <a:t/>
            </a:r>
            <a:br>
              <a:rPr lang="en-US" sz="5700" b="1" dirty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(I) Ten causes of rising inequality in the 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 with: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corporate monopoly power (higher rents),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excessive executive compensation.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Also tax cuts for the rich in the early 1980s &amp; 2000s.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Piketty: wealth accumulates faster than income; 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possibly the declines in union power &amp; minimum wages.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(II) Some p</a:t>
            </a:r>
            <a:r>
              <a:rPr lang="en-US" sz="3600" dirty="0"/>
              <a:t>olicies to optimize growth </a:t>
            </a:r>
            <a:br>
              <a:rPr lang="en-US" sz="3600" dirty="0"/>
            </a:br>
            <a:r>
              <a:rPr lang="en-US" sz="3600" dirty="0"/>
              <a:t>&amp; equality, widely favored by economists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56260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400" dirty="0"/>
              <a:t>Improve education, esp. universal pre-school education.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/>
              <a:t>Expand the health-insured population:  </a:t>
            </a:r>
            <a:r>
              <a:rPr lang="en-US" sz="4000" dirty="0"/>
              <a:t>The Affordable Care Act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/>
              <a:t>Infrastructure spending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/>
              <a:t>Intelligent financial regulation: </a:t>
            </a:r>
            <a:r>
              <a:rPr lang="en-US" sz="4000" dirty="0"/>
              <a:t>Dodd-Frank reform, fiduciary rule, etc.</a:t>
            </a:r>
            <a:r>
              <a:rPr lang="en-US" sz="700" dirty="0"/>
              <a:t/>
            </a:r>
            <a:br>
              <a:rPr lang="en-US" sz="700" dirty="0"/>
            </a:br>
            <a:endParaRPr lang="en-US" sz="7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/>
              <a:t>Tax reform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 lvl="1"/>
            <a:r>
              <a:rPr lang="en-US" sz="3600" dirty="0"/>
              <a:t>Make personal income tax system more progressive, not less.</a:t>
            </a:r>
          </a:p>
          <a:p>
            <a:pPr lvl="2"/>
            <a:r>
              <a:rPr lang="en-US" sz="3100" dirty="0"/>
              <a:t>E.g., expand EITC &amp; abolish the carried interest deduction.</a:t>
            </a:r>
          </a:p>
          <a:p>
            <a:pPr lvl="1"/>
            <a:r>
              <a:rPr lang="en-US" sz="3600" dirty="0"/>
              <a:t>Keep the estate tax, make payroll taxes more progressive, etc.</a:t>
            </a:r>
          </a:p>
          <a:p>
            <a:pPr lvl="1"/>
            <a:r>
              <a:rPr lang="en-US" sz="3600" dirty="0"/>
              <a:t>Tax gasoline &amp; carbon. 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Address the long-term rise in household debt: </a:t>
            </a:r>
          </a:p>
          <a:p>
            <a:r>
              <a:rPr lang="en-US" sz="3300" dirty="0"/>
              <a:t>Don’t get families up to their eyeballs in housing debt they can’t afford. </a:t>
            </a:r>
          </a:p>
          <a:p>
            <a:pPr lvl="2"/>
            <a:r>
              <a:rPr lang="en-US" sz="2900" dirty="0"/>
              <a:t>E.g.,  require mortgage-originators to keep “skin in the game.”</a:t>
            </a:r>
          </a:p>
          <a:p>
            <a:r>
              <a:rPr lang="en-US" sz="3300" dirty="0"/>
              <a:t>Make auto dealers subject to the Consumer Finance Protection Bureau.</a:t>
            </a:r>
          </a:p>
          <a:p>
            <a:r>
              <a:rPr lang="en-US" sz="3300" dirty="0"/>
              <a:t>Make student loans contingent on the school’s rates of graduation &amp; gainful employment.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pPr marL="742950" indent="-742950">
              <a:buFont typeface="+mj-lt"/>
              <a:buAutoNum type="arabicPeriod" startAt="7"/>
            </a:pPr>
            <a:r>
              <a:rPr lang="en-US" sz="4400" dirty="0"/>
              <a:t>Consider wage insurance, </a:t>
            </a:r>
            <a:r>
              <a:rPr lang="en-US" sz="4000" dirty="0"/>
              <a:t>over Trade Adjustment Assistance.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56388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/>
              <a:t>(III) Sensible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Theorem: Free trade + compensating the “losers”</a:t>
            </a:r>
            <a:br>
              <a:rPr lang="en-US" dirty="0"/>
            </a:br>
            <a:r>
              <a:rPr lang="en-US" dirty="0"/>
              <a:t>can give growth without </a:t>
            </a:r>
            <a:r>
              <a:rPr lang="en-US" dirty="0" smtClean="0"/>
              <a:t>leaving the median worker behind.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dirty="0"/>
              <a:t>Common response: But we </a:t>
            </a:r>
            <a:r>
              <a:rPr lang="en-US" i="1" dirty="0"/>
              <a:t>don’t</a:t>
            </a:r>
            <a:r>
              <a:rPr lang="en-US" dirty="0"/>
              <a:t> “compensate the losers.”  </a:t>
            </a:r>
            <a:br>
              <a:rPr lang="en-US" dirty="0"/>
            </a:br>
            <a:r>
              <a:rPr lang="en-US" dirty="0"/>
              <a:t>So we need to rethink globalization.</a:t>
            </a:r>
            <a:r>
              <a:rPr lang="en-US" sz="2300" dirty="0"/>
              <a:t/>
            </a:r>
            <a:br>
              <a:rPr lang="en-US" sz="2300" dirty="0"/>
            </a:br>
            <a:endParaRPr lang="en-US" sz="2300" dirty="0"/>
          </a:p>
          <a:p>
            <a:r>
              <a:rPr lang="en-US" dirty="0"/>
              <a:t>My response:  What is on the ballot every 4 years?</a:t>
            </a:r>
          </a:p>
          <a:p>
            <a:pPr lvl="1"/>
            <a:r>
              <a:rPr lang="en-US" dirty="0"/>
              <a:t>The choice between free trade vs. protectionism? </a:t>
            </a:r>
          </a:p>
          <a:p>
            <a:pPr lvl="1"/>
            <a:r>
              <a:rPr lang="en-US" dirty="0"/>
              <a:t>Some unknown ideal rethought-globalization? </a:t>
            </a:r>
          </a:p>
          <a:p>
            <a:pPr lvl="1"/>
            <a:r>
              <a:rPr lang="en-US" dirty="0"/>
              <a:t>The choice between that list of policies (II) and their opposites?  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r>
              <a:rPr lang="en-US" dirty="0"/>
              <a:t>Why do so many American workers vote against their interests?</a:t>
            </a:r>
          </a:p>
          <a:p>
            <a:pPr lvl="1"/>
            <a:r>
              <a:rPr lang="en-US" dirty="0"/>
              <a:t>Because we fail to explain the policies to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7198" y="3693601"/>
            <a:ext cx="1097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i="1" dirty="0"/>
              <a:t>No.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1225" y="4010503"/>
            <a:ext cx="11732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i="1" dirty="0"/>
              <a:t>No.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1225" y="4657888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i="1" dirty="0"/>
              <a:t>Yes.  </a:t>
            </a:r>
            <a:r>
              <a:rPr lang="en-US" sz="2200" dirty="0" smtClean="0"/>
              <a:t>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4426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0029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30" y="5181600"/>
            <a:ext cx="2121270" cy="70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1"/>
            <a:ext cx="2643583" cy="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40" y="5424009"/>
            <a:ext cx="2829260" cy="43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8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dirty="0"/>
              <a:t>(I) Real median family income is still below 2000!</a:t>
            </a:r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371600"/>
            <a:ext cx="8382000" cy="42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1933047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493322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|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49083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|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2007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8220" y="49124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|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09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859959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even though median income rose 5.2% in 2015, the fastest ever; </a:t>
            </a:r>
            <a:br>
              <a:rPr lang="en-US" sz="2200" dirty="0"/>
            </a:br>
            <a:r>
              <a:rPr lang="en-US" sz="2200" dirty="0"/>
              <a:t>and the poverty rate fell from 14.8% to 13.5%, the largest drop since 1968.</a:t>
            </a:r>
          </a:p>
        </p:txBody>
      </p:sp>
    </p:spTree>
    <p:extLst>
      <p:ext uri="{BB962C8B-B14F-4D97-AF65-F5344CB8AC3E}">
        <p14:creationId xmlns:p14="http://schemas.microsoft.com/office/powerpoint/2010/main" val="17670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been rising since 1980, and is now back to the 1920s level.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38800" y="3810000"/>
            <a:ext cx="2286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(II) Why has inequality risen in the US?  Ten reasons.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 with: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corporate monopoly power (higher “rents”),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“excessive” executive compensation.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Possibly the decline in union power &amp; minimum wages.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tax cuts for the rich in early 1980s &amp; 2000s.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780</Words>
  <Application>Microsoft Office PowerPoint</Application>
  <PresentationFormat>On-screen Show (4:3)</PresentationFormat>
  <Paragraphs>212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 strategy so American workers won’t  be left behind in the modern economy.  Presenter: Jeffrey Frankel</vt:lpstr>
      <vt:lpstr>“Is trade is a placeholder  for broader economic anxieties?”  Yes.</vt:lpstr>
      <vt:lpstr>(I) Ten causes of rising inequality in the US </vt:lpstr>
      <vt:lpstr>(II) Some policies to optimize growth  &amp; equality, widely favored by economists</vt:lpstr>
      <vt:lpstr>(III) Sensible strategy</vt:lpstr>
      <vt:lpstr>PowerPoint Presentation</vt:lpstr>
      <vt:lpstr>(I) Real median family income is still below 2000!</vt:lpstr>
      <vt:lpstr>The share of US income going to the top has been rising since 1980, and is now back to the 1920s level.</vt:lpstr>
      <vt:lpstr>(II) Why has inequality risen in the US?  Ten reasons. </vt:lpstr>
      <vt:lpstr>1. Trade probably does play a role</vt:lpstr>
      <vt:lpstr>Manufacturing jobs were 32% of the national total  in 1950, and had declined to 10% by 2010.</vt:lpstr>
      <vt:lpstr>Similarly, we are not going back to the number of coal miners that were employed in 1923.</vt:lpstr>
      <vt:lpstr>2. Technology raises demand for “skilled” vs. “unskilled” workers, as shown by widening wage gap.</vt:lpstr>
      <vt:lpstr>3. The trend in years of education slowed during 1981-2012.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Supporting Piketty:  The share of wealth at the top  has also been rising.</vt:lpstr>
      <vt:lpstr>What weights should we place on each of these factors in explaining increased inequality?</vt:lpstr>
      <vt:lpstr>(III) Nine policy proposals to promote  An Economy That Works for All Americans</vt:lpstr>
      <vt:lpstr>1. Keep the Affordable Care Act which has sharply reduced the percentage of Americans lacking health insurance, and is fully funded.</vt:lpstr>
      <vt:lpstr>2. Retain intelligent financial regulation</vt:lpstr>
      <vt:lpstr>3: Address the long-term rise in household debt: housing, auto, &amp; student loans</vt:lpstr>
      <vt:lpstr>Address household debt: housing, auto &amp; student loans, continued</vt:lpstr>
      <vt:lpstr>4. Reform the tax system </vt:lpstr>
      <vt:lpstr>5. Put social security on a sound footing</vt:lpstr>
      <vt:lpstr>The last 3 of the 9 policy proposals</vt:lpstr>
      <vt:lpstr>An Economy That Works  for All Americans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Presenter: Jeffrey Frankel</dc:title>
  <dc:creator>itfsa</dc:creator>
  <cp:lastModifiedBy>itfsa</cp:lastModifiedBy>
  <cp:revision>37</cp:revision>
  <cp:lastPrinted>2017-03-01T23:03:05Z</cp:lastPrinted>
  <dcterms:created xsi:type="dcterms:W3CDTF">2017-03-01T19:07:07Z</dcterms:created>
  <dcterms:modified xsi:type="dcterms:W3CDTF">2017-03-06T17:51:04Z</dcterms:modified>
</cp:coreProperties>
</file>