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60" r:id="rId5"/>
    <p:sldId id="258" r:id="rId6"/>
    <p:sldId id="286" r:id="rId7"/>
    <p:sldId id="263" r:id="rId8"/>
    <p:sldId id="264" r:id="rId9"/>
    <p:sldId id="267" r:id="rId10"/>
    <p:sldId id="269" r:id="rId11"/>
    <p:sldId id="270" r:id="rId12"/>
    <p:sldId id="27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B80E98-C9C4-442C-9807-6F76438BB33E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18B514-F8EB-4A58-B938-E009231CEC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24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78EFC-31CE-41AC-A82B-800DF6D00C08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BBBF5-86DD-42AA-82C7-49454B94D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4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BBBF5-86DD-42AA-82C7-49454B94D8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3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2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8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4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5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6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9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8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A1136-8314-49BB-B971-7998DF62449B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1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8305800" cy="2838450"/>
          </a:xfrm>
        </p:spPr>
        <p:txBody>
          <a:bodyPr>
            <a:normAutofit fontScale="90000"/>
          </a:bodyPr>
          <a:lstStyle/>
          <a:p>
            <a:r>
              <a:rPr lang="en-US" sz="4200" dirty="0"/>
              <a:t>A strategy so American workers won’t </a:t>
            </a:r>
            <a:br>
              <a:rPr lang="en-US" sz="4200" dirty="0"/>
            </a:br>
            <a:r>
              <a:rPr lang="en-US" sz="4200" dirty="0"/>
              <a:t>be left behind in the modern economy.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Presenter: Jeffrey Frankel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962400"/>
            <a:ext cx="8534400" cy="19050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Conference on Rewriting the Rules of Globalization: </a:t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Dangers of </a:t>
            </a:r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Trumpism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the Needed Response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Roosevelt House,  March 3, 2017; 1:00 PM – Session III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898" y="3124200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940755"/>
            <a:ext cx="175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4" descr="Image result for initiative for policy dialogu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06" y="6030764"/>
            <a:ext cx="2341994" cy="46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 descr="Image result for peterson institute for international economics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790" y="6094660"/>
            <a:ext cx="2413210" cy="370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1072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sz="3000" dirty="0"/>
              <a:t>2. Technology raises demand for “skilled”</a:t>
            </a:r>
            <a:r>
              <a:rPr lang="en-US" sz="1400" dirty="0"/>
              <a:t> </a:t>
            </a:r>
            <a:r>
              <a:rPr lang="en-US" sz="2400" dirty="0"/>
              <a:t>vs.</a:t>
            </a:r>
            <a:r>
              <a:rPr lang="en-US" sz="1400" dirty="0"/>
              <a:t> </a:t>
            </a:r>
            <a:r>
              <a:rPr lang="en-US" sz="3000" dirty="0"/>
              <a:t>“unskilled” workers, as shown by widening wage gap</a:t>
            </a:r>
            <a:r>
              <a:rPr lang="en-US" sz="2800" dirty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10</a:t>
            </a:fld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799"/>
            <a:ext cx="8305800" cy="525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5799125" y="6626423"/>
            <a:ext cx="28114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Fig.10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752600" y="2590800"/>
            <a:ext cx="6324600" cy="228560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http://s.wsj.net/public/resources/images/DE-AW749_vw_usa_G_201309181515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957" y="3973551"/>
            <a:ext cx="3087210" cy="206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77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>
            <a:normAutofit/>
          </a:bodyPr>
          <a:lstStyle/>
          <a:p>
            <a:r>
              <a:rPr lang="en-US" sz="2800" dirty="0"/>
              <a:t>3. The trend in years of education slowed during 1981-2012.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42" y="1905000"/>
            <a:ext cx="7479858" cy="479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979584" y="6550223"/>
            <a:ext cx="28002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Fig.11. 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6140604" y="3549804"/>
            <a:ext cx="1869294" cy="86177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Trend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1981 – 2012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= 1951+30 to 1982+30.</a:t>
            </a:r>
          </a:p>
        </p:txBody>
      </p:sp>
      <p:sp>
        <p:nvSpPr>
          <p:cNvPr id="8" name="Rectangle 7"/>
          <p:cNvSpPr/>
          <p:nvPr/>
        </p:nvSpPr>
        <p:spPr>
          <a:xfrm>
            <a:off x="2267808" y="3405426"/>
            <a:ext cx="2021694" cy="861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Trend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1906 – 1981</a:t>
            </a:r>
            <a:r>
              <a:rPr lang="en-US" sz="1400" b="1" dirty="0">
                <a:solidFill>
                  <a:srgbClr val="0070C0"/>
                </a:solidFill>
              </a:rPr>
              <a:t/>
            </a:r>
            <a:br>
              <a:rPr lang="en-US" sz="1400" b="1" dirty="0">
                <a:solidFill>
                  <a:srgbClr val="0070C0"/>
                </a:solidFill>
              </a:rPr>
            </a:br>
            <a:r>
              <a:rPr lang="en-US" sz="1400" dirty="0">
                <a:solidFill>
                  <a:srgbClr val="0070C0"/>
                </a:solidFill>
              </a:rPr>
              <a:t>= 1876+30 to 1951+30.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83268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Average Years of Schooling at Age 30, U.S. Native-Born, by Year of Birth, 1876-1982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43600" y="3276600"/>
            <a:ext cx="1905000" cy="304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11</a:t>
            </a:fld>
            <a:endParaRPr lang="en-US"/>
          </a:p>
        </p:txBody>
      </p:sp>
      <p:pic>
        <p:nvPicPr>
          <p:cNvPr id="10" name="Picture 2" descr="Image result for swarthmore coll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366974"/>
            <a:ext cx="2045711" cy="153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V="1">
            <a:off x="1295400" y="3733800"/>
            <a:ext cx="4419600" cy="1949604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17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6. The share of US national income going to labor</a:t>
            </a:r>
            <a:br>
              <a:rPr lang="en-US" sz="3100" dirty="0"/>
            </a:br>
            <a:r>
              <a:rPr lang="en-US" sz="3100" dirty="0"/>
              <a:t>has declined since 2000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in part due to increased market power of firms, says Furman.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49" y="1905000"/>
            <a:ext cx="6903351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667000" y="6553200"/>
            <a:ext cx="33195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Fig.13. </a:t>
            </a:r>
            <a:endParaRPr lang="en-US" sz="1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986563" y="3505200"/>
            <a:ext cx="1252437" cy="2133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7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077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“Is trade is a placeholder </a:t>
            </a:r>
            <a:br>
              <a:rPr lang="en-US" sz="3600" dirty="0"/>
            </a:br>
            <a:r>
              <a:rPr lang="en-US" sz="3600" dirty="0"/>
              <a:t>for broader economic anxieties?”  Yes.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4267200"/>
          </a:xfrm>
        </p:spPr>
        <p:txBody>
          <a:bodyPr>
            <a:normAutofit/>
          </a:bodyPr>
          <a:lstStyle/>
          <a:p>
            <a:pPr marL="571500" indent="-571500">
              <a:buAutoNum type="romanUcParenR"/>
            </a:pPr>
            <a:r>
              <a:rPr lang="en-US" sz="3000" dirty="0" smtClean="0"/>
              <a:t>Why </a:t>
            </a:r>
            <a:r>
              <a:rPr lang="en-US" sz="3000" dirty="0"/>
              <a:t>has the modern economy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left the </a:t>
            </a:r>
            <a:r>
              <a:rPr lang="en-US" sz="3000" dirty="0"/>
              <a:t>median worker behind?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  <a:p>
            <a:pPr marL="571500" indent="-571500">
              <a:buAutoNum type="romanUcParenR"/>
            </a:pPr>
            <a:r>
              <a:rPr lang="en-US" sz="3000" dirty="0"/>
              <a:t>An economy that works for all Americans: </a:t>
            </a:r>
            <a:br>
              <a:rPr lang="en-US" sz="3000" dirty="0"/>
            </a:br>
            <a:r>
              <a:rPr lang="en-US" sz="3000" dirty="0"/>
              <a:t>What policies can help optimize growth </a:t>
            </a:r>
            <a:br>
              <a:rPr lang="en-US" sz="3000" dirty="0"/>
            </a:br>
            <a:r>
              <a:rPr lang="en-US" sz="3000" dirty="0"/>
              <a:t>&amp; equality?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3000" dirty="0"/>
              <a:t>III) The sensible political strategy.</a:t>
            </a:r>
          </a:p>
        </p:txBody>
      </p:sp>
    </p:spTree>
    <p:extLst>
      <p:ext uri="{BB962C8B-B14F-4D97-AF65-F5344CB8AC3E}">
        <p14:creationId xmlns:p14="http://schemas.microsoft.com/office/powerpoint/2010/main" val="9234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/>
              <a:t>(I) Ten causes of rising inequality in the 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1447800"/>
            <a:ext cx="9296400" cy="5105400"/>
          </a:xfrm>
        </p:spPr>
        <p:txBody>
          <a:bodyPr>
            <a:normAutofit lnSpcReduction="10000"/>
          </a:bodyPr>
          <a:lstStyle/>
          <a:p>
            <a:endParaRPr lang="en-US" sz="9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Trade probably does play a role, along with: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technological change raising demand for skilled workers,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outpacing education that raises the supply;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“winner-take-all” labor markets,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“assortative mating,”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more corporate monopoly power (higher rents),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and excessive executive compensation.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Also tax cuts for the rich in the early 1980s &amp; 2000s.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Piketty: wealth accumulates faster than income;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possibly the declines in union power &amp; minimum wages.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0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400" dirty="0"/>
              <a:t>(II) Some p</a:t>
            </a:r>
            <a:r>
              <a:rPr lang="en-US" sz="3600" dirty="0"/>
              <a:t>olicies to optimize growth </a:t>
            </a:r>
            <a:br>
              <a:rPr lang="en-US" sz="3600" dirty="0"/>
            </a:br>
            <a:r>
              <a:rPr lang="en-US" sz="3600" dirty="0"/>
              <a:t>&amp; equality, widely favored by economists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562600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4400" dirty="0"/>
              <a:t>Improve education, esp. universal pre-school education.</a:t>
            </a:r>
            <a:r>
              <a:rPr lang="en-US" sz="1500" dirty="0"/>
              <a:t/>
            </a:r>
            <a:br>
              <a:rPr lang="en-US" sz="1500" dirty="0"/>
            </a:br>
            <a:endParaRPr lang="en-US" sz="1500" dirty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/>
              <a:t>Expand the health-insured population:  </a:t>
            </a:r>
            <a:r>
              <a:rPr lang="en-US" sz="4000" dirty="0"/>
              <a:t>The Affordable Care Act</a:t>
            </a:r>
            <a:r>
              <a:rPr lang="en-US" sz="1500" dirty="0"/>
              <a:t/>
            </a:r>
            <a:br>
              <a:rPr lang="en-US" sz="1500" dirty="0"/>
            </a:br>
            <a:endParaRPr lang="en-US" sz="1500" dirty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/>
              <a:t>Infrastructure spending</a:t>
            </a:r>
            <a:r>
              <a:rPr lang="en-US" sz="1100" dirty="0"/>
              <a:t/>
            </a:r>
            <a:br>
              <a:rPr lang="en-US" sz="1100" dirty="0"/>
            </a:br>
            <a:endParaRPr lang="en-US" sz="1100" dirty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/>
              <a:t>Intelligent financial regulation: </a:t>
            </a:r>
            <a:r>
              <a:rPr lang="en-US" sz="4000" dirty="0"/>
              <a:t>Dodd-Frank reform, fiduciary rule, etc.</a:t>
            </a:r>
            <a:r>
              <a:rPr lang="en-US" sz="700" dirty="0"/>
              <a:t/>
            </a:r>
            <a:br>
              <a:rPr lang="en-US" sz="700" dirty="0"/>
            </a:br>
            <a:endParaRPr lang="en-US" sz="700" dirty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/>
              <a:t>Tax reform</a:t>
            </a:r>
            <a:r>
              <a:rPr lang="en-US" sz="900" dirty="0"/>
              <a:t/>
            </a:r>
            <a:br>
              <a:rPr lang="en-US" sz="900" dirty="0"/>
            </a:br>
            <a:endParaRPr lang="en-US" sz="900" dirty="0"/>
          </a:p>
          <a:p>
            <a:pPr lvl="1"/>
            <a:r>
              <a:rPr lang="en-US" sz="3600" dirty="0"/>
              <a:t>Make personal income tax system more progressive, not less.</a:t>
            </a:r>
          </a:p>
          <a:p>
            <a:pPr lvl="2"/>
            <a:r>
              <a:rPr lang="en-US" sz="3100" dirty="0"/>
              <a:t>E.g., expand EITC &amp; abolish the carried interest deduction.</a:t>
            </a:r>
          </a:p>
          <a:p>
            <a:pPr lvl="1"/>
            <a:r>
              <a:rPr lang="en-US" sz="3600" dirty="0"/>
              <a:t>Keep the estate tax, make payroll taxes more progressive, etc.</a:t>
            </a:r>
          </a:p>
          <a:p>
            <a:pPr lvl="1"/>
            <a:r>
              <a:rPr lang="en-US" sz="3600" dirty="0"/>
              <a:t>Tax gasoline &amp; carbon. </a:t>
            </a:r>
            <a:r>
              <a:rPr lang="en-US" sz="1100" dirty="0"/>
              <a:t/>
            </a:r>
            <a:br>
              <a:rPr lang="en-US" sz="1100" dirty="0"/>
            </a:br>
            <a:endParaRPr lang="en-US" sz="1100" dirty="0"/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Address the long-term rise in household debt: </a:t>
            </a:r>
          </a:p>
          <a:p>
            <a:r>
              <a:rPr lang="en-US" sz="3300" dirty="0"/>
              <a:t>Don’t get families up to their eyeballs in housing debt they can’t afford. </a:t>
            </a:r>
          </a:p>
          <a:p>
            <a:pPr lvl="2"/>
            <a:r>
              <a:rPr lang="en-US" sz="2900" dirty="0"/>
              <a:t>E.g.,  require mortgage-originators to keep “skin in the game.”</a:t>
            </a:r>
          </a:p>
          <a:p>
            <a:r>
              <a:rPr lang="en-US" sz="3300" dirty="0"/>
              <a:t>Make auto dealers subject to the Consumer Finance Protection Bureau.</a:t>
            </a:r>
          </a:p>
          <a:p>
            <a:r>
              <a:rPr lang="en-US" sz="3300" dirty="0"/>
              <a:t>Make student loans contingent on the school’s rates of graduation &amp; gainful employment.</a:t>
            </a:r>
            <a:r>
              <a:rPr lang="en-US" sz="1100" dirty="0"/>
              <a:t/>
            </a:r>
            <a:br>
              <a:rPr lang="en-US" sz="1100" dirty="0"/>
            </a:br>
            <a:endParaRPr lang="en-US" sz="1100" dirty="0"/>
          </a:p>
          <a:p>
            <a:pPr marL="742950" indent="-742950">
              <a:buFont typeface="+mj-lt"/>
              <a:buAutoNum type="arabicPeriod" startAt="7"/>
            </a:pPr>
            <a:r>
              <a:rPr lang="en-US" sz="4400" dirty="0"/>
              <a:t>Consider wage insurance, </a:t>
            </a:r>
            <a:r>
              <a:rPr lang="en-US" sz="4000" dirty="0"/>
              <a:t>over Trade Adjustment Assistance.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5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56388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sz="4000" dirty="0"/>
              <a:t>(III) Sensible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Theorem: Free trade + compensating the “losers”</a:t>
            </a:r>
            <a:br>
              <a:rPr lang="en-US" dirty="0"/>
            </a:br>
            <a:r>
              <a:rPr lang="en-US" dirty="0"/>
              <a:t>can give growth without </a:t>
            </a:r>
            <a:r>
              <a:rPr lang="en-US" dirty="0" smtClean="0"/>
              <a:t>leaving the median worker behind.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  <a:p>
            <a:r>
              <a:rPr lang="en-US" dirty="0"/>
              <a:t>Common response: But we </a:t>
            </a:r>
            <a:r>
              <a:rPr lang="en-US" i="1" dirty="0"/>
              <a:t>don’t</a:t>
            </a:r>
            <a:r>
              <a:rPr lang="en-US" dirty="0"/>
              <a:t> “compensate the losers.”  </a:t>
            </a:r>
            <a:br>
              <a:rPr lang="en-US" dirty="0"/>
            </a:br>
            <a:r>
              <a:rPr lang="en-US" dirty="0"/>
              <a:t>So we need to rethink globalization.</a:t>
            </a:r>
            <a:r>
              <a:rPr lang="en-US" sz="2300" dirty="0"/>
              <a:t/>
            </a:r>
            <a:br>
              <a:rPr lang="en-US" sz="2300" dirty="0"/>
            </a:br>
            <a:endParaRPr lang="en-US" sz="2300" dirty="0"/>
          </a:p>
          <a:p>
            <a:r>
              <a:rPr lang="en-US" dirty="0"/>
              <a:t>My response:  What is on the ballot every 4 years?</a:t>
            </a:r>
          </a:p>
          <a:p>
            <a:pPr lvl="1"/>
            <a:r>
              <a:rPr lang="en-US" dirty="0"/>
              <a:t>The choice between free trade vs. protectionism? </a:t>
            </a:r>
          </a:p>
          <a:p>
            <a:pPr lvl="1"/>
            <a:r>
              <a:rPr lang="en-US" dirty="0"/>
              <a:t>Some unknown ideal rethought-globalization? </a:t>
            </a:r>
          </a:p>
          <a:p>
            <a:pPr lvl="1"/>
            <a:r>
              <a:rPr lang="en-US" dirty="0"/>
              <a:t>The choice between that list of policies (II) and their opposites?   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endParaRPr lang="en-US" sz="2600" dirty="0"/>
          </a:p>
          <a:p>
            <a:r>
              <a:rPr lang="en-US" dirty="0"/>
              <a:t>Why do so many American workers vote against their interests?</a:t>
            </a:r>
          </a:p>
          <a:p>
            <a:pPr lvl="1"/>
            <a:r>
              <a:rPr lang="en-US" dirty="0"/>
              <a:t>Because we fail to explain the policies to them.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87198" y="3693601"/>
            <a:ext cx="109702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/>
              <a:t>No.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41225" y="4010503"/>
            <a:ext cx="117322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/>
              <a:t>No.</a:t>
            </a:r>
          </a:p>
        </p:txBody>
      </p:sp>
      <p:sp>
        <p:nvSpPr>
          <p:cNvPr id="6" name="Rectangle 5"/>
          <p:cNvSpPr/>
          <p:nvPr/>
        </p:nvSpPr>
        <p:spPr>
          <a:xfrm>
            <a:off x="6341225" y="4657888"/>
            <a:ext cx="2362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/>
              <a:t>Yes.  </a:t>
            </a:r>
            <a:r>
              <a:rPr lang="en-US" sz="2200" dirty="0"/>
              <a:t>(D vs R).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44260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971800"/>
            <a:ext cx="400294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130" y="5181600"/>
            <a:ext cx="2121270" cy="707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1"/>
            <a:ext cx="2643583" cy="524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140" y="5424009"/>
            <a:ext cx="2829260" cy="434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388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808038"/>
          </a:xfrm>
        </p:spPr>
        <p:txBody>
          <a:bodyPr>
            <a:normAutofit/>
          </a:bodyPr>
          <a:lstStyle/>
          <a:p>
            <a:r>
              <a:rPr lang="en-US" sz="2800" dirty="0"/>
              <a:t>(I) Real median family income is still below 2000!</a:t>
            </a:r>
          </a:p>
        </p:txBody>
      </p:sp>
      <p:pic>
        <p:nvPicPr>
          <p:cNvPr id="1026" name="Picture 2" descr="C:\Users\jfrankel\Downloads\fredgrap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2" y="1371600"/>
            <a:ext cx="8382000" cy="4221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066144" y="1933047"/>
            <a:ext cx="3516748" cy="0"/>
          </a:xfrm>
          <a:prstGeom prst="straightConnector1">
            <a:avLst/>
          </a:prstGeom>
          <a:ln w="571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29600" y="493322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|</a:t>
            </a:r>
            <a:br>
              <a:rPr lang="en-US" sz="1600" dirty="0">
                <a:solidFill>
                  <a:srgbClr val="0070C0"/>
                </a:solidFill>
              </a:rPr>
            </a:br>
            <a:r>
              <a:rPr lang="en-US" sz="1600" dirty="0">
                <a:solidFill>
                  <a:srgbClr val="0070C0"/>
                </a:solidFill>
              </a:rPr>
              <a:t>2015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490839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|</a:t>
            </a:r>
            <a:br>
              <a:rPr lang="en-US" sz="1600" dirty="0">
                <a:solidFill>
                  <a:srgbClr val="0070C0"/>
                </a:solidFill>
              </a:rPr>
            </a:br>
            <a:r>
              <a:rPr lang="en-US" sz="1600" dirty="0">
                <a:solidFill>
                  <a:srgbClr val="0070C0"/>
                </a:solidFill>
              </a:rPr>
              <a:t>2007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8220" y="491243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|</a:t>
            </a:r>
            <a:br>
              <a:rPr lang="en-US" sz="1600" dirty="0">
                <a:solidFill>
                  <a:srgbClr val="0070C0"/>
                </a:solidFill>
              </a:rPr>
            </a:br>
            <a:r>
              <a:rPr lang="en-US" sz="1600" dirty="0">
                <a:solidFill>
                  <a:srgbClr val="0070C0"/>
                </a:solidFill>
              </a:rPr>
              <a:t>2000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609600" cy="365125"/>
          </a:xfrm>
        </p:spPr>
        <p:txBody>
          <a:bodyPr/>
          <a:lstStyle/>
          <a:p>
            <a:fld id="{18677272-7F0D-4D88-A49C-E33188C27637}" type="slidenum">
              <a:rPr lang="en-US" smtClean="0"/>
              <a:t>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5859959"/>
            <a:ext cx="8763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/>
              <a:t>even though median income rose 5.2% in 2015, the fastest ever; </a:t>
            </a:r>
            <a:br>
              <a:rPr lang="en-US" sz="2200" dirty="0"/>
            </a:br>
            <a:r>
              <a:rPr lang="en-US" sz="2200" dirty="0"/>
              <a:t>and the poverty rate fell from 14.8% to 13.5%, the largest drop since 1968.</a:t>
            </a:r>
          </a:p>
        </p:txBody>
      </p:sp>
    </p:spTree>
    <p:extLst>
      <p:ext uri="{BB962C8B-B14F-4D97-AF65-F5344CB8AC3E}">
        <p14:creationId xmlns:p14="http://schemas.microsoft.com/office/powerpoint/2010/main" val="176701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50838"/>
            <a:ext cx="8763000" cy="1143000"/>
          </a:xfrm>
        </p:spPr>
        <p:txBody>
          <a:bodyPr>
            <a:normAutofit/>
          </a:bodyPr>
          <a:lstStyle/>
          <a:p>
            <a:r>
              <a:rPr lang="en-US" sz="2900" dirty="0"/>
              <a:t>The share of US income going to the top has been rising since 1980, and is now back to the 1920s level.</a:t>
            </a:r>
          </a:p>
        </p:txBody>
      </p:sp>
      <p:pic>
        <p:nvPicPr>
          <p:cNvPr id="2050" name="Picture 2" descr="Income Concentration at the Top Has Risen Sharply Since the 1970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4676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6490156"/>
            <a:ext cx="7696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Chad Stone et al, CBPP, Sept </a:t>
            </a:r>
            <a:r>
              <a:rPr lang="en-US" sz="1200" cap="all" dirty="0"/>
              <a:t>30, 2016   </a:t>
            </a:r>
            <a:r>
              <a:rPr lang="en-US" sz="800" dirty="0"/>
              <a:t>www.cbpp.org/research/poverty-and-inequality/a-guide-to-statistics-on-historical-trends-in-income-inequality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638800" y="3810000"/>
            <a:ext cx="2286000" cy="1066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2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Manufacturing jobs were 32% of the national total </a:t>
            </a:r>
            <a:br>
              <a:rPr lang="en-US" sz="2800" dirty="0"/>
            </a:br>
            <a:r>
              <a:rPr lang="en-US" sz="2800" dirty="0"/>
              <a:t>in 1950, and had declined to 10% by 2010.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3" y="1600200"/>
            <a:ext cx="866616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1524000"/>
            <a:ext cx="876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15529" y="2376425"/>
            <a:ext cx="7467600" cy="2743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2729" y="1905000"/>
            <a:ext cx="7239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Percent of employment in US manufacturing (1970-2012)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5646987"/>
            <a:ext cx="8534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But it’s productivity growth:  </a:t>
            </a:r>
            <a:br>
              <a:rPr lang="en-US" sz="2800" dirty="0"/>
            </a:br>
            <a:r>
              <a:rPr lang="en-US" sz="2800" dirty="0"/>
              <a:t>manufacturing output has continued to rise.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608387"/>
            <a:ext cx="6507858" cy="310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9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361</Words>
  <Application>Microsoft Office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 strategy so American workers won’t  be left behind in the modern economy.  Presenter: Jeffrey Frankel</vt:lpstr>
      <vt:lpstr>“Is trade is a placeholder  for broader economic anxieties?”  Yes.</vt:lpstr>
      <vt:lpstr>(I) Ten causes of rising inequality in the US </vt:lpstr>
      <vt:lpstr>(II) Some policies to optimize growth  &amp; equality, widely favored by economists</vt:lpstr>
      <vt:lpstr>(III) Sensible strategy</vt:lpstr>
      <vt:lpstr>PowerPoint Presentation</vt:lpstr>
      <vt:lpstr>(I) Real median family income is still below 2000!</vt:lpstr>
      <vt:lpstr>The share of US income going to the top has been rising since 1980, and is now back to the 1920s level.</vt:lpstr>
      <vt:lpstr>Manufacturing jobs were 32% of the national total  in 1950, and had declined to 10% by 2010.</vt:lpstr>
      <vt:lpstr>2. Technology raises demand for “skilled” vs. “unskilled” workers, as shown by widening wage gap.</vt:lpstr>
      <vt:lpstr>3. The trend in years of education slowed during 1981-2012.</vt:lpstr>
      <vt:lpstr>6. The share of US national income going to labor has declined since 2000 in part due to increased market power of firms, says Furman.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Presenter: Jeffrey Frankel</dc:title>
  <dc:creator>itfsa</dc:creator>
  <cp:lastModifiedBy>itfsa</cp:lastModifiedBy>
  <cp:revision>38</cp:revision>
  <cp:lastPrinted>2017-03-01T23:03:05Z</cp:lastPrinted>
  <dcterms:created xsi:type="dcterms:W3CDTF">2017-03-01T19:07:07Z</dcterms:created>
  <dcterms:modified xsi:type="dcterms:W3CDTF">2017-03-06T17:52:16Z</dcterms:modified>
</cp:coreProperties>
</file>