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1136-8314-49BB-B971-7998DF62449B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224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1136-8314-49BB-B971-7998DF62449B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486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1136-8314-49BB-B971-7998DF62449B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74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1136-8314-49BB-B971-7998DF62449B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27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1136-8314-49BB-B971-7998DF62449B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294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1136-8314-49BB-B971-7998DF62449B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851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1136-8314-49BB-B971-7998DF62449B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7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1136-8314-49BB-B971-7998DF62449B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65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1136-8314-49BB-B971-7998DF62449B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92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1136-8314-49BB-B971-7998DF62449B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32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1136-8314-49BB-B971-7998DF62449B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88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A1136-8314-49BB-B971-7998DF62449B}" type="datetimeFigureOut">
              <a:rPr lang="en-US" smtClean="0"/>
              <a:t>3/1/2017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523AB-F868-4E79-A2D2-B983AEBFE0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817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762001"/>
            <a:ext cx="8305800" cy="2838450"/>
          </a:xfrm>
        </p:spPr>
        <p:txBody>
          <a:bodyPr>
            <a:normAutofit fontScale="90000"/>
          </a:bodyPr>
          <a:lstStyle/>
          <a:p>
            <a:r>
              <a:rPr lang="en-US" sz="4200" dirty="0" smtClean="0"/>
              <a:t>A strategy so American workers won’t </a:t>
            </a:r>
            <a:br>
              <a:rPr lang="en-US" sz="4200" dirty="0" smtClean="0"/>
            </a:br>
            <a:r>
              <a:rPr lang="en-US" sz="4200" dirty="0" smtClean="0"/>
              <a:t>be left behind by the modern economy.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Presenter: Jeffrey Frankel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4038600"/>
            <a:ext cx="8534400" cy="24384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Conference on Rewriting the Rules of Globalization: </a:t>
            </a:r>
            <a:b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The Dangers of </a:t>
            </a:r>
            <a:r>
              <a:rPr lang="en-US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Trumpism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and the Needed Response</a:t>
            </a: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en-US" sz="1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Roosevelt Institute</a:t>
            </a: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March 3, 2017;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1:00 </a:t>
            </a:r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PM – Session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III</a:t>
            </a: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1898" y="3362325"/>
            <a:ext cx="28384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107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0772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“Is t</a:t>
            </a:r>
            <a:r>
              <a:rPr lang="en-US" sz="3600" dirty="0" smtClean="0"/>
              <a:t>rade is a placeholder </a:t>
            </a:r>
            <a:br>
              <a:rPr lang="en-US" sz="3600" dirty="0" smtClean="0"/>
            </a:br>
            <a:r>
              <a:rPr lang="en-US" sz="3600" dirty="0" smtClean="0"/>
              <a:t>for broader economic anxieties?</a:t>
            </a:r>
            <a:r>
              <a:rPr lang="en-US" sz="3600" dirty="0" smtClean="0"/>
              <a:t>”  Yes.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74837"/>
            <a:ext cx="8229600" cy="4754563"/>
          </a:xfrm>
        </p:spPr>
        <p:txBody>
          <a:bodyPr>
            <a:normAutofit/>
          </a:bodyPr>
          <a:lstStyle/>
          <a:p>
            <a:pPr marL="571500" indent="-571500">
              <a:buAutoNum type="romanUcParenR"/>
            </a:pPr>
            <a:r>
              <a:rPr lang="en-US" sz="3000" dirty="0" smtClean="0"/>
              <a:t>Causes of rising inequality:</a:t>
            </a:r>
            <a:br>
              <a:rPr lang="en-US" sz="3000" dirty="0" smtClean="0"/>
            </a:br>
            <a:r>
              <a:rPr lang="en-US" sz="3000" dirty="0" smtClean="0"/>
              <a:t>Why has </a:t>
            </a:r>
            <a:r>
              <a:rPr lang="en-US" sz="3000" dirty="0" smtClean="0"/>
              <a:t>the modern economy left </a:t>
            </a:r>
            <a:br>
              <a:rPr lang="en-US" sz="3000" dirty="0" smtClean="0"/>
            </a:br>
            <a:r>
              <a:rPr lang="en-US" sz="3000" dirty="0" smtClean="0"/>
              <a:t>the </a:t>
            </a:r>
            <a:r>
              <a:rPr lang="en-US" sz="3000" dirty="0" smtClean="0"/>
              <a:t>median worker behind?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 smtClean="0"/>
          </a:p>
          <a:p>
            <a:pPr marL="571500" indent="-571500">
              <a:buAutoNum type="romanUcParenR"/>
            </a:pPr>
            <a:r>
              <a:rPr lang="en-US" sz="3000" dirty="0" smtClean="0"/>
              <a:t>An economy that works for all Americans: </a:t>
            </a:r>
            <a:br>
              <a:rPr lang="en-US" sz="3000" dirty="0" smtClean="0"/>
            </a:br>
            <a:r>
              <a:rPr lang="en-US" sz="3000" dirty="0" smtClean="0"/>
              <a:t>What policies can help optimize growth </a:t>
            </a:r>
            <a:br>
              <a:rPr lang="en-US" sz="3000" dirty="0" smtClean="0"/>
            </a:br>
            <a:r>
              <a:rPr lang="en-US" sz="3000" dirty="0" smtClean="0"/>
              <a:t>&amp; equality, according to most economists?</a:t>
            </a: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3000" dirty="0" smtClean="0"/>
              <a:t>III) The sensible political strategy.</a:t>
            </a:r>
          </a:p>
        </p:txBody>
      </p:sp>
    </p:spTree>
    <p:extLst>
      <p:ext uri="{BB962C8B-B14F-4D97-AF65-F5344CB8AC3E}">
        <p14:creationId xmlns:p14="http://schemas.microsoft.com/office/powerpoint/2010/main" val="923471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(II) </a:t>
            </a:r>
            <a:r>
              <a:rPr lang="en-US" sz="3200" dirty="0" smtClean="0"/>
              <a:t>Ten causes of rising inequality in </a:t>
            </a:r>
            <a:r>
              <a:rPr lang="en-US" sz="3200" dirty="0"/>
              <a:t>the </a:t>
            </a:r>
            <a:r>
              <a:rPr lang="en-US" sz="3200" dirty="0" smtClean="0"/>
              <a:t>US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28600" y="1447800"/>
            <a:ext cx="9296400" cy="5105400"/>
          </a:xfrm>
        </p:spPr>
        <p:txBody>
          <a:bodyPr>
            <a:normAutofit lnSpcReduction="10000"/>
          </a:bodyPr>
          <a:lstStyle/>
          <a:p>
            <a:endParaRPr lang="en-US" sz="900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Trade probably does play a </a:t>
            </a:r>
            <a:r>
              <a:rPr lang="en-US" dirty="0" smtClean="0"/>
              <a:t>role, along with: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technological change raising demand for skilled workers,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outpacing education that raises the supply;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“winner-take-all” labor markets,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“assortative mating,”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more </a:t>
            </a:r>
            <a:r>
              <a:rPr lang="en-US" dirty="0"/>
              <a:t>corporate </a:t>
            </a:r>
            <a:r>
              <a:rPr lang="en-US" dirty="0" smtClean="0"/>
              <a:t>monopoly power (higher </a:t>
            </a:r>
            <a:r>
              <a:rPr lang="en-US" dirty="0" smtClean="0"/>
              <a:t>rents),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a</a:t>
            </a:r>
            <a:r>
              <a:rPr lang="en-US" dirty="0" smtClean="0"/>
              <a:t>nd </a:t>
            </a:r>
            <a:r>
              <a:rPr lang="en-US" dirty="0" smtClean="0"/>
              <a:t>excessive </a:t>
            </a:r>
            <a:r>
              <a:rPr lang="en-US" dirty="0"/>
              <a:t>executive </a:t>
            </a:r>
            <a:r>
              <a:rPr lang="en-US" dirty="0" smtClean="0"/>
              <a:t>compensation.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Tax cuts for the rich in the early 1980s &amp; 2000s.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Piketty</a:t>
            </a:r>
            <a:r>
              <a:rPr lang="en-US" dirty="0" smtClean="0"/>
              <a:t>: wealth accumulates faster than income.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Possibly </a:t>
            </a:r>
            <a:r>
              <a:rPr lang="en-US" dirty="0" smtClean="0"/>
              <a:t>the </a:t>
            </a:r>
            <a:r>
              <a:rPr lang="en-US" dirty="0" smtClean="0"/>
              <a:t>declines </a:t>
            </a:r>
            <a:r>
              <a:rPr lang="en-US" dirty="0" smtClean="0"/>
              <a:t>in union power &amp; minimum wages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FB9F-A735-4EFD-8651-88123DE721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600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sz="3400" dirty="0" smtClean="0"/>
              <a:t>(III) </a:t>
            </a:r>
            <a:r>
              <a:rPr lang="en-US" sz="3400" dirty="0" smtClean="0"/>
              <a:t>Some p</a:t>
            </a:r>
            <a:r>
              <a:rPr lang="en-US" sz="3600" dirty="0" smtClean="0"/>
              <a:t>olicies to optimize growth </a:t>
            </a:r>
            <a:br>
              <a:rPr lang="en-US" sz="3600" dirty="0" smtClean="0"/>
            </a:br>
            <a:r>
              <a:rPr lang="en-US" sz="3600" dirty="0" smtClean="0"/>
              <a:t>&amp; equality, widely favored by economists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371600"/>
            <a:ext cx="8991600" cy="5562600"/>
          </a:xfrm>
        </p:spPr>
        <p:txBody>
          <a:bodyPr>
            <a:normAutofit fontScale="5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4400" dirty="0" smtClean="0"/>
              <a:t>Improve education, esp. universal pre-school education.</a:t>
            </a:r>
            <a:r>
              <a:rPr lang="en-US" sz="1500" dirty="0" smtClean="0"/>
              <a:t/>
            </a:r>
            <a:br>
              <a:rPr lang="en-US" sz="1500" dirty="0" smtClean="0"/>
            </a:br>
            <a:endParaRPr lang="en-US" sz="15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sz="4400" dirty="0" smtClean="0"/>
              <a:t>Expand the </a:t>
            </a:r>
            <a:r>
              <a:rPr lang="en-US" sz="4400" dirty="0" smtClean="0"/>
              <a:t>health-insured </a:t>
            </a:r>
            <a:r>
              <a:rPr lang="en-US" sz="4400" dirty="0" smtClean="0"/>
              <a:t>population:  </a:t>
            </a:r>
            <a:r>
              <a:rPr lang="en-US" sz="4000" dirty="0" smtClean="0"/>
              <a:t>The Affordable Care Act</a:t>
            </a:r>
            <a:r>
              <a:rPr lang="en-US" sz="1500" dirty="0" smtClean="0"/>
              <a:t/>
            </a:r>
            <a:br>
              <a:rPr lang="en-US" sz="1500" dirty="0" smtClean="0"/>
            </a:br>
            <a:endParaRPr lang="en-US" sz="15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sz="4400" dirty="0" smtClean="0"/>
              <a:t>Infrastructure spending</a:t>
            </a: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sz="4400" dirty="0" smtClean="0"/>
              <a:t>Intelligent financial regulation</a:t>
            </a:r>
            <a:r>
              <a:rPr lang="en-US" sz="4400" dirty="0" smtClean="0"/>
              <a:t>: </a:t>
            </a:r>
            <a:r>
              <a:rPr lang="en-US" sz="4000" dirty="0" smtClean="0"/>
              <a:t>Dodd-Frank reform, fiduciary rule, etc.</a:t>
            </a:r>
            <a:r>
              <a:rPr lang="en-US" sz="700" dirty="0" smtClean="0"/>
              <a:t/>
            </a:r>
            <a:br>
              <a:rPr lang="en-US" sz="700" dirty="0" smtClean="0"/>
            </a:br>
            <a:endParaRPr lang="en-US" sz="700" dirty="0"/>
          </a:p>
          <a:p>
            <a:pPr marL="514350" lvl="0" indent="-514350">
              <a:buFont typeface="+mj-lt"/>
              <a:buAutoNum type="arabicPeriod"/>
            </a:pPr>
            <a:r>
              <a:rPr lang="en-US" sz="4400" dirty="0" smtClean="0"/>
              <a:t>T</a:t>
            </a:r>
            <a:r>
              <a:rPr lang="en-US" sz="4400" dirty="0" smtClean="0"/>
              <a:t>ax reform</a:t>
            </a:r>
            <a:r>
              <a:rPr lang="en-US" sz="900" dirty="0" smtClean="0"/>
              <a:t/>
            </a:r>
            <a:br>
              <a:rPr lang="en-US" sz="900" dirty="0" smtClean="0"/>
            </a:br>
            <a:endParaRPr lang="en-US" sz="900" dirty="0" smtClean="0"/>
          </a:p>
          <a:p>
            <a:pPr lvl="1"/>
            <a:r>
              <a:rPr lang="en-US" sz="3600" dirty="0" smtClean="0"/>
              <a:t>Make</a:t>
            </a:r>
            <a:r>
              <a:rPr lang="en-US" sz="3600" dirty="0" smtClean="0"/>
              <a:t> personal income tax system more progressive, not less.</a:t>
            </a:r>
          </a:p>
          <a:p>
            <a:pPr lvl="2"/>
            <a:r>
              <a:rPr lang="en-US" sz="3100" dirty="0" smtClean="0"/>
              <a:t>E.g., expand EITC </a:t>
            </a:r>
            <a:r>
              <a:rPr lang="en-US" sz="3100" dirty="0" smtClean="0"/>
              <a:t>&amp; </a:t>
            </a:r>
            <a:r>
              <a:rPr lang="en-US" sz="3100" dirty="0" smtClean="0"/>
              <a:t>abolish the carried interest deduction.</a:t>
            </a:r>
          </a:p>
          <a:p>
            <a:pPr lvl="1"/>
            <a:r>
              <a:rPr lang="en-US" sz="3600" dirty="0" smtClean="0"/>
              <a:t>Keep</a:t>
            </a:r>
            <a:r>
              <a:rPr lang="en-US" sz="3600" dirty="0" smtClean="0"/>
              <a:t> the estate tax, make payroll taxes more progressive, etc.</a:t>
            </a:r>
          </a:p>
          <a:p>
            <a:pPr lvl="1"/>
            <a:r>
              <a:rPr lang="en-US" sz="3600" dirty="0" smtClean="0"/>
              <a:t>T</a:t>
            </a:r>
            <a:r>
              <a:rPr lang="en-US" sz="3600" dirty="0" smtClean="0"/>
              <a:t>ax gasoline </a:t>
            </a:r>
            <a:r>
              <a:rPr lang="en-US" sz="3600" smtClean="0"/>
              <a:t>&amp; carbon. </a:t>
            </a: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400" dirty="0" smtClean="0"/>
              <a:t>Address the long-term rise in household debt: </a:t>
            </a:r>
          </a:p>
          <a:p>
            <a:r>
              <a:rPr lang="en-US" sz="3300" dirty="0" smtClean="0"/>
              <a:t>Don’t get families up to their eyeballs in housing debt they can’t afford. </a:t>
            </a:r>
          </a:p>
          <a:p>
            <a:pPr lvl="2"/>
            <a:r>
              <a:rPr lang="en-US" sz="2900" dirty="0" smtClean="0"/>
              <a:t>E.g.,  require mortgage-originators to keep “skin in the game.”</a:t>
            </a:r>
          </a:p>
          <a:p>
            <a:r>
              <a:rPr lang="en-US" sz="3300" dirty="0" smtClean="0"/>
              <a:t>Make auto dealers subject to the Consumer Finance Protection Bureau.</a:t>
            </a:r>
            <a:endParaRPr lang="en-US" sz="3300" dirty="0"/>
          </a:p>
          <a:p>
            <a:r>
              <a:rPr lang="en-US" sz="3300" dirty="0" smtClean="0"/>
              <a:t>Make student loans contingent on the school’s rates of graduation &amp; gainful employment.</a:t>
            </a: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 smtClean="0"/>
          </a:p>
          <a:p>
            <a:pPr marL="742950" indent="-742950">
              <a:buFont typeface="+mj-lt"/>
              <a:buAutoNum type="arabicPeriod" startAt="7"/>
            </a:pPr>
            <a:r>
              <a:rPr lang="en-US" sz="4400" dirty="0" smtClean="0"/>
              <a:t>Consider </a:t>
            </a:r>
            <a:r>
              <a:rPr lang="en-US" sz="4400" dirty="0"/>
              <a:t>wage </a:t>
            </a:r>
            <a:r>
              <a:rPr lang="en-US" sz="4400" dirty="0" smtClean="0"/>
              <a:t>insurance, </a:t>
            </a:r>
            <a:r>
              <a:rPr lang="en-US" sz="4000" dirty="0" smtClean="0"/>
              <a:t>over Trade Adjustment Assistance.</a:t>
            </a:r>
            <a:endParaRPr lang="en-U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652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5638800" cy="1143000"/>
          </a:xfrm>
        </p:spPr>
        <p:txBody>
          <a:bodyPr>
            <a:normAutofit/>
          </a:bodyPr>
          <a:lstStyle/>
          <a:p>
            <a:pPr marL="0" indent="0"/>
            <a:r>
              <a:rPr lang="en-US" sz="4000" dirty="0" smtClean="0"/>
              <a:t>III) Sensible strategy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7630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Theorem: Free trade + helping the “losers”</a:t>
            </a:r>
            <a:br>
              <a:rPr lang="en-US" dirty="0" smtClean="0"/>
            </a:br>
            <a:r>
              <a:rPr lang="en-US" dirty="0" smtClean="0"/>
              <a:t>can give the desired combination of GDP vs. equality.</a:t>
            </a: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 smtClean="0"/>
          </a:p>
          <a:p>
            <a:r>
              <a:rPr lang="en-US" dirty="0" smtClean="0"/>
              <a:t>Common response: But we </a:t>
            </a:r>
            <a:r>
              <a:rPr lang="en-US" i="1" dirty="0" smtClean="0"/>
              <a:t>don’t</a:t>
            </a:r>
            <a:r>
              <a:rPr lang="en-US" dirty="0" smtClean="0"/>
              <a:t> “compensate the losers.”  </a:t>
            </a:r>
            <a:br>
              <a:rPr lang="en-US" dirty="0" smtClean="0"/>
            </a:br>
            <a:r>
              <a:rPr lang="en-US" dirty="0" smtClean="0"/>
              <a:t>So we need to rethink globalization.</a:t>
            </a: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 smtClean="0"/>
          </a:p>
          <a:p>
            <a:r>
              <a:rPr lang="en-US" dirty="0" smtClean="0"/>
              <a:t>My response:  What is on the ballot every 4 years?</a:t>
            </a:r>
          </a:p>
          <a:p>
            <a:pPr lvl="1"/>
            <a:r>
              <a:rPr lang="en-US" dirty="0" smtClean="0"/>
              <a:t>The choice  between free trade vs. protectionism? </a:t>
            </a:r>
          </a:p>
          <a:p>
            <a:pPr lvl="1"/>
            <a:r>
              <a:rPr lang="en-US" dirty="0" smtClean="0"/>
              <a:t>Some unknown ideal rethought-globalization? </a:t>
            </a:r>
          </a:p>
          <a:p>
            <a:pPr lvl="1"/>
            <a:r>
              <a:rPr lang="en-US" dirty="0" smtClean="0"/>
              <a:t>The choice between that list of policies and their opposites?   </a:t>
            </a:r>
            <a:r>
              <a:rPr lang="en-US" sz="1500" dirty="0" smtClean="0"/>
              <a:t/>
            </a:r>
            <a:br>
              <a:rPr lang="en-US" sz="1500" dirty="0" smtClean="0"/>
            </a:br>
            <a:r>
              <a:rPr lang="en-US" sz="1500" dirty="0" smtClean="0"/>
              <a:t/>
            </a:r>
            <a:br>
              <a:rPr lang="en-US" sz="1500" dirty="0" smtClean="0"/>
            </a:br>
            <a:endParaRPr lang="en-US" sz="1500" dirty="0" smtClean="0"/>
          </a:p>
          <a:p>
            <a:r>
              <a:rPr lang="en-US" dirty="0" smtClean="0"/>
              <a:t>Why do so many American workers vote against their interests?</a:t>
            </a:r>
          </a:p>
          <a:p>
            <a:pPr lvl="1"/>
            <a:r>
              <a:rPr lang="en-US" dirty="0" smtClean="0"/>
              <a:t>Because we fail to explain the policies to them.</a:t>
            </a:r>
          </a:p>
        </p:txBody>
      </p:sp>
      <p:sp>
        <p:nvSpPr>
          <p:cNvPr id="4" name="Rectangle 3"/>
          <p:cNvSpPr/>
          <p:nvPr/>
        </p:nvSpPr>
        <p:spPr>
          <a:xfrm>
            <a:off x="6370573" y="3493098"/>
            <a:ext cx="109702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200" i="1" dirty="0" smtClean="0"/>
              <a:t>No.</a:t>
            </a:r>
            <a:endParaRPr lang="en-US" sz="2200" i="1" dirty="0" smtClean="0"/>
          </a:p>
        </p:txBody>
      </p:sp>
      <p:sp>
        <p:nvSpPr>
          <p:cNvPr id="5" name="Rectangle 4"/>
          <p:cNvSpPr/>
          <p:nvPr/>
        </p:nvSpPr>
        <p:spPr>
          <a:xfrm>
            <a:off x="6324600" y="3810000"/>
            <a:ext cx="117322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200" i="1" dirty="0" smtClean="0"/>
              <a:t>No.</a:t>
            </a:r>
            <a:endParaRPr lang="en-US" sz="2200" i="1" dirty="0" smtClean="0"/>
          </a:p>
        </p:txBody>
      </p:sp>
      <p:sp>
        <p:nvSpPr>
          <p:cNvPr id="6" name="Rectangle 5"/>
          <p:cNvSpPr/>
          <p:nvPr/>
        </p:nvSpPr>
        <p:spPr>
          <a:xfrm>
            <a:off x="6324600" y="4457385"/>
            <a:ext cx="23622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200" i="1" dirty="0" smtClean="0"/>
              <a:t>Yes.  </a:t>
            </a:r>
            <a:r>
              <a:rPr lang="en-US" sz="2200" dirty="0" smtClean="0"/>
              <a:t>(D vs R).</a:t>
            </a:r>
            <a:endParaRPr lang="en-US" sz="2200" i="1" dirty="0" smtClean="0"/>
          </a:p>
        </p:txBody>
      </p:sp>
    </p:spTree>
    <p:extLst>
      <p:ext uri="{BB962C8B-B14F-4D97-AF65-F5344CB8AC3E}">
        <p14:creationId xmlns:p14="http://schemas.microsoft.com/office/powerpoint/2010/main" val="3442607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158</Words>
  <Application>Microsoft Office PowerPoint</Application>
  <PresentationFormat>On-screen Show (4:3)</PresentationFormat>
  <Paragraphs>50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A strategy so American workers won’t  be left behind by the modern economy.  Presenter: Jeffrey Frankel</vt:lpstr>
      <vt:lpstr>“Is trade is a placeholder  for broader economic anxieties?”  Yes.</vt:lpstr>
      <vt:lpstr>(II) Ten causes of rising inequality in the US </vt:lpstr>
      <vt:lpstr>(III) Some policies to optimize growth  &amp; equality, widely favored by economists</vt:lpstr>
      <vt:lpstr>III) Sensible strategy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Presenter: Jeffrey Frankel</dc:title>
  <dc:creator>itfsa</dc:creator>
  <cp:lastModifiedBy>itfsa</cp:lastModifiedBy>
  <cp:revision>26</cp:revision>
  <dcterms:created xsi:type="dcterms:W3CDTF">2017-03-01T19:07:07Z</dcterms:created>
  <dcterms:modified xsi:type="dcterms:W3CDTF">2017-03-01T22:53:36Z</dcterms:modified>
</cp:coreProperties>
</file>