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795" r:id="rId3"/>
    <p:sldId id="258" r:id="rId4"/>
    <p:sldId id="257" r:id="rId5"/>
    <p:sldId id="259" r:id="rId6"/>
    <p:sldId id="260" r:id="rId7"/>
    <p:sldId id="4791" r:id="rId8"/>
    <p:sldId id="261" r:id="rId9"/>
    <p:sldId id="4785" r:id="rId10"/>
    <p:sldId id="4783" r:id="rId11"/>
    <p:sldId id="590" r:id="rId12"/>
    <p:sldId id="4792" r:id="rId13"/>
    <p:sldId id="4782" r:id="rId14"/>
    <p:sldId id="4784" r:id="rId15"/>
    <p:sldId id="268" r:id="rId16"/>
    <p:sldId id="491" r:id="rId17"/>
    <p:sldId id="492" r:id="rId18"/>
    <p:sldId id="4786" r:id="rId19"/>
    <p:sldId id="263" r:id="rId20"/>
    <p:sldId id="264" r:id="rId21"/>
    <p:sldId id="4685" r:id="rId22"/>
    <p:sldId id="4794" r:id="rId23"/>
    <p:sldId id="4787" r:id="rId24"/>
    <p:sldId id="4788" r:id="rId25"/>
    <p:sldId id="4790" r:id="rId26"/>
    <p:sldId id="47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82"/>
    <a:srgbClr val="C93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NTPCIFS\Data\Nao\AK_IM_2021B\Outputs\1.1.2.D-F%20Share%20of%20countries%20AEs%20and%20EMDEs%20exceeding%20pre-pandemic%20peak%20-%20FIN_UpdatedOnMay27_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NTPCIFS\Data\Nao\AK_20210906_G20\Outputs\Growth_Focast_Revisions_ByVaccin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dgandhi_worldbank_org/Documents/1.1.B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8787859850852"/>
          <c:y val="3.2811509365200574E-2"/>
          <c:w val="0.83857772986710011"/>
          <c:h val="0.79328518410805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Sketch_per_capita_EMs'!$AF$12</c:f>
              <c:strCache>
                <c:ptCount val="1"/>
                <c:pt idx="0">
                  <c:v>Past global recessions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 Sketch_per_capita_EMs'!$AE$13:$AE$14</c:f>
              <c:strCache>
                <c:ptCount val="2"/>
                <c:pt idx="0">
                  <c:v>Advanced economies</c:v>
                </c:pt>
                <c:pt idx="1">
                  <c:v>EMDEs</c:v>
                </c:pt>
              </c:strCache>
            </c:strRef>
          </c:cat>
          <c:val>
            <c:numRef>
              <c:f>'chart Sketch_per_capita_EMs'!$AF$13:$AF$14</c:f>
              <c:numCache>
                <c:formatCode>0</c:formatCode>
                <c:ptCount val="2"/>
                <c:pt idx="0">
                  <c:v>68.333333333333329</c:v>
                </c:pt>
                <c:pt idx="1">
                  <c:v>67.006513953639342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C-45F7-9811-A06247A7A101}"/>
            </c:ext>
          </c:extLst>
        </c:ser>
        <c:ser>
          <c:idx val="1"/>
          <c:order val="1"/>
          <c:tx>
            <c:strRef>
              <c:f>'chart Sketch_per_capita_EMs'!$AG$12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 Sketch_per_capita_EMs'!$AE$13:$AE$14</c:f>
              <c:strCache>
                <c:ptCount val="2"/>
                <c:pt idx="0">
                  <c:v>Advanced economies</c:v>
                </c:pt>
                <c:pt idx="1">
                  <c:v>EMDEs</c:v>
                </c:pt>
              </c:strCache>
            </c:strRef>
          </c:cat>
          <c:val>
            <c:numRef>
              <c:f>'chart Sketch_per_capita_EMs'!$AG$13:$AG$14</c:f>
              <c:numCache>
                <c:formatCode>0</c:formatCode>
                <c:ptCount val="2"/>
                <c:pt idx="0">
                  <c:v>94.444444444444443</c:v>
                </c:pt>
                <c:pt idx="1">
                  <c:v>38.095238095238095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C-45F7-9811-A06247A7A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764272"/>
        <c:axId val="1377110032"/>
      </c:barChart>
      <c:catAx>
        <c:axId val="13947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77110032"/>
        <c:crosses val="autoZero"/>
        <c:auto val="1"/>
        <c:lblAlgn val="ctr"/>
        <c:lblOffset val="100"/>
        <c:noMultiLvlLbl val="0"/>
      </c:catAx>
      <c:valAx>
        <c:axId val="1377110032"/>
        <c:scaling>
          <c:orientation val="minMax"/>
          <c:max val="1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94764272"/>
        <c:crosses val="autoZero"/>
        <c:crossBetween val="between"/>
        <c:majorUnit val="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8605278506853317"/>
          <c:y val="4.5717136920384954E-2"/>
          <c:w val="0.45196876432112654"/>
          <c:h val="0.27488471493146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8893471649376"/>
          <c:y val="3.2811509365200574E-2"/>
          <c:w val="0.86174228221472327"/>
          <c:h val="0.79328518410805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[Growth_Focast_Revisions_ByVaccination.xlsx]growthfor_rev!$C$17</c:f>
              <c:strCache>
                <c:ptCount val="1"/>
                <c:pt idx="0">
                  <c:v>Above-median vaccination</c:v>
                </c:pt>
              </c:strCache>
            </c:strRef>
          </c:tx>
          <c:spPr>
            <a:solidFill>
              <a:srgbClr val="00ADE4"/>
            </a:solidFill>
            <a:ln>
              <a:noFill/>
            </a:ln>
            <a:effectLst/>
          </c:spPr>
          <c:invertIfNegative val="0"/>
          <c:cat>
            <c:strRef>
              <c:f>[Growth_Focast_Revisions_ByVaccination.xlsx]growthfor_rev!$B$18:$B$20</c:f>
              <c:strCache>
                <c:ptCount val="3"/>
                <c:pt idx="0">
                  <c:v>World</c:v>
                </c:pt>
                <c:pt idx="1">
                  <c:v>Advanced economies</c:v>
                </c:pt>
                <c:pt idx="2">
                  <c:v>EMDEs</c:v>
                </c:pt>
              </c:strCache>
            </c:strRef>
          </c:cat>
          <c:val>
            <c:numRef>
              <c:f>[Growth_Focast_Revisions_ByVaccination.xlsx]growthfor_rev!$C$18:$C$20</c:f>
              <c:numCache>
                <c:formatCode>0.0</c:formatCode>
                <c:ptCount val="3"/>
                <c:pt idx="0">
                  <c:v>1.7000000000000002</c:v>
                </c:pt>
                <c:pt idx="1">
                  <c:v>2.6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4-4E1A-936D-5C45A6726DE7}"/>
            </c:ext>
          </c:extLst>
        </c:ser>
        <c:ser>
          <c:idx val="1"/>
          <c:order val="1"/>
          <c:tx>
            <c:strRef>
              <c:f>[Growth_Focast_Revisions_ByVaccination.xlsx]growthfor_rev!$D$17</c:f>
              <c:strCache>
                <c:ptCount val="1"/>
                <c:pt idx="0">
                  <c:v>Below-median vaccination</c:v>
                </c:pt>
              </c:strCache>
            </c:strRef>
          </c:tx>
          <c:spPr>
            <a:solidFill>
              <a:srgbClr val="F78D28"/>
            </a:solidFill>
            <a:ln>
              <a:noFill/>
            </a:ln>
            <a:effectLst/>
          </c:spPr>
          <c:invertIfNegative val="0"/>
          <c:cat>
            <c:strRef>
              <c:f>[Growth_Focast_Revisions_ByVaccination.xlsx]growthfor_rev!$B$18:$B$20</c:f>
              <c:strCache>
                <c:ptCount val="3"/>
                <c:pt idx="0">
                  <c:v>World</c:v>
                </c:pt>
                <c:pt idx="1">
                  <c:v>Advanced economies</c:v>
                </c:pt>
                <c:pt idx="2">
                  <c:v>EMDEs</c:v>
                </c:pt>
              </c:strCache>
            </c:strRef>
          </c:cat>
          <c:val>
            <c:numRef>
              <c:f>[Growth_Focast_Revisions_ByVaccination.xlsx]growthfor_rev!$D$18:$D$20</c:f>
              <c:numCache>
                <c:formatCode>0.0</c:formatCode>
                <c:ptCount val="3"/>
                <c:pt idx="0">
                  <c:v>1.1000000000000001</c:v>
                </c:pt>
                <c:pt idx="1">
                  <c:v>0.90000000000000036</c:v>
                </c:pt>
                <c:pt idx="2">
                  <c:v>-0.30000000000000027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4-4E1A-936D-5C45A6726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04501183"/>
        <c:axId val="1215381951"/>
      </c:barChart>
      <c:catAx>
        <c:axId val="90450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15381951"/>
        <c:crosses val="autoZero"/>
        <c:auto val="1"/>
        <c:lblAlgn val="ctr"/>
        <c:lblOffset val="100"/>
        <c:noMultiLvlLbl val="0"/>
      </c:catAx>
      <c:valAx>
        <c:axId val="1215381951"/>
        <c:scaling>
          <c:orientation val="minMax"/>
          <c:max val="3"/>
          <c:min val="-1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4501183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750752192561296"/>
          <c:y val="0.68916689087575289"/>
          <c:w val="0.77127371273712741"/>
          <c:h val="0.14101733377077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38781637294928E-2"/>
          <c:y val="3.2811509365200574E-2"/>
          <c:w val="0.79950995708869721"/>
          <c:h val="0.6243196615038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'Dataset and graph'!$L$10</c:f>
              <c:strCache>
                <c:ptCount val="1"/>
                <c:pt idx="0">
                  <c:v>Advanced economies</c:v>
                </c:pt>
              </c:strCache>
            </c:strRef>
          </c:tx>
          <c:spPr>
            <a:solidFill>
              <a:srgbClr val="00A996"/>
            </a:solidFill>
            <a:ln w="508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41-46CC-8480-09A1399CE76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9-4267-BB99-724E40861DC5}"/>
              </c:ext>
            </c:extLst>
          </c:dPt>
          <c:cat>
            <c:multiLvlStrRef>
              <c:f>'Dataset and graph'!$M$10:$N$13</c:f>
              <c:multiLvlStrCache>
                <c:ptCount val="4"/>
                <c:lvl>
                  <c:pt idx="3">
                    <c:v> </c:v>
                  </c:pt>
                </c:lvl>
                <c:lvl>
                  <c:pt idx="0">
                    <c:v>Estimated 
COVID-19 cases</c:v>
                  </c:pt>
                  <c:pt idx="2">
                    <c:v>Vaccine doses (RHS)</c:v>
                  </c:pt>
                </c:lvl>
              </c:multiLvlStrCache>
            </c:multiLvlStrRef>
          </c:cat>
          <c:val>
            <c:numRef>
              <c:f>'Dataset and graph'!$O$10:$O$13</c:f>
              <c:numCache>
                <c:formatCode>General</c:formatCode>
                <c:ptCount val="4"/>
                <c:pt idx="0">
                  <c:v>0.95371194286114436</c:v>
                </c:pt>
                <c:pt idx="1">
                  <c:v>2.6651261282332719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9-4267-BB99-724E40861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94"/>
        <c:axId val="568821455"/>
        <c:axId val="828934639"/>
      </c:barChart>
      <c:barChart>
        <c:barDir val="col"/>
        <c:grouping val="clustered"/>
        <c:varyColors val="0"/>
        <c:ser>
          <c:idx val="1"/>
          <c:order val="1"/>
          <c:tx>
            <c:strRef>
              <c:f>'Dataset and graph'!$L$11</c:f>
              <c:strCache>
                <c:ptCount val="1"/>
                <c:pt idx="0">
                  <c:v>EMDEs</c:v>
                </c:pt>
              </c:strCache>
            </c:strRef>
          </c:tx>
          <c:spPr>
            <a:solidFill>
              <a:srgbClr val="FDB714"/>
            </a:solidFill>
            <a:ln w="5080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FD9-4267-BB99-724E40861DC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1-46CC-8480-09A1399CE76C}"/>
              </c:ext>
            </c:extLst>
          </c:dPt>
          <c:cat>
            <c:multiLvlStrRef>
              <c:f>'Dataset and graph'!$M$10:$N$13</c:f>
              <c:multiLvlStrCache>
                <c:ptCount val="4"/>
                <c:lvl>
                  <c:pt idx="3">
                    <c:v> </c:v>
                  </c:pt>
                </c:lvl>
                <c:lvl>
                  <c:pt idx="0">
                    <c:v>Estimated 
COVID-19 cases</c:v>
                  </c:pt>
                  <c:pt idx="2">
                    <c:v>Vaccine doses (RHS)</c:v>
                  </c:pt>
                </c:lvl>
              </c:multiLvlStrCache>
            </c:multiLvlStrRef>
          </c:cat>
          <c:val>
            <c:numRef>
              <c:f>'Dataset and graph'!$P$10:$P$13</c:f>
              <c:numCache>
                <c:formatCode>General</c:formatCode>
                <c:ptCount val="4"/>
                <c:pt idx="2">
                  <c:v>14.744598627028955</c:v>
                </c:pt>
                <c:pt idx="3">
                  <c:v>10.565714377003941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9-4267-BB99-724E40861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7273119"/>
        <c:axId val="972581152"/>
      </c:barChart>
      <c:catAx>
        <c:axId val="56882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8934639"/>
        <c:crosses val="autoZero"/>
        <c:auto val="1"/>
        <c:lblAlgn val="ctr"/>
        <c:lblOffset val="100"/>
        <c:noMultiLvlLbl val="0"/>
      </c:catAx>
      <c:valAx>
        <c:axId val="828934639"/>
        <c:scaling>
          <c:orientation val="minMax"/>
          <c:max val="4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68821455"/>
        <c:crosses val="autoZero"/>
        <c:crossBetween val="between"/>
        <c:majorUnit val="1"/>
      </c:valAx>
      <c:valAx>
        <c:axId val="972581152"/>
        <c:scaling>
          <c:orientation val="minMax"/>
          <c:max val="1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7273119"/>
        <c:crosses val="max"/>
        <c:crossBetween val="between"/>
        <c:majorUnit val="6"/>
      </c:valAx>
      <c:catAx>
        <c:axId val="627273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2581152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rgbClr val="000000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8.8168884412704221E-2"/>
          <c:y val="3.3516018378405843E-2"/>
          <c:w val="0.54753174021851925"/>
          <c:h val="0.15628798918404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ACB0-F909-45F4-8564-43AC47CBD4C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2184-20F0-4D10-BC68-66634DFC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4678-A980-4D5A-89A3-E545E85D2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C3B8-9D2A-420C-9FDD-1D6E4F269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40D8-231A-447D-8E4C-16E227A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9F5F-26CF-4888-A604-61ECF0CD4918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DB98-41FA-4356-AE7A-C07AE55E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3AB3-E604-4ED8-953D-FDBEAD00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0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63C2-9349-4281-99AD-D40519FE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0CD0E-4A11-4B8C-A62B-98411340E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DB255-6E6E-4553-B78B-E9BED40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3571-61CC-4AD4-AC54-239FEEC5D477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DB30-12F1-428B-8AC6-69C7A3C4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6A69-5977-4BD8-B35B-9D32C83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60170-A097-4C75-9B9C-E1C5E8A08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4CFD6-A1F7-44BF-A275-3DC49B3A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E6BD-E335-47E7-B4BD-AC753B49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FA36-93E3-4408-98EC-E387096C3999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CC3C-1390-4295-9029-0215D03D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86B9-4725-4A2F-964E-12E4B7CD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371600"/>
            <a:ext cx="3291840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6925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728A5A-41A7-4675-93BA-AC085FBAC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766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4DEE3B4-8C82-4798-AC93-AF499C6BC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A3F2-A96C-4F3E-A3DD-10B276A9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9018-A68D-4937-ADCD-A5F8AB2BF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88A9-0699-42C7-BF89-62622DF5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8E2D-8614-43AF-9827-218BC20E57FC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1A3C-EE96-47F3-BA15-45DBF920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EF09-5FC7-4EF3-B055-3FC26ACA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C03C-6794-4035-8AB2-70D6FC0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8FC11-CA6E-482E-98B9-6DD9F984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12AE-CAEB-4BF4-AD96-897A3A05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B43-3EBB-4AC9-A8E8-F08730944D1A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EA957-0084-4E39-B5F0-2DB305C3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772F-8833-48C6-A61E-E4BCEE40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8EE5-3552-408E-BE8A-4AF04A4F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39A8-E766-47E8-BA77-5CFF40228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47290-63BA-4F02-BC6A-8B433EA1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E687D-682C-4B5A-B0FD-0C13CEAB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2A99-434A-402B-975C-464227778313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3069C-E89B-4793-888F-C011C121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9990D-DE0C-4694-9F9E-A2450C98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77DC-4B37-4362-9391-65B7429E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09148-9736-4FC7-90A1-1EF7D95A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7D0C4-310F-41A9-86FB-E4E99F499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E47F7-1B97-4CC0-AB82-9BB756D48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F71A6-C772-45F8-8B7E-77BBF5AE1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3671A-BBC9-4F89-AFB9-82E6A0CF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BF7-FD15-4C0E-A712-EEBEE7BEED70}" type="datetime1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3FE97-2D1E-4565-9A42-4279460F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160F5-60E6-49AF-AB79-7EAEA1E4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46A6-C734-44BD-95C7-FE92D47B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1EF50-2E8F-4E4F-9BC1-9A03EC8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14B8-2BB5-4C6D-8E47-B4A737DF80C7}" type="datetime1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0640-4E49-4F07-9071-EA2D456B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2BCA2-A169-47E8-8670-753502A6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6481-B229-451D-8AE1-6711812D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6B99-2CE0-4EC8-BAAC-15D785B2C42E}" type="datetime1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62BC0-8357-459C-AF3C-F03E0EF8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9EB35-07A2-4695-924D-29437CDC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646F-2B00-4011-A78F-8A9FB97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4F3D-8D94-4866-9393-7B62BC87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17AA3-FEC0-4FFD-B069-607F33B5F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C302-59DB-402C-8B64-48F1F051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836-2618-4DD3-A490-F0F83607F348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8F7A-1E39-41C1-98C6-3CB3C623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C75E-EF67-4809-8E89-D483D31E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B0E0-CD86-4A45-A63F-9860B856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2271A-CCF5-4656-AF20-2230AEFEB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628BF-B8D8-40C4-9CA1-828FE4B6C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ECFBA-78CA-4189-B006-48E8BDD7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F937-A92F-4304-910E-673E900F2932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A8DD3-2696-4D47-A044-C5F9C278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C0E90-1481-4276-81DA-0872FE56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36935-927B-4188-987E-C4BDF6E6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037B3-4ABC-4331-9D87-38F20F5F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5E90-1019-438E-A1FF-099FADAAB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F62C-CAFF-43ED-96E3-9714F9AE42B4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D9413-D93D-4511-8CC9-DC9B0EAD2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8BBC-BA72-4A9D-8563-5D7287A2F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C13D-714B-400C-ABBE-6D8AEF6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2F45C6-7FC0-4D2C-852A-26F7CBF9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42" y="3175611"/>
            <a:ext cx="2992936" cy="16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E29976E-D6F5-4CB7-BD19-A9A6F119C403}"/>
              </a:ext>
            </a:extLst>
          </p:cNvPr>
          <p:cNvSpPr txBox="1">
            <a:spLocks/>
          </p:cNvSpPr>
          <p:nvPr/>
        </p:nvSpPr>
        <p:spPr>
          <a:xfrm>
            <a:off x="1524000" y="4549964"/>
            <a:ext cx="9144000" cy="124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4000" dirty="0"/>
              <a:t>Eaton Vance Research Retreat,</a:t>
            </a:r>
          </a:p>
          <a:p>
            <a:r>
              <a:rPr lang="en-US" sz="4000" dirty="0"/>
              <a:t>December 7, 2021.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7FC409-DE8C-4A5E-9D3F-FBD4AD3D3B33}"/>
              </a:ext>
            </a:extLst>
          </p:cNvPr>
          <p:cNvSpPr txBox="1">
            <a:spLocks/>
          </p:cNvSpPr>
          <p:nvPr/>
        </p:nvSpPr>
        <p:spPr>
          <a:xfrm>
            <a:off x="760163" y="341521"/>
            <a:ext cx="10668000" cy="3388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Stagflation?</a:t>
            </a:r>
            <a:br>
              <a:rPr lang="en-US" sz="3200" b="1" dirty="0"/>
            </a:br>
            <a:br>
              <a:rPr lang="en-US" sz="3200" dirty="0"/>
            </a:br>
            <a:r>
              <a:rPr lang="en-US" dirty="0"/>
              <a:t>Jeffrey Frankel</a:t>
            </a:r>
            <a:br>
              <a:rPr lang="en-US" dirty="0"/>
            </a:br>
            <a:r>
              <a:rPr lang="en-US" sz="3200" dirty="0" err="1"/>
              <a:t>Harpel</a:t>
            </a:r>
            <a:r>
              <a:rPr lang="en-US" sz="3200" dirty="0"/>
              <a:t> Professor of Capital Formation and Growth</a:t>
            </a:r>
            <a:br>
              <a:rPr lang="en-US" sz="3200" dirty="0"/>
            </a:br>
            <a:r>
              <a:rPr lang="en-US" sz="3200" dirty="0"/>
              <a:t>Harvard University.</a:t>
            </a:r>
          </a:p>
        </p:txBody>
      </p:sp>
    </p:spTree>
    <p:extLst>
      <p:ext uri="{BB962C8B-B14F-4D97-AF65-F5344CB8AC3E}">
        <p14:creationId xmlns:p14="http://schemas.microsoft.com/office/powerpoint/2010/main" val="216810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005C-370E-44A9-9313-1A2EEAE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43" y="359955"/>
            <a:ext cx="9815112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Economic impact of </a:t>
            </a:r>
            <a:r>
              <a:rPr lang="en-US" sz="3600" dirty="0" err="1">
                <a:latin typeface="+mn-lt"/>
              </a:rPr>
              <a:t>Covid</a:t>
            </a:r>
            <a:r>
              <a:rPr lang="en-US" sz="3600" dirty="0">
                <a:latin typeface="+mn-lt"/>
              </a:rPr>
              <a:t> crisis, 2020-21,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vs. Global Financial Crisis, 2009-10.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E9AB56-FB21-419D-9427-5F1DB00A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468" y="2122944"/>
            <a:ext cx="7251078" cy="403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65A29-E2A7-4FA3-85FD-545B42FE3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77" y="2247434"/>
            <a:ext cx="3980761" cy="577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B8D79-F2DE-477E-8E52-EADF13F1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59" y="6006691"/>
            <a:ext cx="11337581" cy="783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A838B-9C11-4B37-B9EB-689778E9BA57}"/>
              </a:ext>
            </a:extLst>
          </p:cNvPr>
          <p:cNvSpPr txBox="1"/>
          <p:nvPr/>
        </p:nvSpPr>
        <p:spPr>
          <a:xfrm>
            <a:off x="6742321" y="1647478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of GDP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83A645-775F-4C41-8098-65F1787C49DD}"/>
              </a:ext>
            </a:extLst>
          </p:cNvPr>
          <p:cNvSpPr txBox="1">
            <a:spLocks/>
          </p:cNvSpPr>
          <p:nvPr/>
        </p:nvSpPr>
        <p:spPr>
          <a:xfrm>
            <a:off x="1175590" y="5187034"/>
            <a:ext cx="4284643" cy="131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n-lt"/>
              </a:rPr>
              <a:t>Estimated by UNCTAD, Sept.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B75F9-582E-4894-85EB-E60A06EE416F}"/>
              </a:ext>
            </a:extLst>
          </p:cNvPr>
          <p:cNvSpPr txBox="1"/>
          <p:nvPr/>
        </p:nvSpPr>
        <p:spPr>
          <a:xfrm>
            <a:off x="1564392" y="2192350"/>
            <a:ext cx="170761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Covid-19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027EF-C693-4091-8695-77C8B9454AB2}"/>
              </a:ext>
            </a:extLst>
          </p:cNvPr>
          <p:cNvSpPr txBox="1"/>
          <p:nvPr/>
        </p:nvSpPr>
        <p:spPr>
          <a:xfrm>
            <a:off x="3644744" y="2201538"/>
            <a:ext cx="89357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 GFC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BD9AB-5DEC-45A4-9588-4D916FF26ADF}"/>
              </a:ext>
            </a:extLst>
          </p:cNvPr>
          <p:cNvSpPr txBox="1"/>
          <p:nvPr/>
        </p:nvSpPr>
        <p:spPr>
          <a:xfrm>
            <a:off x="1046602" y="2939712"/>
            <a:ext cx="2864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Covid-19 has </a:t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hit developing </a:t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countries harder</a:t>
            </a:r>
            <a:r>
              <a:rPr lang="en-US" sz="3000" b="1" dirty="0"/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2A24C3-E8C6-4389-AC0E-6796A3006E05}"/>
              </a:ext>
            </a:extLst>
          </p:cNvPr>
          <p:cNvSpPr/>
          <p:nvPr/>
        </p:nvSpPr>
        <p:spPr>
          <a:xfrm>
            <a:off x="4564921" y="3126143"/>
            <a:ext cx="4949726" cy="31433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9B61-1ACE-4E81-8AEB-6645E962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0371E-0053-43A6-B398-8F8FE084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12" y="1674563"/>
            <a:ext cx="11143059" cy="4836405"/>
          </a:xfrm>
        </p:spPr>
        <p:txBody>
          <a:bodyPr>
            <a:normAutofit/>
          </a:bodyPr>
          <a:lstStyle/>
          <a:p>
            <a:r>
              <a:rPr lang="en-US" sz="3200" dirty="0"/>
              <a:t>Governments were able to finance spending in the pandemic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Good.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But high Debt/GDP now leaves EMDEs vulnerable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Why, if interest payments are low?</a:t>
            </a:r>
          </a:p>
          <a:p>
            <a:pPr lvl="1"/>
            <a:r>
              <a:rPr lang="en-US" sz="2800" dirty="0"/>
              <a:t>Because debt sustainability is vulnerable to a rise in</a:t>
            </a:r>
            <a:r>
              <a:rPr lang="en-US" sz="2800" i="1" dirty="0"/>
              <a:t> </a:t>
            </a:r>
            <a:r>
              <a:rPr lang="en-US" sz="2800" dirty="0"/>
              <a:t>interest rates</a:t>
            </a:r>
            <a:r>
              <a:rPr lang="en-US" sz="2800" i="1" dirty="0"/>
              <a:t>,</a:t>
            </a:r>
          </a:p>
          <a:p>
            <a:pPr lvl="2"/>
            <a:r>
              <a:rPr lang="en-US" sz="2300" dirty="0"/>
              <a:t>whether from US interest rates, </a:t>
            </a:r>
          </a:p>
          <a:p>
            <a:pPr lvl="2"/>
            <a:r>
              <a:rPr lang="en-US" sz="2300" dirty="0"/>
              <a:t>local risk premia, </a:t>
            </a:r>
          </a:p>
          <a:p>
            <a:pPr lvl="2"/>
            <a:r>
              <a:rPr lang="en-US" sz="2300" dirty="0"/>
              <a:t>or both.</a:t>
            </a:r>
          </a:p>
          <a:p>
            <a:pPr lvl="1"/>
            <a:r>
              <a:rPr lang="en-US" sz="2700" dirty="0"/>
              <a:t>It is already happening.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DACA6-7618-4BC5-9660-4F59B0590C8E}"/>
              </a:ext>
            </a:extLst>
          </p:cNvPr>
          <p:cNvSpPr txBox="1"/>
          <p:nvPr/>
        </p:nvSpPr>
        <p:spPr>
          <a:xfrm>
            <a:off x="3863028" y="470489"/>
            <a:ext cx="424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EM debt is vulnerable</a:t>
            </a:r>
          </a:p>
        </p:txBody>
      </p:sp>
    </p:spTree>
    <p:extLst>
      <p:ext uri="{BB962C8B-B14F-4D97-AF65-F5344CB8AC3E}">
        <p14:creationId xmlns:p14="http://schemas.microsoft.com/office/powerpoint/2010/main" val="19777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8BF8-B123-408F-9FCB-52021F91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78" y="221904"/>
            <a:ext cx="8867659" cy="857479"/>
          </a:xfrm>
        </p:spPr>
        <p:txBody>
          <a:bodyPr>
            <a:normAutofit/>
          </a:bodyPr>
          <a:lstStyle/>
          <a:p>
            <a:r>
              <a:rPr lang="en-US" sz="3600" dirty="0"/>
              <a:t>EMDEs were able to run larger deficits in 2020,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926EB5-A158-401F-853E-AB695720A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814" y="1727583"/>
            <a:ext cx="7694062" cy="4563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D688B-14E5-43EC-901A-A7A8038BEF5F}"/>
              </a:ext>
            </a:extLst>
          </p:cNvPr>
          <p:cNvSpPr txBox="1"/>
          <p:nvPr/>
        </p:nvSpPr>
        <p:spPr>
          <a:xfrm>
            <a:off x="2071174" y="6433858"/>
            <a:ext cx="8334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IMF Fiscal Monitor Database of Country Fiscal Measures in Response to the COVID-19 Pandemic.: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DE4A6-6AEA-4159-8F4C-A22C0F043F6B}"/>
              </a:ext>
            </a:extLst>
          </p:cNvPr>
          <p:cNvSpPr/>
          <p:nvPr/>
        </p:nvSpPr>
        <p:spPr>
          <a:xfrm>
            <a:off x="4377394" y="1757056"/>
            <a:ext cx="2861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Overall Fiscal Balance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456C7-CE40-4ED9-9D08-68C8454D303C}"/>
              </a:ext>
            </a:extLst>
          </p:cNvPr>
          <p:cNvSpPr txBox="1"/>
          <p:nvPr/>
        </p:nvSpPr>
        <p:spPr>
          <a:xfrm>
            <a:off x="9573667" y="4527932"/>
            <a:ext cx="22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  <a:r>
              <a:rPr lang="en-US" sz="2000" dirty="0"/>
              <a:t>enturi &amp; Zunino, </a:t>
            </a:r>
            <a:br>
              <a:rPr lang="en-US" sz="2000" dirty="0"/>
            </a:br>
            <a:r>
              <a:rPr lang="en-US" sz="2000" dirty="0"/>
              <a:t>Nov. 2021.</a:t>
            </a:r>
          </a:p>
          <a:p>
            <a:r>
              <a:rPr lang="en-US" sz="2000" dirty="0"/>
              <a:t>Fig.4, Panel A</a:t>
            </a:r>
            <a:r>
              <a:rPr lang="en-US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E5592D-801A-4444-9AD3-239AE1BD1D62}"/>
              </a:ext>
            </a:extLst>
          </p:cNvPr>
          <p:cNvCxnSpPr>
            <a:cxnSpLocks/>
          </p:cNvCxnSpPr>
          <p:nvPr/>
        </p:nvCxnSpPr>
        <p:spPr>
          <a:xfrm>
            <a:off x="2919469" y="3326297"/>
            <a:ext cx="132203" cy="20549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BF17EE-342A-4620-9762-1F0E92ECCCDA}"/>
              </a:ext>
            </a:extLst>
          </p:cNvPr>
          <p:cNvCxnSpPr>
            <a:cxnSpLocks/>
          </p:cNvCxnSpPr>
          <p:nvPr/>
        </p:nvCxnSpPr>
        <p:spPr>
          <a:xfrm>
            <a:off x="4087258" y="4186410"/>
            <a:ext cx="132202" cy="10466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721CF0-2CDB-42B8-B350-2C53734CD9EB}"/>
              </a:ext>
            </a:extLst>
          </p:cNvPr>
          <p:cNvCxnSpPr>
            <a:cxnSpLocks/>
          </p:cNvCxnSpPr>
          <p:nvPr/>
        </p:nvCxnSpPr>
        <p:spPr>
          <a:xfrm>
            <a:off x="5209144" y="2686279"/>
            <a:ext cx="132202" cy="10466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E30DF9-C1F0-4A7F-8CED-6777F73DA3C6}"/>
              </a:ext>
            </a:extLst>
          </p:cNvPr>
          <p:cNvCxnSpPr>
            <a:cxnSpLocks/>
          </p:cNvCxnSpPr>
          <p:nvPr/>
        </p:nvCxnSpPr>
        <p:spPr>
          <a:xfrm>
            <a:off x="6386112" y="2860990"/>
            <a:ext cx="132202" cy="1266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7D2618-BEE6-4DA4-A7E5-06536B999A35}"/>
              </a:ext>
            </a:extLst>
          </p:cNvPr>
          <p:cNvCxnSpPr>
            <a:cxnSpLocks/>
          </p:cNvCxnSpPr>
          <p:nvPr/>
        </p:nvCxnSpPr>
        <p:spPr>
          <a:xfrm>
            <a:off x="7496979" y="3365933"/>
            <a:ext cx="132202" cy="1266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D4FD85-B900-456B-959C-789E1EDCE870}"/>
              </a:ext>
            </a:extLst>
          </p:cNvPr>
          <p:cNvCxnSpPr>
            <a:cxnSpLocks/>
          </p:cNvCxnSpPr>
          <p:nvPr/>
        </p:nvCxnSpPr>
        <p:spPr>
          <a:xfrm>
            <a:off x="8684886" y="3255712"/>
            <a:ext cx="99325" cy="5907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E2B7F032-F9B0-49EE-B51A-BEC44D029B49}"/>
              </a:ext>
            </a:extLst>
          </p:cNvPr>
          <p:cNvSpPr txBox="1">
            <a:spLocks/>
          </p:cNvSpPr>
          <p:nvPr/>
        </p:nvSpPr>
        <p:spPr>
          <a:xfrm>
            <a:off x="1563479" y="1068367"/>
            <a:ext cx="5553418" cy="46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though not as large as AEs.</a:t>
            </a:r>
          </a:p>
        </p:txBody>
      </p:sp>
    </p:spTree>
    <p:extLst>
      <p:ext uri="{BB962C8B-B14F-4D97-AF65-F5344CB8AC3E}">
        <p14:creationId xmlns:p14="http://schemas.microsoft.com/office/powerpoint/2010/main" val="38021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736A4E-4AC1-4976-8901-485B8D6AA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11" y="1288973"/>
            <a:ext cx="10807547" cy="51854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117633-47C2-4F07-A47B-FB3810FA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7667"/>
            <a:ext cx="1120254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Government debt/GDP has risen sharply in the pandemic,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in both AEs &amp; EMDEs.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30450-CE84-48D2-AEF7-7D82D93EC274}"/>
              </a:ext>
            </a:extLst>
          </p:cNvPr>
          <p:cNvSpPr txBox="1"/>
          <p:nvPr/>
        </p:nvSpPr>
        <p:spPr>
          <a:xfrm>
            <a:off x="7290550" y="5315226"/>
            <a:ext cx="18530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M. Ayhan Kose,</a:t>
            </a:r>
          </a:p>
          <a:p>
            <a:r>
              <a:rPr lang="en-US" sz="1400" dirty="0"/>
              <a:t>World Bank, Sept.2021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3EC3D-6AC2-40B2-B0DD-529A9A650270}"/>
              </a:ext>
            </a:extLst>
          </p:cNvPr>
          <p:cNvCxnSpPr>
            <a:cxnSpLocks/>
          </p:cNvCxnSpPr>
          <p:nvPr/>
        </p:nvCxnSpPr>
        <p:spPr>
          <a:xfrm flipV="1">
            <a:off x="6072222" y="2614537"/>
            <a:ext cx="782198" cy="3801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6564D-DD52-41DB-88FD-8D272732A35C}"/>
              </a:ext>
            </a:extLst>
          </p:cNvPr>
          <p:cNvCxnSpPr>
            <a:cxnSpLocks/>
          </p:cNvCxnSpPr>
          <p:nvPr/>
        </p:nvCxnSpPr>
        <p:spPr>
          <a:xfrm flipV="1">
            <a:off x="6072222" y="3955055"/>
            <a:ext cx="782198" cy="574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4468CF-9E13-49A7-AD24-61CC5FB4494A}"/>
              </a:ext>
            </a:extLst>
          </p:cNvPr>
          <p:cNvSpPr txBox="1"/>
          <p:nvPr/>
        </p:nvSpPr>
        <p:spPr>
          <a:xfrm>
            <a:off x="7544213" y="2221548"/>
            <a:ext cx="4325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But investors tolerate, 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levels of debt in the US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that they do not in EMDEs.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A9AF2-C5F3-4AF3-A350-42EFF525AA95}"/>
              </a:ext>
            </a:extLst>
          </p:cNvPr>
          <p:cNvSpPr txBox="1"/>
          <p:nvPr/>
        </p:nvSpPr>
        <p:spPr>
          <a:xfrm>
            <a:off x="7586443" y="3762072"/>
            <a:ext cx="4325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Credit-rating agencies have downgraded sovereign debt in more than 25 EMs.</a:t>
            </a:r>
          </a:p>
        </p:txBody>
      </p:sp>
    </p:spTree>
    <p:extLst>
      <p:ext uri="{BB962C8B-B14F-4D97-AF65-F5344CB8AC3E}">
        <p14:creationId xmlns:p14="http://schemas.microsoft.com/office/powerpoint/2010/main" val="1660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BD7B-BB6D-48D3-8FD1-067310A9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Further downside risks to the global outlook: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1A6D-ED1B-4DC4-91D1-E707E936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96" y="1305092"/>
            <a:ext cx="11104084" cy="50185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900" dirty="0"/>
          </a:p>
          <a:p>
            <a:r>
              <a:rPr lang="en-US" sz="3200" dirty="0"/>
              <a:t>3. Some other event, like the US hitting a debt-ceiling cliff, </a:t>
            </a:r>
            <a:br>
              <a:rPr lang="en-US" sz="3200" dirty="0"/>
            </a:br>
            <a:r>
              <a:rPr lang="en-US" sz="3200" dirty="0"/>
              <a:t>could burst the “everything bubble.”  Besides EM assets,</a:t>
            </a:r>
          </a:p>
          <a:p>
            <a:pPr lvl="1"/>
            <a:r>
              <a:rPr lang="en-US" dirty="0"/>
              <a:t>Stocks</a:t>
            </a:r>
          </a:p>
          <a:p>
            <a:pPr lvl="1"/>
            <a:r>
              <a:rPr lang="en-US" dirty="0"/>
              <a:t>Bonds</a:t>
            </a:r>
          </a:p>
          <a:p>
            <a:pPr lvl="1"/>
            <a:r>
              <a:rPr lang="en-US" dirty="0"/>
              <a:t>The bubbliest assets: Meme stocks, SPACs, Cryptocurrencies, NFTs…</a:t>
            </a:r>
            <a:br>
              <a:rPr lang="en-US" sz="800" dirty="0"/>
            </a:br>
            <a:endParaRPr lang="en-US" sz="800" dirty="0"/>
          </a:p>
          <a:p>
            <a:r>
              <a:rPr lang="en-US" sz="3200" dirty="0"/>
              <a:t>4. China could experience a financial crisis </a:t>
            </a:r>
          </a:p>
          <a:p>
            <a:pPr lvl="1"/>
            <a:r>
              <a:rPr lang="en-US" dirty="0"/>
              <a:t>due to the longstanding problem of bad loans.</a:t>
            </a:r>
          </a:p>
          <a:p>
            <a:pPr lvl="1"/>
            <a:r>
              <a:rPr lang="en-US" dirty="0"/>
              <a:t>In particular, in the housing sector. Evergrande.</a:t>
            </a:r>
            <a:br>
              <a:rPr lang="en-US" dirty="0"/>
            </a:br>
            <a:endParaRPr lang="en-US" dirty="0"/>
          </a:p>
          <a:p>
            <a:r>
              <a:rPr lang="en-US" sz="3200" dirty="0"/>
              <a:t>5. Omicron.</a:t>
            </a:r>
          </a:p>
        </p:txBody>
      </p:sp>
    </p:spTree>
    <p:extLst>
      <p:ext uri="{BB962C8B-B14F-4D97-AF65-F5344CB8AC3E}">
        <p14:creationId xmlns:p14="http://schemas.microsoft.com/office/powerpoint/2010/main" val="26561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576C-06A3-44A4-B5AB-44A7604F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4" y="33053"/>
            <a:ext cx="11049003" cy="1542360"/>
          </a:xfrm>
        </p:spPr>
        <p:txBody>
          <a:bodyPr>
            <a:normAutofit/>
          </a:bodyPr>
          <a:lstStyle/>
          <a:p>
            <a:r>
              <a:rPr lang="en-US" sz="3600" dirty="0"/>
              <a:t>5. ● The world could lose the race between vaccination &amp; </a:t>
            </a:r>
            <a:br>
              <a:rPr lang="en-US" sz="3600" dirty="0"/>
            </a:br>
            <a:r>
              <a:rPr lang="en-US" sz="3600" dirty="0"/>
              <a:t>more dangerous variants.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A1326-EE2E-4BAE-9B9F-065BB821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516" y="1116101"/>
            <a:ext cx="6200144" cy="5679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DA2FDD-4566-4057-BFC0-4E88B62C43BB}"/>
              </a:ext>
            </a:extLst>
          </p:cNvPr>
          <p:cNvSpPr/>
          <p:nvPr/>
        </p:nvSpPr>
        <p:spPr>
          <a:xfrm>
            <a:off x="5334517" y="6356744"/>
            <a:ext cx="620014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1600" b="0" i="1" dirty="0">
                <a:solidFill>
                  <a:srgbClr val="0D0D0D"/>
                </a:solidFill>
                <a:effectLst/>
                <a:latin typeface="var(--ds-type-system-serif)"/>
              </a:rPr>
              <a:t>The Economist</a:t>
            </a:r>
            <a:r>
              <a:rPr lang="en-US" sz="1600" b="0" i="0" dirty="0">
                <a:solidFill>
                  <a:srgbClr val="0D0D0D"/>
                </a:solidFill>
                <a:effectLst/>
                <a:latin typeface="var(--ds-type-system-serif)"/>
              </a:rPr>
              <a:t>, July 31, 2021.</a:t>
            </a:r>
            <a:br>
              <a:rPr lang="en-US" sz="1600" b="0" i="0" dirty="0">
                <a:solidFill>
                  <a:srgbClr val="0D0D0D"/>
                </a:solidFill>
                <a:effectLst/>
                <a:latin typeface="var(--ds-type-system-serif)"/>
              </a:rPr>
            </a:br>
            <a:r>
              <a:rPr lang="en-US" sz="1100" dirty="0">
                <a:solidFill>
                  <a:srgbClr val="0D0D0D"/>
                </a:solidFill>
                <a:latin typeface="var(--ds-type-system-serif)"/>
              </a:rPr>
              <a:t>“The pandemic has exacerbated existing political discontent”                    </a:t>
            </a:r>
            <a:br>
              <a:rPr lang="en-US" b="0" i="0" dirty="0">
                <a:solidFill>
                  <a:srgbClr val="0D0D0D"/>
                </a:solidFill>
                <a:effectLst/>
                <a:latin typeface="var(--ds-type-system-serif)"/>
              </a:rPr>
            </a:br>
            <a:r>
              <a:rPr lang="en-US" sz="600" b="0" i="0" dirty="0">
                <a:solidFill>
                  <a:srgbClr val="0D0D0D"/>
                </a:solidFill>
                <a:effectLst/>
                <a:latin typeface="var(--ds-type-system-serif)"/>
              </a:rPr>
              <a:t>www.economist.com/international/2021/07/31/the-pandemic-has-exacerbated-existing-political-discontent</a:t>
            </a:r>
            <a:endParaRPr lang="en-US" sz="600" b="1" i="0" dirty="0">
              <a:solidFill>
                <a:srgbClr val="0D0D0D"/>
              </a:solidFill>
              <a:effectLst/>
              <a:latin typeface="MiloT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6452D-0D45-4965-8A60-68D37C4679A5}"/>
              </a:ext>
            </a:extLst>
          </p:cNvPr>
          <p:cNvSpPr/>
          <p:nvPr/>
        </p:nvSpPr>
        <p:spPr>
          <a:xfrm>
            <a:off x="132201" y="1916937"/>
            <a:ext cx="50921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Vaccination</a:t>
            </a:r>
            <a:r>
              <a:rPr lang="en-US" sz="2800" b="1" dirty="0"/>
              <a:t> </a:t>
            </a:r>
            <a:r>
              <a:rPr lang="en-US" sz="2800" dirty="0"/>
              <a:t>in low-income </a:t>
            </a:r>
            <a:br>
              <a:rPr lang="en-US" sz="2800" dirty="0"/>
            </a:br>
            <a:r>
              <a:rPr lang="en-US" sz="2800" dirty="0"/>
              <a:t> &amp; lower-middle countries </a:t>
            </a:r>
            <a:br>
              <a:rPr lang="en-US" sz="2800" dirty="0"/>
            </a:br>
            <a:r>
              <a:rPr lang="en-US" sz="2800" dirty="0"/>
              <a:t> lags far behind the rich.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 long as this coronavirus runs wild anywhere, it is a danger </a:t>
            </a:r>
            <a:br>
              <a:rPr lang="en-US" sz="2800" dirty="0"/>
            </a:br>
            <a:r>
              <a:rPr lang="en-US" sz="2800" dirty="0"/>
              <a:t>to everyone everywhere.</a:t>
            </a:r>
            <a:br>
              <a:rPr lang="en-US" sz="800" dirty="0"/>
            </a:br>
            <a:br>
              <a:rPr lang="en-US" sz="800" dirty="0"/>
            </a:b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 the Omicron variant has</a:t>
            </a:r>
            <a:br>
              <a:rPr lang="en-US" sz="2800" dirty="0"/>
            </a:br>
            <a:r>
              <a:rPr lang="en-US" sz="2800" dirty="0"/>
              <a:t>now demonstrated anew.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6DDCBF-B97D-48A2-9BD9-3786DBC4469B}"/>
              </a:ext>
            </a:extLst>
          </p:cNvPr>
          <p:cNvCxnSpPr>
            <a:cxnSpLocks/>
          </p:cNvCxnSpPr>
          <p:nvPr/>
        </p:nvCxnSpPr>
        <p:spPr>
          <a:xfrm flipV="1">
            <a:off x="7921128" y="3294044"/>
            <a:ext cx="2379643" cy="1624988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7FB5EE-8BA0-4349-BBE4-C6EB35A38E3F}"/>
              </a:ext>
            </a:extLst>
          </p:cNvPr>
          <p:cNvCxnSpPr>
            <a:cxnSpLocks/>
          </p:cNvCxnSpPr>
          <p:nvPr/>
        </p:nvCxnSpPr>
        <p:spPr>
          <a:xfrm flipV="1">
            <a:off x="8174516" y="5541485"/>
            <a:ext cx="2258457" cy="1060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9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7395-2A64-481D-A295-885C2F32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89" y="173515"/>
            <a:ext cx="9668219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Omicron could prove to be a severe adverse supply shock.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F874-6D4F-47FE-B592-1F39630D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3" y="1417506"/>
            <a:ext cx="10741435" cy="1102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AS shifts left.   =&gt; the worst of both worlds: GDP↓ &amp; inflation↑. That would be stagflation. 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8DDB88ED-C626-4275-AFBD-86A8324D2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9413" y="3200399"/>
            <a:ext cx="4685976" cy="3090341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1FFC2-01FB-47F9-86EA-420608F7729D}"/>
              </a:ext>
            </a:extLst>
          </p:cNvPr>
          <p:cNvSpPr/>
          <p:nvPr/>
        </p:nvSpPr>
        <p:spPr>
          <a:xfrm>
            <a:off x="3200400" y="3200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A9518-FA07-4DF1-BCBC-7C4040A82429}"/>
              </a:ext>
            </a:extLst>
          </p:cNvPr>
          <p:cNvSpPr/>
          <p:nvPr/>
        </p:nvSpPr>
        <p:spPr>
          <a:xfrm>
            <a:off x="9573659" y="6074885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16D5C-E6D6-4CC2-A1A6-A2242E9D2737}"/>
              </a:ext>
            </a:extLst>
          </p:cNvPr>
          <p:cNvSpPr/>
          <p:nvPr/>
        </p:nvSpPr>
        <p:spPr>
          <a:xfrm>
            <a:off x="8398256" y="5715002"/>
            <a:ext cx="1126745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78219-7D5C-41A4-A1F9-08AA43D846CF}"/>
              </a:ext>
            </a:extLst>
          </p:cNvPr>
          <p:cNvSpPr/>
          <p:nvPr/>
        </p:nvSpPr>
        <p:spPr>
          <a:xfrm>
            <a:off x="9028325" y="3361981"/>
            <a:ext cx="1523999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 </a:t>
            </a:r>
            <a:r>
              <a:rPr lang="en-US" sz="2000" baseline="-25000" dirty="0">
                <a:solidFill>
                  <a:schemeClr val="tx1"/>
                </a:solidFill>
              </a:rPr>
              <a:t>initial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BBB476-58CC-4705-87D5-4EE2AA9269B7}"/>
              </a:ext>
            </a:extLst>
          </p:cNvPr>
          <p:cNvCxnSpPr>
            <a:cxnSpLocks/>
          </p:cNvCxnSpPr>
          <p:nvPr/>
        </p:nvCxnSpPr>
        <p:spPr>
          <a:xfrm flipV="1">
            <a:off x="5434586" y="3429000"/>
            <a:ext cx="3852633" cy="28617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0074E1-CEB1-4C57-A2DA-2C69D1CB6B06}"/>
              </a:ext>
            </a:extLst>
          </p:cNvPr>
          <p:cNvCxnSpPr>
            <a:cxnSpLocks/>
          </p:cNvCxnSpPr>
          <p:nvPr/>
        </p:nvCxnSpPr>
        <p:spPr>
          <a:xfrm>
            <a:off x="3763640" y="6400800"/>
            <a:ext cx="586740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75378B-3D5C-4C53-A4ED-1EECEBBD89A6}"/>
              </a:ext>
            </a:extLst>
          </p:cNvPr>
          <p:cNvCxnSpPr>
            <a:cxnSpLocks/>
          </p:cNvCxnSpPr>
          <p:nvPr/>
        </p:nvCxnSpPr>
        <p:spPr>
          <a:xfrm flipV="1">
            <a:off x="3810000" y="2688116"/>
            <a:ext cx="0" cy="367712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5">
            <a:extLst>
              <a:ext uri="{FF2B5EF4-FFF2-40B4-BE49-F238E27FC236}">
                <a16:creationId xmlns:a16="http://schemas.microsoft.com/office/drawing/2014/main" id="{7A0E2B58-0E4C-4BD0-AC4F-9631C2526C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1366" y="4495800"/>
            <a:ext cx="839035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3DB7E-D334-448E-BFD8-9A37651CD2A8}"/>
              </a:ext>
            </a:extLst>
          </p:cNvPr>
          <p:cNvCxnSpPr>
            <a:cxnSpLocks/>
          </p:cNvCxnSpPr>
          <p:nvPr/>
        </p:nvCxnSpPr>
        <p:spPr>
          <a:xfrm flipV="1">
            <a:off x="4343401" y="2688116"/>
            <a:ext cx="3897216" cy="277796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F6B232-07A9-41D9-AA75-2DE45BBF2EE1}"/>
              </a:ext>
            </a:extLst>
          </p:cNvPr>
          <p:cNvSpPr txBox="1"/>
          <p:nvPr/>
        </p:nvSpPr>
        <p:spPr>
          <a:xfrm>
            <a:off x="5684342" y="368544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3733E-C2F1-4A91-A381-6498D1F1DD29}"/>
              </a:ext>
            </a:extLst>
          </p:cNvPr>
          <p:cNvSpPr/>
          <p:nvPr/>
        </p:nvSpPr>
        <p:spPr>
          <a:xfrm>
            <a:off x="7391402" y="3027681"/>
            <a:ext cx="1523999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 </a:t>
            </a:r>
            <a:r>
              <a:rPr lang="en-US" sz="2000" baseline="-25000" dirty="0">
                <a:solidFill>
                  <a:schemeClr val="tx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DF36A8-C6BB-4085-96A8-474FFF486921}"/>
                  </a:ext>
                </a:extLst>
              </p:cNvPr>
              <p:cNvSpPr txBox="1"/>
              <p:nvPr/>
            </p:nvSpPr>
            <p:spPr>
              <a:xfrm>
                <a:off x="6944361" y="6172201"/>
                <a:ext cx="376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|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DF36A8-C6BB-4085-96A8-474FFF48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361" y="6172201"/>
                <a:ext cx="376193" cy="646331"/>
              </a:xfrm>
              <a:prstGeom prst="rect">
                <a:avLst/>
              </a:prstGeom>
              <a:blipFill>
                <a:blip r:embed="rId2"/>
                <a:stretch>
                  <a:fillRect l="-1613" t="-5660" r="-322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7FCA07-B765-4E4E-82CB-0FBB6211A548}"/>
                  </a:ext>
                </a:extLst>
              </p:cNvPr>
              <p:cNvSpPr txBox="1"/>
              <p:nvPr/>
            </p:nvSpPr>
            <p:spPr>
              <a:xfrm>
                <a:off x="4693964" y="6172201"/>
                <a:ext cx="441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|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7FCA07-B765-4E4E-82CB-0FBB6211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64" y="6172201"/>
                <a:ext cx="441916" cy="646331"/>
              </a:xfrm>
              <a:prstGeom prst="rect">
                <a:avLst/>
              </a:prstGeom>
              <a:blipFill>
                <a:blip r:embed="rId3"/>
                <a:stretch>
                  <a:fillRect t="-566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B8186-E12A-46BF-A01F-168A87FE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7395-2A64-481D-A295-885C2F32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02" y="228600"/>
            <a:ext cx="964159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But in the 2020 recession,</a:t>
            </a:r>
            <a:br>
              <a:rPr lang="en-US" sz="3200" dirty="0"/>
            </a:br>
            <a:r>
              <a:rPr lang="en-US" sz="3200" dirty="0"/>
              <a:t>Aggregate Demand initially fell as much as Aggregate Supply.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8DDB88ED-C626-4275-AFBD-86A8324D2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361" y="2362201"/>
            <a:ext cx="4042013" cy="3086699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1FFC2-01FB-47F9-86EA-420608F7729D}"/>
              </a:ext>
            </a:extLst>
          </p:cNvPr>
          <p:cNvSpPr/>
          <p:nvPr/>
        </p:nvSpPr>
        <p:spPr>
          <a:xfrm>
            <a:off x="2667000" y="25908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A9518-FA07-4DF1-BCBC-7C4040A82429}"/>
              </a:ext>
            </a:extLst>
          </p:cNvPr>
          <p:cNvSpPr/>
          <p:nvPr/>
        </p:nvSpPr>
        <p:spPr>
          <a:xfrm>
            <a:off x="9448800" y="5410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16D5C-E6D6-4CC2-A1A6-A2242E9D2737}"/>
              </a:ext>
            </a:extLst>
          </p:cNvPr>
          <p:cNvSpPr/>
          <p:nvPr/>
        </p:nvSpPr>
        <p:spPr>
          <a:xfrm>
            <a:off x="8779256" y="4800601"/>
            <a:ext cx="1126745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</a:t>
            </a:r>
            <a:r>
              <a:rPr lang="en-US" sz="2000" baseline="-250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78219-7D5C-41A4-A1F9-08AA43D846CF}"/>
              </a:ext>
            </a:extLst>
          </p:cNvPr>
          <p:cNvSpPr/>
          <p:nvPr/>
        </p:nvSpPr>
        <p:spPr>
          <a:xfrm>
            <a:off x="8610602" y="2743202"/>
            <a:ext cx="1523999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</a:t>
            </a:r>
            <a:r>
              <a:rPr lang="en-US" sz="2000" baseline="-25000" dirty="0">
                <a:solidFill>
                  <a:schemeClr val="tx1"/>
                </a:solidFill>
              </a:rPr>
              <a:t>2019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BBB476-58CC-4705-87D5-4EE2AA9269B7}"/>
              </a:ext>
            </a:extLst>
          </p:cNvPr>
          <p:cNvCxnSpPr>
            <a:cxnSpLocks/>
          </p:cNvCxnSpPr>
          <p:nvPr/>
        </p:nvCxnSpPr>
        <p:spPr>
          <a:xfrm flipV="1">
            <a:off x="6085662" y="2590801"/>
            <a:ext cx="3058339" cy="29199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0074E1-CEB1-4C57-A2DA-2C69D1CB6B06}"/>
              </a:ext>
            </a:extLst>
          </p:cNvPr>
          <p:cNvCxnSpPr>
            <a:cxnSpLocks/>
          </p:cNvCxnSpPr>
          <p:nvPr/>
        </p:nvCxnSpPr>
        <p:spPr>
          <a:xfrm>
            <a:off x="3318510" y="5791200"/>
            <a:ext cx="611886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75378B-3D5C-4C53-A4ED-1EECEBBD89A6}"/>
              </a:ext>
            </a:extLst>
          </p:cNvPr>
          <p:cNvCxnSpPr>
            <a:cxnSpLocks/>
          </p:cNvCxnSpPr>
          <p:nvPr/>
        </p:nvCxnSpPr>
        <p:spPr>
          <a:xfrm flipV="1">
            <a:off x="3276600" y="2245591"/>
            <a:ext cx="0" cy="358140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5">
            <a:extLst>
              <a:ext uri="{FF2B5EF4-FFF2-40B4-BE49-F238E27FC236}">
                <a16:creationId xmlns:a16="http://schemas.microsoft.com/office/drawing/2014/main" id="{7A0E2B58-0E4C-4BD0-AC4F-9631C2526C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1" y="4162300"/>
            <a:ext cx="1129627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3DB7E-D334-448E-BFD8-9A37651CD2A8}"/>
              </a:ext>
            </a:extLst>
          </p:cNvPr>
          <p:cNvCxnSpPr>
            <a:cxnSpLocks/>
          </p:cNvCxnSpPr>
          <p:nvPr/>
        </p:nvCxnSpPr>
        <p:spPr>
          <a:xfrm flipV="1">
            <a:off x="4658540" y="2484060"/>
            <a:ext cx="2961461" cy="282619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F6B232-07A9-41D9-AA75-2DE45BBF2EE1}"/>
              </a:ext>
            </a:extLst>
          </p:cNvPr>
          <p:cNvSpPr txBox="1"/>
          <p:nvPr/>
        </p:nvSpPr>
        <p:spPr>
          <a:xfrm>
            <a:off x="7304861" y="342900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3733E-C2F1-4A91-A381-6498D1F1DD29}"/>
              </a:ext>
            </a:extLst>
          </p:cNvPr>
          <p:cNvSpPr/>
          <p:nvPr/>
        </p:nvSpPr>
        <p:spPr>
          <a:xfrm>
            <a:off x="7162802" y="2057401"/>
            <a:ext cx="1523999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AS</a:t>
            </a:r>
            <a:r>
              <a:rPr lang="en-US" sz="2000" baseline="-25000" dirty="0" err="1">
                <a:solidFill>
                  <a:schemeClr val="tx1"/>
                </a:solidFill>
              </a:rPr>
              <a:t>pandemic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FFEB44-36F0-4C7B-8C08-97ECFEF96CDC}"/>
              </a:ext>
            </a:extLst>
          </p:cNvPr>
          <p:cNvSpPr txBox="1">
            <a:spLocks/>
          </p:cNvSpPr>
          <p:nvPr/>
        </p:nvSpPr>
        <p:spPr bwMode="auto">
          <a:xfrm>
            <a:off x="3124200" y="1504852"/>
            <a:ext cx="6019800" cy="55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&lt;= Inflation didn’t change much in 2020. </a:t>
            </a: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14D347A9-808A-4C79-A64B-73F9103E5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9125" y="2814450"/>
            <a:ext cx="2871518" cy="2257800"/>
          </a:xfrm>
          <a:prstGeom prst="line">
            <a:avLst/>
          </a:prstGeom>
          <a:noFill/>
          <a:ln w="5715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0CCFE1-9846-4DB2-9FDD-4F1F49080462}"/>
              </a:ext>
            </a:extLst>
          </p:cNvPr>
          <p:cNvSpPr txBox="1"/>
          <p:nvPr/>
        </p:nvSpPr>
        <p:spPr>
          <a:xfrm>
            <a:off x="5637264" y="347844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</a:rPr>
              <a:t>•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C7EC61-445C-44C2-A05D-53F2D6A60711}"/>
              </a:ext>
            </a:extLst>
          </p:cNvPr>
          <p:cNvSpPr/>
          <p:nvPr/>
        </p:nvSpPr>
        <p:spPr>
          <a:xfrm>
            <a:off x="6715866" y="5064827"/>
            <a:ext cx="1092400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 </a:t>
            </a:r>
            <a:r>
              <a:rPr lang="en-US" sz="2000" baseline="-250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76D3C-1A1C-44E7-AED8-A5BCBAE8521D}"/>
              </a:ext>
            </a:extLst>
          </p:cNvPr>
          <p:cNvSpPr txBox="1"/>
          <p:nvPr/>
        </p:nvSpPr>
        <p:spPr>
          <a:xfrm>
            <a:off x="1981201" y="5943600"/>
            <a:ext cx="8227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Fiscal &amp; monetary stimulus =&gt; AD back to right in 2021.</a:t>
            </a: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ED06267B-40C9-468C-AB6F-5E374B789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059" y="2397826"/>
            <a:ext cx="2961460" cy="2186051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F9FB7F-7F2A-4AEF-8C6F-A2A88E70271A}"/>
              </a:ext>
            </a:extLst>
          </p:cNvPr>
          <p:cNvSpPr/>
          <p:nvPr/>
        </p:nvSpPr>
        <p:spPr>
          <a:xfrm>
            <a:off x="7365800" y="4648202"/>
            <a:ext cx="1092400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 </a:t>
            </a:r>
            <a:r>
              <a:rPr lang="en-US" sz="2000" baseline="-250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4972A099-D415-418A-B6F7-9CC80017B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9123" y="3681352"/>
            <a:ext cx="422346" cy="368133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8B483F-8683-4B1E-BF88-37955009B24C}"/>
              </a:ext>
            </a:extLst>
          </p:cNvPr>
          <p:cNvSpPr txBox="1"/>
          <p:nvPr/>
        </p:nvSpPr>
        <p:spPr>
          <a:xfrm>
            <a:off x="6187586" y="291440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305FF-6CC1-4CF9-A448-082060ED6BC0}"/>
              </a:ext>
            </a:extLst>
          </p:cNvPr>
          <p:cNvSpPr txBox="1"/>
          <p:nvPr/>
        </p:nvSpPr>
        <p:spPr>
          <a:xfrm>
            <a:off x="4953001" y="39432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2020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E9986-4974-496E-B9CA-C1BDFDC7B4BA}"/>
              </a:ext>
            </a:extLst>
          </p:cNvPr>
          <p:cNvSpPr txBox="1"/>
          <p:nvPr/>
        </p:nvSpPr>
        <p:spPr>
          <a:xfrm>
            <a:off x="5651237" y="3381500"/>
            <a:ext cx="70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BD692-573A-400B-BE24-309854BB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A87527-17F8-4D0B-9528-616905160B5F}"/>
              </a:ext>
            </a:extLst>
          </p:cNvPr>
          <p:cNvSpPr txBox="1"/>
          <p:nvPr/>
        </p:nvSpPr>
        <p:spPr>
          <a:xfrm>
            <a:off x="7906562" y="393865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708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5" grpId="0" animBg="1"/>
      <p:bldP spid="26" grpId="0"/>
      <p:bldP spid="27" grpId="0"/>
      <p:bldP spid="23" grpId="0"/>
      <p:bldP spid="24" grpId="0" animBg="1"/>
      <p:bldP spid="28" grpId="0"/>
      <p:bldP spid="29" grpId="0" animBg="1"/>
      <p:bldP spid="30" grpId="0"/>
      <p:bldP spid="4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0CA0-5302-4350-A0F9-1A66CE8E8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197" y="275419"/>
            <a:ext cx="10668000" cy="3388770"/>
          </a:xfrm>
        </p:spPr>
        <p:txBody>
          <a:bodyPr>
            <a:normAutofit/>
          </a:bodyPr>
          <a:lstStyle/>
          <a:p>
            <a:r>
              <a:rPr lang="en-US" b="1" dirty="0"/>
              <a:t> Stagflation?</a:t>
            </a:r>
            <a:br>
              <a:rPr lang="en-US" sz="3200" b="1" dirty="0"/>
            </a:br>
            <a:br>
              <a:rPr lang="en-US" sz="3200" dirty="0"/>
            </a:br>
            <a:r>
              <a:rPr lang="en-US" dirty="0"/>
              <a:t>Jeffrey Frankel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2F45C6-7FC0-4D2C-852A-26F7CBF9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99" y="3584623"/>
            <a:ext cx="3026591" cy="16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B72C8E4-DF64-4A79-BB03-631405C14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024" y="4594032"/>
            <a:ext cx="9345976" cy="150931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https://scholar.harvard.edu/frankel</a:t>
            </a:r>
          </a:p>
        </p:txBody>
      </p:sp>
    </p:spTree>
    <p:extLst>
      <p:ext uri="{BB962C8B-B14F-4D97-AF65-F5344CB8AC3E}">
        <p14:creationId xmlns:p14="http://schemas.microsoft.com/office/powerpoint/2010/main" val="263667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DE50-B74D-4C85-8710-C1E02C80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51"/>
            <a:ext cx="10515600" cy="1325563"/>
          </a:xfrm>
        </p:spPr>
        <p:txBody>
          <a:bodyPr/>
          <a:lstStyle/>
          <a:p>
            <a:r>
              <a:rPr lang="en-US" dirty="0"/>
              <a:t>Appendix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D7CF-9EE4-4605-A656-FC100C73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312"/>
            <a:ext cx="10515600" cy="498356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 1. Global GDP vs. long-run trend.</a:t>
            </a:r>
            <a:br>
              <a:rPr lang="en-US" sz="800" dirty="0"/>
            </a:br>
            <a:endParaRPr lang="en-US" sz="800" dirty="0"/>
          </a:p>
          <a:p>
            <a:r>
              <a:rPr lang="en-US" sz="3600" dirty="0"/>
              <a:t> 2.  Advanced economies recovered from </a:t>
            </a:r>
            <a:br>
              <a:rPr lang="en-US" sz="3600" dirty="0"/>
            </a:br>
            <a:r>
              <a:rPr lang="en-US" sz="3600" dirty="0"/>
              <a:t>    the sharp 2020 recession more rapidly</a:t>
            </a:r>
          </a:p>
          <a:p>
            <a:pPr lvl="2"/>
            <a:r>
              <a:rPr lang="en-US" sz="2800" dirty="0"/>
              <a:t>than in the past</a:t>
            </a:r>
          </a:p>
          <a:p>
            <a:pPr lvl="2"/>
            <a:r>
              <a:rPr lang="en-US" sz="2800" dirty="0"/>
              <a:t>and than EMDEs.</a:t>
            </a:r>
            <a:br>
              <a:rPr lang="en-US" sz="800" dirty="0"/>
            </a:br>
            <a:endParaRPr lang="en-US" sz="800" dirty="0"/>
          </a:p>
          <a:p>
            <a:r>
              <a:rPr lang="en-US" sz="3600" dirty="0"/>
              <a:t> 3. Rising Debt/GDP ratios. </a:t>
            </a:r>
            <a:endParaRPr lang="en-US" sz="200" dirty="0"/>
          </a:p>
          <a:p>
            <a:endParaRPr lang="en-US" sz="200" dirty="0"/>
          </a:p>
          <a:p>
            <a:r>
              <a:rPr lang="en-US" sz="3600" dirty="0"/>
              <a:t> 4. VIX, measure of market risk perceptions.</a:t>
            </a:r>
            <a:br>
              <a:rPr lang="en-US" sz="900" dirty="0"/>
            </a:br>
            <a:endParaRPr lang="en-US" sz="900" dirty="0"/>
          </a:p>
          <a:p>
            <a:r>
              <a:rPr lang="en-US" sz="3600" dirty="0"/>
              <a:t> 5. IMF growth forecasts.</a:t>
            </a:r>
            <a:br>
              <a:rPr lang="en-US" sz="900" dirty="0"/>
            </a:br>
            <a:endParaRPr lang="en-US" sz="900" dirty="0"/>
          </a:p>
          <a:p>
            <a:r>
              <a:rPr lang="en-US" sz="3600" dirty="0"/>
              <a:t> 6. The CEA argues 2021 inflation is most like 1946-48.</a:t>
            </a:r>
          </a:p>
        </p:txBody>
      </p:sp>
    </p:spTree>
    <p:extLst>
      <p:ext uri="{BB962C8B-B14F-4D97-AF65-F5344CB8AC3E}">
        <p14:creationId xmlns:p14="http://schemas.microsoft.com/office/powerpoint/2010/main" val="422042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1.1. The global recovery is continuing, but remains imbalanced">
            <a:extLst>
              <a:ext uri="{FF2B5EF4-FFF2-40B4-BE49-F238E27FC236}">
                <a16:creationId xmlns:a16="http://schemas.microsoft.com/office/drawing/2014/main" id="{096BA37C-54E2-4352-B452-0DDEF5B01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3" y="-295047"/>
            <a:ext cx="8802477" cy="71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069A02-B7CC-4CC8-897B-8A96A4B3CB82}"/>
              </a:ext>
            </a:extLst>
          </p:cNvPr>
          <p:cNvSpPr/>
          <p:nvPr/>
        </p:nvSpPr>
        <p:spPr>
          <a:xfrm>
            <a:off x="187275" y="208387"/>
            <a:ext cx="5916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OECD Economic Outlook, </a:t>
            </a:r>
            <a:br>
              <a:rPr lang="en-US" sz="2800" b="1" i="0" u="none" strike="noStrike" dirty="0">
                <a:solidFill>
                  <a:srgbClr val="0068B6"/>
                </a:solidFill>
                <a:effectLst/>
                <a:latin typeface="Roboto Condensed"/>
              </a:rPr>
            </a:br>
            <a:r>
              <a:rPr lang="en-US" sz="2800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Dec. 2021</a:t>
            </a:r>
            <a:r>
              <a:rPr lang="en-US" sz="2400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, </a:t>
            </a:r>
            <a:r>
              <a:rPr lang="en-US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no.2:</a:t>
            </a:r>
          </a:p>
          <a:p>
            <a:r>
              <a:rPr lang="en-US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Preliminary version</a:t>
            </a:r>
            <a:r>
              <a:rPr lang="en-US" sz="2400" b="1" i="0" u="none" strike="noStrike" dirty="0">
                <a:solidFill>
                  <a:srgbClr val="0068B6"/>
                </a:solidFill>
                <a:effectLst/>
                <a:latin typeface="Roboto Condensed"/>
              </a:rPr>
              <a:t>.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4FD1-FA8E-459E-AB8C-83841EC773D6}"/>
              </a:ext>
            </a:extLst>
          </p:cNvPr>
          <p:cNvSpPr txBox="1"/>
          <p:nvPr/>
        </p:nvSpPr>
        <p:spPr>
          <a:xfrm>
            <a:off x="187284" y="1597447"/>
            <a:ext cx="29194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Responding to 1</a:t>
            </a:r>
            <a:r>
              <a:rPr lang="en-US" sz="2600" baseline="30000" dirty="0"/>
              <a:t>st</a:t>
            </a:r>
            <a:r>
              <a:rPr lang="en-US" sz="2600" dirty="0"/>
              <a:t> Omicron reports, the OECD cut 2022 forecasts of world growth to 4.5%, </a:t>
            </a:r>
            <a:br>
              <a:rPr lang="en-US" sz="2600" dirty="0"/>
            </a:br>
            <a:r>
              <a:rPr lang="en-US" sz="2600" dirty="0"/>
              <a:t>&amp; raised inflation </a:t>
            </a:r>
            <a:br>
              <a:rPr lang="en-US" sz="2600" dirty="0"/>
            </a:br>
            <a:r>
              <a:rPr lang="en-US" sz="2600" dirty="0"/>
              <a:t>to 4.2%.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274DEE-9AC0-48E3-94AC-71482D296552}"/>
              </a:ext>
            </a:extLst>
          </p:cNvPr>
          <p:cNvSpPr/>
          <p:nvPr/>
        </p:nvSpPr>
        <p:spPr>
          <a:xfrm>
            <a:off x="3097242" y="955313"/>
            <a:ext cx="6043092" cy="5539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42CB90-F5A2-47BB-9C73-08FDF7488317}"/>
              </a:ext>
            </a:extLst>
          </p:cNvPr>
          <p:cNvSpPr/>
          <p:nvPr/>
        </p:nvSpPr>
        <p:spPr>
          <a:xfrm>
            <a:off x="3106419" y="4303694"/>
            <a:ext cx="6043092" cy="28214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F8411-FD2D-4BF2-8F42-CDEC94D70FA7}"/>
              </a:ext>
            </a:extLst>
          </p:cNvPr>
          <p:cNvSpPr txBox="1"/>
          <p:nvPr/>
        </p:nvSpPr>
        <p:spPr>
          <a:xfrm>
            <a:off x="185446" y="4941581"/>
            <a:ext cx="2491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“Stagflation”?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AA219F-7A5C-4DE9-90A4-7CC61C023D6F}"/>
              </a:ext>
            </a:extLst>
          </p:cNvPr>
          <p:cNvSpPr/>
          <p:nvPr/>
        </p:nvSpPr>
        <p:spPr>
          <a:xfrm>
            <a:off x="3172523" y="2063155"/>
            <a:ext cx="5967810" cy="28214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C7F8E0-8156-403E-B1F2-C1210260E4DC}"/>
              </a:ext>
            </a:extLst>
          </p:cNvPr>
          <p:cNvSpPr txBox="1"/>
          <p:nvPr/>
        </p:nvSpPr>
        <p:spPr>
          <a:xfrm>
            <a:off x="160580" y="3564292"/>
            <a:ext cx="296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                     </a:t>
            </a:r>
          </a:p>
          <a:p>
            <a:r>
              <a:rPr lang="en-US" sz="2600" dirty="0"/>
              <a:t>                 Even so,   </a:t>
            </a:r>
            <a:br>
              <a:rPr lang="en-US" sz="2600" dirty="0"/>
            </a:br>
            <a:r>
              <a:rPr lang="en-US" sz="2600" dirty="0"/>
              <a:t>growth  &gt; 2013-19</a:t>
            </a:r>
            <a:r>
              <a:rPr lang="en-US" sz="28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9E46E-FA8E-4843-B39F-3C9EFA9AB84D}"/>
              </a:ext>
            </a:extLst>
          </p:cNvPr>
          <p:cNvSpPr txBox="1"/>
          <p:nvPr/>
        </p:nvSpPr>
        <p:spPr>
          <a:xfrm>
            <a:off x="310350" y="5468861"/>
            <a:ext cx="3119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No</a:t>
            </a:r>
            <a:r>
              <a:rPr lang="en-US" sz="800" dirty="0"/>
              <a:t> </a:t>
            </a:r>
            <a:r>
              <a:rPr lang="en-US" sz="2600" dirty="0"/>
              <a:t>“stag.”</a:t>
            </a:r>
          </a:p>
          <a:p>
            <a:r>
              <a:rPr lang="en-US" sz="2600" dirty="0"/>
              <a:t>Just</a:t>
            </a:r>
            <a:r>
              <a:rPr lang="en-US" sz="800" dirty="0"/>
              <a:t> </a:t>
            </a:r>
            <a:r>
              <a:rPr lang="en-US" sz="2600" dirty="0"/>
              <a:t> inflation.</a:t>
            </a:r>
          </a:p>
        </p:txBody>
      </p:sp>
    </p:spTree>
    <p:extLst>
      <p:ext uri="{BB962C8B-B14F-4D97-AF65-F5344CB8AC3E}">
        <p14:creationId xmlns:p14="http://schemas.microsoft.com/office/powerpoint/2010/main" val="10602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07A-04CA-460A-B238-6DCA9570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18" y="6148996"/>
            <a:ext cx="4669768" cy="800702"/>
          </a:xfrm>
        </p:spPr>
        <p:txBody>
          <a:bodyPr>
            <a:normAutofit/>
          </a:bodyPr>
          <a:lstStyle/>
          <a:p>
            <a:r>
              <a:rPr lang="en-US" sz="1600" dirty="0"/>
              <a:t>UNCTAD </a:t>
            </a:r>
            <a:r>
              <a:rPr lang="en-US" sz="1600" i="1" dirty="0"/>
              <a:t>Trade &amp; Development Report</a:t>
            </a:r>
            <a:r>
              <a:rPr lang="en-US" sz="1600" dirty="0"/>
              <a:t>, Sept.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024BA-9D04-4877-B99C-5D60AAD1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80" y="1861851"/>
            <a:ext cx="8416886" cy="4386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B3745-72D9-4A1A-BB80-57705F118119}"/>
              </a:ext>
            </a:extLst>
          </p:cNvPr>
          <p:cNvSpPr/>
          <p:nvPr/>
        </p:nvSpPr>
        <p:spPr>
          <a:xfrm>
            <a:off x="1762699" y="1839815"/>
            <a:ext cx="1938967" cy="5288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75638-9BF4-46CB-901F-45594EF12AC1}"/>
              </a:ext>
            </a:extLst>
          </p:cNvPr>
          <p:cNvSpPr/>
          <p:nvPr/>
        </p:nvSpPr>
        <p:spPr>
          <a:xfrm>
            <a:off x="363557" y="367351"/>
            <a:ext cx="1111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1. Global GDP in 2021 Q2 surpassed its pre-pandemic level.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9F781-DAF4-456A-91C9-F102791D83AF}"/>
              </a:ext>
            </a:extLst>
          </p:cNvPr>
          <p:cNvSpPr/>
          <p:nvPr/>
        </p:nvSpPr>
        <p:spPr>
          <a:xfrm>
            <a:off x="407625" y="1048557"/>
            <a:ext cx="112463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/>
              <a:t>but is still 3 % lower than projected before the pandemic.</a:t>
            </a:r>
            <a:r>
              <a:rPr lang="en-US" sz="3300" baseline="30000" dirty="0"/>
              <a:t>*</a:t>
            </a:r>
            <a:r>
              <a:rPr lang="en-US" sz="33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3346C-541A-446A-9E3B-DEAD6F497CB1}"/>
              </a:ext>
            </a:extLst>
          </p:cNvPr>
          <p:cNvSpPr/>
          <p:nvPr/>
        </p:nvSpPr>
        <p:spPr>
          <a:xfrm>
            <a:off x="10418815" y="6251940"/>
            <a:ext cx="1488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 OECD estimate,</a:t>
            </a:r>
          </a:p>
          <a:p>
            <a:r>
              <a:rPr lang="en-US" sz="1400" dirty="0"/>
              <a:t>     Dec. 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C7131-F04A-4A46-BDDE-2F4A8641A0C0}"/>
              </a:ext>
            </a:extLst>
          </p:cNvPr>
          <p:cNvCxnSpPr>
            <a:cxnSpLocks/>
          </p:cNvCxnSpPr>
          <p:nvPr/>
        </p:nvCxnSpPr>
        <p:spPr>
          <a:xfrm>
            <a:off x="2953438" y="4329635"/>
            <a:ext cx="5981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A194C2-EC83-4F86-8706-9411E91F1433}"/>
              </a:ext>
            </a:extLst>
          </p:cNvPr>
          <p:cNvSpPr txBox="1"/>
          <p:nvPr/>
        </p:nvSpPr>
        <p:spPr>
          <a:xfrm>
            <a:off x="7998244" y="3508872"/>
            <a:ext cx="38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E68EE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05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60A2-52DB-4774-91C9-C7CD7071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311" y="62731"/>
            <a:ext cx="8637224" cy="1217891"/>
          </a:xfrm>
        </p:spPr>
        <p:txBody>
          <a:bodyPr>
            <a:normAutofit/>
          </a:bodyPr>
          <a:lstStyle/>
          <a:p>
            <a:r>
              <a:rPr lang="en-US" sz="4000" dirty="0"/>
              <a:t>2. Recovery after the pandemic:</a:t>
            </a:r>
            <a:br>
              <a:rPr lang="en-US" sz="3600" dirty="0"/>
            </a:br>
            <a:r>
              <a:rPr lang="en-US" sz="3600" b="0" dirty="0"/>
              <a:t>AEs with rapid vaccination recovered faster</a:t>
            </a:r>
            <a:r>
              <a:rPr lang="en-US" sz="3600" b="0" i="1" dirty="0"/>
              <a:t>.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6A39A-4E7F-41D3-A900-75667166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2E148-4BBE-4DED-A53F-1332F8908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973483"/>
            <a:ext cx="9132606" cy="830997"/>
          </a:xfrm>
        </p:spPr>
        <p:txBody>
          <a:bodyPr/>
          <a:lstStyle/>
          <a:p>
            <a:r>
              <a:rPr lang="en-US" dirty="0"/>
              <a:t>Sources: Bolt et al. (2018); Kose, Sugawara, and Terrones (2020); Our World in Data; World Bank.</a:t>
            </a:r>
          </a:p>
          <a:p>
            <a:r>
              <a:rPr lang="en-US" dirty="0"/>
              <a:t>Left Panel. The share of economies in which per capita income levels after two years of global recessions are above the pre-recession peaks. Bar for past global recessions shows an average share during the five previous global recessions: 1945-46, 1975, 1982, 1991, and 2009 global recessions. Center Panel. Figure shows 2020 GDP-weighted forecast revisions for countries above or below median vaccination progress in each aggregate, based on the total number of people that received at least one dose of COVID-19 vaccine per 100 people. The vaccination measure is used as a daily average over June to August (up to August 22). Sample includes 36 advanced economies and 147 EMDEs. Right Panel.</a:t>
            </a:r>
            <a:r>
              <a:rPr lang="en-US" dirty="0">
                <a:latin typeface="Times New Roman"/>
                <a:cs typeface="Times New Roman"/>
              </a:rPr>
              <a:t> Figure shows the one-month accumulation of COVID-19 cases in advanced economies and EMDEs over July 5 – August 1, as estimated by the Institute for Health Metrics and Evaluation (IHME), and vaccinations as a share of the population.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DD4658-FFC0-4C18-94F7-9A392254A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570" y="1371600"/>
            <a:ext cx="3307720" cy="894080"/>
          </a:xfrm>
        </p:spPr>
        <p:txBody>
          <a:bodyPr/>
          <a:lstStyle/>
          <a:p>
            <a:r>
              <a:rPr lang="en-US" dirty="0"/>
              <a:t>Forecast revisions in 2021, </a:t>
            </a:r>
          </a:p>
          <a:p>
            <a:r>
              <a:rPr lang="en-US" dirty="0"/>
              <a:t>by vaccination progress</a:t>
            </a:r>
          </a:p>
          <a:p>
            <a:r>
              <a:rPr lang="en-US" sz="1600" i="1" dirty="0"/>
              <a:t>(Percentage points)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F86841-33AB-4A81-A799-8C573732D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529" y="1371600"/>
            <a:ext cx="3210561" cy="892552"/>
          </a:xfrm>
        </p:spPr>
        <p:txBody>
          <a:bodyPr/>
          <a:lstStyle/>
          <a:p>
            <a:r>
              <a:rPr lang="en-US" dirty="0"/>
              <a:t>Countries exceeding pre-recession peak after two years</a:t>
            </a:r>
          </a:p>
          <a:p>
            <a:r>
              <a:rPr lang="en-US" sz="1600" i="1" dirty="0"/>
              <a:t>(Percent of countries)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22EC3-101C-4378-9D52-A150979276CD}"/>
              </a:ext>
            </a:extLst>
          </p:cNvPr>
          <p:cNvGraphicFramePr>
            <a:graphicFrameLocks/>
          </p:cNvGraphicFramePr>
          <p:nvPr/>
        </p:nvGraphicFramePr>
        <p:xfrm>
          <a:off x="182880" y="2103120"/>
          <a:ext cx="3749040" cy="385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BB99179-91B6-4C1B-A884-BF4BB9323EAC}"/>
              </a:ext>
            </a:extLst>
          </p:cNvPr>
          <p:cNvGraphicFramePr>
            <a:graphicFrameLocks/>
          </p:cNvGraphicFramePr>
          <p:nvPr/>
        </p:nvGraphicFramePr>
        <p:xfrm>
          <a:off x="4114800" y="2103120"/>
          <a:ext cx="3749040" cy="385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963BF8-BF94-4741-81FA-9B309B2C2A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2320" y="1371600"/>
            <a:ext cx="3160415" cy="892551"/>
          </a:xfrm>
        </p:spPr>
        <p:txBody>
          <a:bodyPr/>
          <a:lstStyle/>
          <a:p>
            <a:r>
              <a:rPr lang="en-US" dirty="0"/>
              <a:t>COVID-19 cases and vaccine doses, July to August</a:t>
            </a:r>
          </a:p>
          <a:p>
            <a:r>
              <a:rPr lang="en-US" sz="1600" i="1" dirty="0"/>
              <a:t>(Percent of population)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751DA25-ACFC-4884-9074-55CED8343CA3}"/>
              </a:ext>
            </a:extLst>
          </p:cNvPr>
          <p:cNvGraphicFramePr>
            <a:graphicFrameLocks/>
          </p:cNvGraphicFramePr>
          <p:nvPr/>
        </p:nvGraphicFramePr>
        <p:xfrm>
          <a:off x="8138160" y="2103120"/>
          <a:ext cx="3840480" cy="385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FB045C7-4309-4B55-B1D4-1E12D1FEBCC1}"/>
              </a:ext>
            </a:extLst>
          </p:cNvPr>
          <p:cNvSpPr txBox="1"/>
          <p:nvPr/>
        </p:nvSpPr>
        <p:spPr>
          <a:xfrm>
            <a:off x="10333824" y="220338"/>
            <a:ext cx="132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Ayhan Kose,</a:t>
            </a:r>
          </a:p>
          <a:p>
            <a:r>
              <a:rPr lang="en-US" dirty="0"/>
              <a:t>World Bank</a:t>
            </a:r>
          </a:p>
          <a:p>
            <a:r>
              <a:rPr lang="en-US" dirty="0"/>
              <a:t>Sept. 2021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3A8176-84E2-45E5-B091-84E3383B0583}"/>
              </a:ext>
            </a:extLst>
          </p:cNvPr>
          <p:cNvSpPr/>
          <p:nvPr/>
        </p:nvSpPr>
        <p:spPr>
          <a:xfrm>
            <a:off x="837283" y="2220083"/>
            <a:ext cx="2933664" cy="232969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59DD-B5CB-404C-BFEA-163494A0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65125" cy="967916"/>
          </a:xfrm>
        </p:spPr>
        <p:txBody>
          <a:bodyPr>
            <a:normAutofit/>
          </a:bodyPr>
          <a:lstStyle/>
          <a:p>
            <a:r>
              <a:rPr lang="en-US" sz="3600" dirty="0"/>
              <a:t>3. EMDE Debt/GDP ratios rose in 2020.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B7177A-0FF0-4405-A00E-F33DA7594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75" y="1446089"/>
            <a:ext cx="8505393" cy="4998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6E108-A0D2-4691-85F2-21F4461706A1}"/>
              </a:ext>
            </a:extLst>
          </p:cNvPr>
          <p:cNvSpPr txBox="1"/>
          <p:nvPr/>
        </p:nvSpPr>
        <p:spPr>
          <a:xfrm>
            <a:off x="4891486" y="6422832"/>
            <a:ext cx="41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source: IMF Fiscal Monitor, Oct.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1D2D3-FCB9-4E21-88A5-52D8E6B051F8}"/>
              </a:ext>
            </a:extLst>
          </p:cNvPr>
          <p:cNvSpPr txBox="1"/>
          <p:nvPr/>
        </p:nvSpPr>
        <p:spPr>
          <a:xfrm>
            <a:off x="8538071" y="1252062"/>
            <a:ext cx="353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investors tolerate, levels of debt in the US,</a:t>
            </a:r>
            <a:br>
              <a:rPr lang="en-US" sz="2400" dirty="0"/>
            </a:br>
            <a:r>
              <a:rPr lang="en-US" sz="2400" dirty="0"/>
              <a:t>that they do not in EMDEs.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1A762-93AF-4DCC-A296-CA0B6E37F5C4}"/>
              </a:ext>
            </a:extLst>
          </p:cNvPr>
          <p:cNvSpPr txBox="1"/>
          <p:nvPr/>
        </p:nvSpPr>
        <p:spPr>
          <a:xfrm>
            <a:off x="8593157" y="2968855"/>
            <a:ext cx="3395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Credit-rating agencies have now downgraded sovereign debt in more than 25 EMs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CB84A-5B39-451E-ACDE-05DB5D4F9DCF}"/>
              </a:ext>
            </a:extLst>
          </p:cNvPr>
          <p:cNvSpPr txBox="1"/>
          <p:nvPr/>
        </p:nvSpPr>
        <p:spPr>
          <a:xfrm>
            <a:off x="8492165" y="677350"/>
            <a:ext cx="35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rose more in AEs.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A2478-9F06-4A89-9450-1FCD166560A5}"/>
              </a:ext>
            </a:extLst>
          </p:cNvPr>
          <p:cNvSpPr/>
          <p:nvPr/>
        </p:nvSpPr>
        <p:spPr>
          <a:xfrm>
            <a:off x="2148287" y="1459597"/>
            <a:ext cx="50450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2400" dirty="0"/>
              <a:t>General Government Gross Debt / GDP</a:t>
            </a:r>
          </a:p>
          <a:p>
            <a:endParaRPr 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0A549-523D-4554-927E-0BB6006D4DC0}"/>
              </a:ext>
            </a:extLst>
          </p:cNvPr>
          <p:cNvSpPr/>
          <p:nvPr/>
        </p:nvSpPr>
        <p:spPr>
          <a:xfrm>
            <a:off x="1461566" y="6404599"/>
            <a:ext cx="3518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V</a:t>
            </a:r>
            <a:r>
              <a:rPr lang="en-US" dirty="0"/>
              <a:t>enturi &amp; Zunino, Nov. 2021, Fig.5.</a:t>
            </a:r>
          </a:p>
        </p:txBody>
      </p:sp>
    </p:spTree>
    <p:extLst>
      <p:ext uri="{BB962C8B-B14F-4D97-AF65-F5344CB8AC3E}">
        <p14:creationId xmlns:p14="http://schemas.microsoft.com/office/powerpoint/2010/main" val="19836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0A61-8762-44FD-B19F-B9F0D0AC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40" y="-130633"/>
            <a:ext cx="4230477" cy="1320456"/>
          </a:xfrm>
        </p:spPr>
        <p:txBody>
          <a:bodyPr>
            <a:normAutofit/>
          </a:bodyPr>
          <a:lstStyle/>
          <a:p>
            <a:r>
              <a:rPr lang="en-US" sz="3600" dirty="0"/>
              <a:t>4. VIX, 1990-2021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2F9B30-9E67-437C-A196-4F9C4A016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601" y="1856088"/>
            <a:ext cx="9121967" cy="4963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6CF98-74ED-4F80-9C2E-80747DF49C1D}"/>
              </a:ext>
            </a:extLst>
          </p:cNvPr>
          <p:cNvSpPr txBox="1"/>
          <p:nvPr/>
        </p:nvSpPr>
        <p:spPr>
          <a:xfrm>
            <a:off x="10455005" y="4219461"/>
            <a:ext cx="118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Nov.30: 27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D5EC93-F824-453C-B67B-8CF5ED89B34D}"/>
              </a:ext>
            </a:extLst>
          </p:cNvPr>
          <p:cNvCxnSpPr>
            <a:cxnSpLocks/>
          </p:cNvCxnSpPr>
          <p:nvPr/>
        </p:nvCxnSpPr>
        <p:spPr>
          <a:xfrm flipH="1" flipV="1">
            <a:off x="9936035" y="4329633"/>
            <a:ext cx="518970" cy="881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D6C33A-5186-45A4-97F3-41AC5033202B}"/>
              </a:ext>
            </a:extLst>
          </p:cNvPr>
          <p:cNvSpPr txBox="1"/>
          <p:nvPr/>
        </p:nvSpPr>
        <p:spPr>
          <a:xfrm>
            <a:off x="10199780" y="2741368"/>
            <a:ext cx="165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2020: 54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704587-72D5-4087-8FD0-4F6C462B3CF5}"/>
              </a:ext>
            </a:extLst>
          </p:cNvPr>
          <p:cNvCxnSpPr>
            <a:cxnSpLocks/>
          </p:cNvCxnSpPr>
          <p:nvPr/>
        </p:nvCxnSpPr>
        <p:spPr>
          <a:xfrm flipH="1" flipV="1">
            <a:off x="9592675" y="2664252"/>
            <a:ext cx="575893" cy="376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5CD6DE-6B3A-4678-B4FA-6B962C4FF1B5}"/>
              </a:ext>
            </a:extLst>
          </p:cNvPr>
          <p:cNvSpPr txBox="1"/>
          <p:nvPr/>
        </p:nvSpPr>
        <p:spPr>
          <a:xfrm>
            <a:off x="7234405" y="2287842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Oct. 2008 </a:t>
            </a:r>
            <a:br>
              <a:rPr lang="en-US" dirty="0"/>
            </a:br>
            <a:r>
              <a:rPr lang="en-US" dirty="0"/>
              <a:t>(GFC): 60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D988D3-9F58-473C-BB64-169A3D97C14B}"/>
              </a:ext>
            </a:extLst>
          </p:cNvPr>
          <p:cNvCxnSpPr>
            <a:cxnSpLocks/>
          </p:cNvCxnSpPr>
          <p:nvPr/>
        </p:nvCxnSpPr>
        <p:spPr>
          <a:xfrm flipH="1" flipV="1">
            <a:off x="6594249" y="2221743"/>
            <a:ext cx="575893" cy="376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FAE42F-DE83-4268-87D6-320DEB98804D}"/>
              </a:ext>
            </a:extLst>
          </p:cNvPr>
          <p:cNvSpPr txBox="1"/>
          <p:nvPr/>
        </p:nvSpPr>
        <p:spPr>
          <a:xfrm>
            <a:off x="2039042" y="793217"/>
            <a:ext cx="8454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Perceived risk rose in November, </a:t>
            </a:r>
            <a:br>
              <a:rPr lang="en-US" sz="3200" dirty="0"/>
            </a:br>
            <a:r>
              <a:rPr lang="en-US" sz="3200" dirty="0"/>
              <a:t>but is well below the GFC &amp; Coronavirus peaks.</a:t>
            </a:r>
          </a:p>
        </p:txBody>
      </p:sp>
    </p:spTree>
    <p:extLst>
      <p:ext uri="{BB962C8B-B14F-4D97-AF65-F5344CB8AC3E}">
        <p14:creationId xmlns:p14="http://schemas.microsoft.com/office/powerpoint/2010/main" val="25333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40AF-96F5-4034-B1AF-0E9CA2C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58" y="133769"/>
            <a:ext cx="10068495" cy="832502"/>
          </a:xfrm>
        </p:spPr>
        <p:txBody>
          <a:bodyPr>
            <a:normAutofit/>
          </a:bodyPr>
          <a:lstStyle/>
          <a:p>
            <a:r>
              <a:rPr lang="en-US" sz="3600" i="1" dirty="0"/>
              <a:t>5. </a:t>
            </a:r>
            <a:r>
              <a:rPr lang="en-US" sz="3600" dirty="0"/>
              <a:t>IMF</a:t>
            </a:r>
            <a:r>
              <a:rPr lang="en-US" sz="3600" i="1" dirty="0"/>
              <a:t> WEO</a:t>
            </a:r>
            <a:r>
              <a:rPr lang="en-US" sz="3600" dirty="0"/>
              <a:t> GDP growth forecasts </a:t>
            </a:r>
            <a:r>
              <a:rPr lang="en-US" sz="2400" dirty="0"/>
              <a:t>(Oct. 2021)</a:t>
            </a:r>
            <a:r>
              <a:rPr lang="en-US" sz="2400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4296E-05DF-41A0-9D25-6A575E01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50" y="1531346"/>
            <a:ext cx="9770404" cy="521097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C87A4C-1EAF-4E1D-8C65-1E009C28B7AE}"/>
              </a:ext>
            </a:extLst>
          </p:cNvPr>
          <p:cNvSpPr/>
          <p:nvPr/>
        </p:nvSpPr>
        <p:spPr>
          <a:xfrm>
            <a:off x="1500872" y="2434727"/>
            <a:ext cx="9692263" cy="33371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97EA9-0F19-4E28-B02A-E3D62D7C7567}"/>
              </a:ext>
            </a:extLst>
          </p:cNvPr>
          <p:cNvSpPr txBox="1">
            <a:spLocks/>
          </p:cNvSpPr>
          <p:nvPr/>
        </p:nvSpPr>
        <p:spPr>
          <a:xfrm>
            <a:off x="1288058" y="837019"/>
            <a:ext cx="10068495" cy="69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900" dirty="0"/>
            </a:br>
            <a:r>
              <a:rPr lang="en-US" sz="3600" dirty="0">
                <a:latin typeface="+mn-lt"/>
              </a:rPr>
              <a:t>The IMF sees 5.9% in 2021, 4.9% in 2022 (vs 3.3% 2016-19).</a:t>
            </a:r>
          </a:p>
        </p:txBody>
      </p:sp>
    </p:spTree>
    <p:extLst>
      <p:ext uri="{BB962C8B-B14F-4D97-AF65-F5344CB8AC3E}">
        <p14:creationId xmlns:p14="http://schemas.microsoft.com/office/powerpoint/2010/main" val="24190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CE88-9A1C-429B-8917-D1CBAC67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India &amp; Latin America were hit hardest by the pandemic.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E72FEB-AD16-457E-9AC5-FAF7EB771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642" y="1372640"/>
            <a:ext cx="9208887" cy="5281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11272A-2F63-478E-B20A-DFB70ED5BAF4}"/>
              </a:ext>
            </a:extLst>
          </p:cNvPr>
          <p:cNvSpPr/>
          <p:nvPr/>
        </p:nvSpPr>
        <p:spPr>
          <a:xfrm>
            <a:off x="1976647" y="137572"/>
            <a:ext cx="7493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GDP growth forecasts (Oct. 2021), continued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36B4AE-5F22-4CD8-8615-7DB2C78118A4}"/>
              </a:ext>
            </a:extLst>
          </p:cNvPr>
          <p:cNvSpPr/>
          <p:nvPr/>
        </p:nvSpPr>
        <p:spPr>
          <a:xfrm>
            <a:off x="1577992" y="2220713"/>
            <a:ext cx="6554294" cy="28332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5B216F-F905-4E36-8F8E-2EF9F4D3BB34}"/>
              </a:ext>
            </a:extLst>
          </p:cNvPr>
          <p:cNvSpPr/>
          <p:nvPr/>
        </p:nvSpPr>
        <p:spPr>
          <a:xfrm>
            <a:off x="1631239" y="3428999"/>
            <a:ext cx="6554294" cy="31165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0AA4-3628-4D21-999F-3798E977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6. The CEA argues 2021 inflation is most like 1946-48.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6D1691-ADB9-4AEE-AC26-6700DF3E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5243"/>
            <a:ext cx="10031508" cy="5177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FF05A-A956-415C-A67E-1CFA59F72BED}"/>
              </a:ext>
            </a:extLst>
          </p:cNvPr>
          <p:cNvSpPr txBox="1"/>
          <p:nvPr/>
        </p:nvSpPr>
        <p:spPr>
          <a:xfrm>
            <a:off x="1872868" y="6147414"/>
            <a:ext cx="929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“Historical Parallels to Today’s Inflationary Episode,” Council of Economic Advisers, JULY 06, 2021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A90B38-C73D-45EE-8964-DB15DF3814BF}"/>
              </a:ext>
            </a:extLst>
          </p:cNvPr>
          <p:cNvSpPr/>
          <p:nvPr/>
        </p:nvSpPr>
        <p:spPr>
          <a:xfrm>
            <a:off x="1631239" y="2415094"/>
            <a:ext cx="649253" cy="17052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77BE40-B02E-421D-A2FD-CB0FBBA4BC48}"/>
              </a:ext>
            </a:extLst>
          </p:cNvPr>
          <p:cNvSpPr/>
          <p:nvPr/>
        </p:nvSpPr>
        <p:spPr>
          <a:xfrm>
            <a:off x="10279582" y="4211197"/>
            <a:ext cx="437919" cy="843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DEFB-93B1-42D5-8011-8EA522B1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55"/>
            <a:ext cx="10515600" cy="1325563"/>
          </a:xfrm>
        </p:spPr>
        <p:txBody>
          <a:bodyPr/>
          <a:lstStyle/>
          <a:p>
            <a:r>
              <a:rPr lang="en-US" dirty="0"/>
              <a:t>Possible risks to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3799-96DF-4AEE-A54B-95AB53C2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586429"/>
            <a:ext cx="11259236" cy="5122843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● US “stagflation,” as in the 1970s?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● EM debt crises, as in 1982-2018?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● Bursting of the “everything bubble,” as in 2008?</a:t>
            </a:r>
            <a:br>
              <a:rPr lang="en-US" sz="3000" dirty="0"/>
            </a:br>
            <a:endParaRPr lang="en-US" sz="3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● Hard landing in China, as other Asians in 1990s?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● Losing the race between vaccination &amp; more   </a:t>
            </a:r>
            <a:br>
              <a:rPr lang="en-US" sz="4000" dirty="0"/>
            </a:br>
            <a:r>
              <a:rPr lang="en-US" sz="4000" dirty="0"/>
              <a:t>    dangerous coronavirus variants?   Omicron...</a:t>
            </a:r>
          </a:p>
        </p:txBody>
      </p:sp>
    </p:spTree>
    <p:extLst>
      <p:ext uri="{BB962C8B-B14F-4D97-AF65-F5344CB8AC3E}">
        <p14:creationId xmlns:p14="http://schemas.microsoft.com/office/powerpoint/2010/main" val="33715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CC0B-279E-4155-B0B7-3849432D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89" y="321057"/>
            <a:ext cx="11497937" cy="1325563"/>
          </a:xfrm>
        </p:spPr>
        <p:txBody>
          <a:bodyPr/>
          <a:lstStyle/>
          <a:p>
            <a:r>
              <a:rPr lang="en-US" dirty="0"/>
              <a:t>● 1. The US is not experiencing stagflation,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BA25-1106-49BC-89B0-CF571483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5" y="1520328"/>
            <a:ext cx="10813973" cy="533767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>
                <a:latin typeface="+mj-lt"/>
              </a:rPr>
              <a:t>defined as a combination of worrisome inflation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with slow growth in GDP &amp; employment</a:t>
            </a:r>
            <a:r>
              <a:rPr lang="en-US" sz="2800" dirty="0">
                <a:latin typeface="+mj-lt"/>
              </a:rPr>
              <a:t>;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rather, moderate inflation </a:t>
            </a:r>
            <a:r>
              <a:rPr lang="en-US" sz="2800" i="1" dirty="0"/>
              <a:t>with strong growth </a:t>
            </a:r>
            <a:r>
              <a:rPr lang="en-US" sz="2800" dirty="0"/>
              <a:t>(like the 1960s).</a:t>
            </a:r>
            <a:br>
              <a:rPr lang="en-US" sz="1000" dirty="0"/>
            </a:br>
            <a:br>
              <a:rPr lang="en-US" sz="1000" dirty="0"/>
            </a:br>
            <a:endParaRPr lang="en-US" sz="1000" dirty="0"/>
          </a:p>
          <a:p>
            <a:pPr lvl="1"/>
            <a:r>
              <a:rPr lang="en-US" sz="2800" dirty="0"/>
              <a:t>Will inflation accelerate (like the 1970s)?   Unlikely.</a:t>
            </a:r>
            <a:endParaRPr lang="en-US" sz="800" dirty="0"/>
          </a:p>
          <a:p>
            <a:pPr lvl="2"/>
            <a:br>
              <a:rPr lang="en-US" sz="800" dirty="0"/>
            </a:br>
            <a:endParaRPr lang="en-US" sz="800" dirty="0"/>
          </a:p>
          <a:p>
            <a:pPr lvl="1"/>
            <a:r>
              <a:rPr lang="en-US" sz="2800" dirty="0"/>
              <a:t>Thus, inflation is “a good problem to have,”</a:t>
            </a:r>
          </a:p>
          <a:p>
            <a:pPr lvl="2"/>
            <a:r>
              <a:rPr lang="en-US" sz="2400" dirty="0"/>
              <a:t>       like the trade deficit.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2800" dirty="0"/>
              <a:t>We are seeing the results of a rapid recovery of demand, </a:t>
            </a:r>
          </a:p>
          <a:p>
            <a:pPr marL="1371600" lvl="3" indent="0">
              <a:buNone/>
            </a:pPr>
            <a:r>
              <a:rPr lang="en-US" sz="2800" dirty="0"/>
              <a:t>temporarily outpacing the recovery of supply </a:t>
            </a:r>
            <a:br>
              <a:rPr lang="en-US" sz="2600" dirty="0"/>
            </a:br>
            <a:r>
              <a:rPr lang="en-US" sz="2400" dirty="0"/>
              <a:t>(bottlenecks, supply-chain disruption, reduced LFPR…).</a:t>
            </a:r>
          </a:p>
        </p:txBody>
      </p:sp>
    </p:spTree>
    <p:extLst>
      <p:ext uri="{BB962C8B-B14F-4D97-AF65-F5344CB8AC3E}">
        <p14:creationId xmlns:p14="http://schemas.microsoft.com/office/powerpoint/2010/main" val="19520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CD6-3E5A-4AC8-A50D-CB08950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09" y="67669"/>
            <a:ext cx="11106129" cy="989950"/>
          </a:xfrm>
        </p:spPr>
        <p:txBody>
          <a:bodyPr>
            <a:normAutofit/>
          </a:bodyPr>
          <a:lstStyle/>
          <a:p>
            <a:r>
              <a:rPr lang="en-US" sz="3200" dirty="0"/>
              <a:t>Summers &amp; Blanchard’s Feb. inflation predictions turned out right</a:t>
            </a:r>
            <a:r>
              <a:rPr lang="en-US" sz="3600" dirty="0"/>
              <a:t>:</a:t>
            </a:r>
          </a:p>
        </p:txBody>
      </p:sp>
      <p:pic>
        <p:nvPicPr>
          <p:cNvPr id="1026" name="Picture 2" descr="United States Inflation Rate">
            <a:extLst>
              <a:ext uri="{FF2B5EF4-FFF2-40B4-BE49-F238E27FC236}">
                <a16:creationId xmlns:a16="http://schemas.microsoft.com/office/drawing/2014/main" id="{3BECF6AF-4832-4EA5-9FCF-DB76F12A5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4" y="1696595"/>
            <a:ext cx="11298212" cy="47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ited States Inflation Rate">
            <a:extLst>
              <a:ext uri="{FF2B5EF4-FFF2-40B4-BE49-F238E27FC236}">
                <a16:creationId xmlns:a16="http://schemas.microsoft.com/office/drawing/2014/main" id="{E416884D-FA83-4664-9E76-12C81C2B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916933"/>
            <a:ext cx="11298212" cy="49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BDF17-A981-4094-B7F5-1AF5F5DC079D}"/>
              </a:ext>
            </a:extLst>
          </p:cNvPr>
          <p:cNvSpPr txBox="1"/>
          <p:nvPr/>
        </p:nvSpPr>
        <p:spPr>
          <a:xfrm>
            <a:off x="837282" y="1064506"/>
            <a:ext cx="5505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5 % inflation</a:t>
            </a:r>
            <a:r>
              <a:rPr lang="en-US" sz="2800" dirty="0">
                <a:solidFill>
                  <a:srgbClr val="7030A0"/>
                </a:solidFill>
              </a:rPr>
              <a:t>, back to 1969 or 2007,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EC2CA-9656-4ED5-85DE-E4A249E9A8C6}"/>
              </a:ext>
            </a:extLst>
          </p:cNvPr>
          <p:cNvSpPr txBox="1"/>
          <p:nvPr/>
        </p:nvSpPr>
        <p:spPr>
          <a:xfrm>
            <a:off x="6332871" y="1066798"/>
            <a:ext cx="499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still far below 1974 or 1980.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7842C-D989-4D3B-878B-6C1B3256B98D}"/>
              </a:ext>
            </a:extLst>
          </p:cNvPr>
          <p:cNvSpPr txBox="1"/>
          <p:nvPr/>
        </p:nvSpPr>
        <p:spPr>
          <a:xfrm>
            <a:off x="4869456" y="1916933"/>
            <a:ext cx="2743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US CPI Inflation,</a:t>
            </a:r>
            <a:br>
              <a:rPr lang="en-US" sz="2800" dirty="0"/>
            </a:br>
            <a:r>
              <a:rPr lang="en-US" sz="2800" dirty="0"/>
              <a:t>1960- Oct.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0666A-3371-4C80-9A98-70453349F788}"/>
              </a:ext>
            </a:extLst>
          </p:cNvPr>
          <p:cNvSpPr txBox="1"/>
          <p:nvPr/>
        </p:nvSpPr>
        <p:spPr>
          <a:xfrm>
            <a:off x="9222304" y="2283247"/>
            <a:ext cx="1612469" cy="110799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12 </a:t>
            </a:r>
            <a:r>
              <a:rPr lang="en-US" sz="2200" dirty="0" err="1"/>
              <a:t>mo.s</a:t>
            </a:r>
            <a:r>
              <a:rPr lang="en-US" sz="2200" dirty="0"/>
              <a:t> to Oct.:  6.2%. </a:t>
            </a:r>
            <a:br>
              <a:rPr lang="en-US" sz="2200" dirty="0"/>
            </a:br>
            <a:r>
              <a:rPr lang="en-US" sz="2200" dirty="0"/>
              <a:t>Core: 4.6%.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911219-9783-403B-9670-85B47FD5A5A7}"/>
              </a:ext>
            </a:extLst>
          </p:cNvPr>
          <p:cNvCxnSpPr/>
          <p:nvPr/>
        </p:nvCxnSpPr>
        <p:spPr>
          <a:xfrm>
            <a:off x="10597090" y="3405015"/>
            <a:ext cx="218900" cy="426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F56A14-8FCC-48E0-820E-7553D37571B5}"/>
              </a:ext>
            </a:extLst>
          </p:cNvPr>
          <p:cNvCxnSpPr/>
          <p:nvPr/>
        </p:nvCxnSpPr>
        <p:spPr>
          <a:xfrm>
            <a:off x="8478178" y="3478459"/>
            <a:ext cx="218900" cy="4265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A2E1DF-A725-47C3-A43B-C309CF6EC6E9}"/>
              </a:ext>
            </a:extLst>
          </p:cNvPr>
          <p:cNvCxnSpPr>
            <a:cxnSpLocks/>
          </p:cNvCxnSpPr>
          <p:nvPr/>
        </p:nvCxnSpPr>
        <p:spPr>
          <a:xfrm flipH="1">
            <a:off x="3155184" y="2294264"/>
            <a:ext cx="182927" cy="316734"/>
          </a:xfrm>
          <a:prstGeom prst="straightConnector1">
            <a:avLst/>
          </a:prstGeom>
          <a:ln w="57150">
            <a:solidFill>
              <a:srgbClr val="C93F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C6F85C-EB45-4AD8-83CA-8341C7103796}"/>
              </a:ext>
            </a:extLst>
          </p:cNvPr>
          <p:cNvCxnSpPr>
            <a:cxnSpLocks/>
          </p:cNvCxnSpPr>
          <p:nvPr/>
        </p:nvCxnSpPr>
        <p:spPr>
          <a:xfrm flipH="1">
            <a:off x="4023680" y="1829717"/>
            <a:ext cx="182927" cy="316734"/>
          </a:xfrm>
          <a:prstGeom prst="straightConnector1">
            <a:avLst/>
          </a:prstGeom>
          <a:ln w="57150">
            <a:solidFill>
              <a:srgbClr val="C93F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424B97-1043-47E6-A534-85AF526D7CD4}"/>
              </a:ext>
            </a:extLst>
          </p:cNvPr>
          <p:cNvCxnSpPr/>
          <p:nvPr/>
        </p:nvCxnSpPr>
        <p:spPr>
          <a:xfrm>
            <a:off x="2086543" y="3388485"/>
            <a:ext cx="218900" cy="4265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0AC37D-72FF-442B-A347-E42B6D242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540" y="-4140233"/>
            <a:ext cx="10469879" cy="10915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80300-AF41-4C4E-A7A2-4D0D2E2B748E}"/>
              </a:ext>
            </a:extLst>
          </p:cNvPr>
          <p:cNvSpPr txBox="1"/>
          <p:nvPr/>
        </p:nvSpPr>
        <p:spPr>
          <a:xfrm>
            <a:off x="1212453" y="1248215"/>
            <a:ext cx="917645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Unemployed workers per job opening is the lowest on record.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D7C8E-CF1A-48C1-AE82-88A42698BA2D}"/>
              </a:ext>
            </a:extLst>
          </p:cNvPr>
          <p:cNvSpPr txBox="1"/>
          <p:nvPr/>
        </p:nvSpPr>
        <p:spPr>
          <a:xfrm>
            <a:off x="3789072" y="5077497"/>
            <a:ext cx="49043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Jason Furman, November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F4034-3119-4D42-83DA-672DB38565C6}"/>
              </a:ext>
            </a:extLst>
          </p:cNvPr>
          <p:cNvSpPr/>
          <p:nvPr/>
        </p:nvSpPr>
        <p:spPr>
          <a:xfrm>
            <a:off x="688973" y="-4343388"/>
            <a:ext cx="10634295" cy="5234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2201B-2A8E-40FD-BB2F-8C5267B9171A}"/>
              </a:ext>
            </a:extLst>
          </p:cNvPr>
          <p:cNvSpPr txBox="1"/>
          <p:nvPr/>
        </p:nvSpPr>
        <p:spPr>
          <a:xfrm>
            <a:off x="1112547" y="107228"/>
            <a:ext cx="96936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  No stagnation:  GDP &amp; employment are strong.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3AF3CE-4E6A-4E13-B76E-26FA1A1FC64D}"/>
              </a:ext>
            </a:extLst>
          </p:cNvPr>
          <p:cNvCxnSpPr>
            <a:cxnSpLocks/>
          </p:cNvCxnSpPr>
          <p:nvPr/>
        </p:nvCxnSpPr>
        <p:spPr>
          <a:xfrm flipH="1">
            <a:off x="10850280" y="3829050"/>
            <a:ext cx="511139" cy="734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7BC941-5741-459B-87B5-793AFED2AFD9}"/>
              </a:ext>
            </a:extLst>
          </p:cNvPr>
          <p:cNvSpPr txBox="1"/>
          <p:nvPr/>
        </p:nvSpPr>
        <p:spPr>
          <a:xfrm>
            <a:off x="1157368" y="783665"/>
            <a:ext cx="97906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 of October 2021: 4-Q GDP growth = 5.0%;   unemployment = 4.2%.</a:t>
            </a:r>
          </a:p>
        </p:txBody>
      </p:sp>
    </p:spTree>
    <p:extLst>
      <p:ext uri="{BB962C8B-B14F-4D97-AF65-F5344CB8AC3E}">
        <p14:creationId xmlns:p14="http://schemas.microsoft.com/office/powerpoint/2010/main" val="13478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C3D6-4355-422E-BE49-6CA472FE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55" y="25942"/>
            <a:ext cx="906596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US GDP has re-attained the pre-</a:t>
            </a:r>
            <a:r>
              <a:rPr lang="en-US" sz="3600" dirty="0" err="1"/>
              <a:t>Covid</a:t>
            </a:r>
            <a:r>
              <a:rPr lang="en-US" sz="3600" dirty="0"/>
              <a:t> </a:t>
            </a:r>
            <a:r>
              <a:rPr lang="en-US" sz="3600" i="1" dirty="0"/>
              <a:t>level</a:t>
            </a:r>
            <a:r>
              <a:rPr lang="en-US" sz="3600" dirty="0"/>
              <a:t>,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5A43CE-6480-49B7-A65A-517B90E52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882" y="1712722"/>
            <a:ext cx="8968967" cy="4908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DD8E5-19CB-4BFF-97DB-286EF4252ECE}"/>
              </a:ext>
            </a:extLst>
          </p:cNvPr>
          <p:cNvSpPr txBox="1"/>
          <p:nvPr/>
        </p:nvSpPr>
        <p:spPr>
          <a:xfrm>
            <a:off x="6422834" y="6334699"/>
            <a:ext cx="365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Jason Furman, December 1,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D8521-1FF4-4554-850A-A4F3349C12DC}"/>
              </a:ext>
            </a:extLst>
          </p:cNvPr>
          <p:cNvCxnSpPr>
            <a:cxnSpLocks/>
          </p:cNvCxnSpPr>
          <p:nvPr/>
        </p:nvCxnSpPr>
        <p:spPr>
          <a:xfrm>
            <a:off x="3236834" y="3435472"/>
            <a:ext cx="5338346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6F066A11-9444-454A-948C-E3DBC972EB5B}"/>
              </a:ext>
            </a:extLst>
          </p:cNvPr>
          <p:cNvSpPr txBox="1">
            <a:spLocks/>
          </p:cNvSpPr>
          <p:nvPr/>
        </p:nvSpPr>
        <p:spPr>
          <a:xfrm>
            <a:off x="2078515" y="784133"/>
            <a:ext cx="7865585" cy="968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but not quite the pre-</a:t>
            </a:r>
            <a:r>
              <a:rPr lang="en-US" sz="3600" dirty="0" err="1"/>
              <a:t>Covid</a:t>
            </a:r>
            <a:r>
              <a:rPr lang="en-US" sz="3600" dirty="0"/>
              <a:t> </a:t>
            </a:r>
            <a:r>
              <a:rPr lang="en-US" sz="3600" i="1" dirty="0"/>
              <a:t>trend</a:t>
            </a:r>
            <a:r>
              <a:rPr lang="en-US" sz="3600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D557A-5080-4B7C-9AF0-C60EF93E710B}"/>
              </a:ext>
            </a:extLst>
          </p:cNvPr>
          <p:cNvCxnSpPr>
            <a:cxnSpLocks/>
          </p:cNvCxnSpPr>
          <p:nvPr/>
        </p:nvCxnSpPr>
        <p:spPr>
          <a:xfrm flipV="1">
            <a:off x="9639756" y="3058309"/>
            <a:ext cx="0" cy="377975"/>
          </a:xfrm>
          <a:prstGeom prst="straightConnector1">
            <a:avLst/>
          </a:prstGeom>
          <a:ln w="57150">
            <a:solidFill>
              <a:srgbClr val="C93F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4CCE2-70EE-4593-9E11-967EEED174C8}"/>
              </a:ext>
            </a:extLst>
          </p:cNvPr>
          <p:cNvSpPr/>
          <p:nvPr/>
        </p:nvSpPr>
        <p:spPr>
          <a:xfrm>
            <a:off x="9037521" y="3451034"/>
            <a:ext cx="973119" cy="1021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63DE-BFE7-4CEB-9FDB-F0CB9E6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0" y="34616"/>
            <a:ext cx="1072951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Will inflation accelerate in 2022, as it did in the 1970s?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2B60-E920-41C0-846D-8DC94173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4" y="1123721"/>
            <a:ext cx="11799065" cy="5622544"/>
          </a:xfrm>
        </p:spPr>
        <p:txBody>
          <a:bodyPr>
            <a:normAutofit/>
          </a:bodyPr>
          <a:lstStyle/>
          <a:p>
            <a:r>
              <a:rPr lang="en-US" dirty="0"/>
              <a:t> Due to excessive expansion of demand?   Probably not:</a:t>
            </a:r>
          </a:p>
          <a:p>
            <a:pPr lvl="1"/>
            <a:r>
              <a:rPr lang="en-US" sz="2600" dirty="0"/>
              <a:t>The extraordinary fiscal &amp; monetary stimulus of the first pandemic year</a:t>
            </a:r>
          </a:p>
          <a:p>
            <a:pPr lvl="2"/>
            <a:r>
              <a:rPr lang="en-US" dirty="0"/>
              <a:t>were big enough to return US to pre-</a:t>
            </a:r>
            <a:r>
              <a:rPr lang="en-US" dirty="0" err="1"/>
              <a:t>Covid</a:t>
            </a:r>
            <a:r>
              <a:rPr lang="en-US" dirty="0"/>
              <a:t> GDP by mid-2021,</a:t>
            </a:r>
          </a:p>
          <a:p>
            <a:pPr lvl="2"/>
            <a:r>
              <a:rPr lang="en-US" dirty="0"/>
              <a:t>but not above pre-</a:t>
            </a:r>
            <a:r>
              <a:rPr lang="en-US" dirty="0" err="1"/>
              <a:t>Covid</a:t>
            </a:r>
            <a:r>
              <a:rPr lang="en-US" i="1" dirty="0"/>
              <a:t> trend </a:t>
            </a:r>
            <a:r>
              <a:rPr lang="en-US" dirty="0"/>
              <a:t>in GDP.</a:t>
            </a:r>
          </a:p>
          <a:p>
            <a:pPr lvl="1"/>
            <a:r>
              <a:rPr lang="en-US" sz="2600" dirty="0"/>
              <a:t>Demand </a:t>
            </a:r>
            <a:r>
              <a:rPr lang="en-US" sz="2600" i="1" dirty="0"/>
              <a:t>has </a:t>
            </a:r>
            <a:r>
              <a:rPr lang="en-US" sz="2600" dirty="0"/>
              <a:t>re-attained pre-</a:t>
            </a:r>
            <a:r>
              <a:rPr lang="en-US" sz="2600" dirty="0" err="1"/>
              <a:t>Covid</a:t>
            </a:r>
            <a:r>
              <a:rPr lang="en-US" sz="2600" dirty="0"/>
              <a:t> trend.   Supply has not.   =&gt;  inflation.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 Will our policy-makers repeat the mistakes of 1967-72?  No.</a:t>
            </a:r>
          </a:p>
          <a:p>
            <a:pPr lvl="1"/>
            <a:r>
              <a:rPr lang="en-US" sz="2600" dirty="0"/>
              <a:t>Fiscal policy:</a:t>
            </a:r>
          </a:p>
          <a:p>
            <a:pPr lvl="2"/>
            <a:r>
              <a:rPr lang="en-US" dirty="0"/>
              <a:t>LBJ &amp; Nixon increased Vietnam-War-era spending, without paying for it.</a:t>
            </a:r>
          </a:p>
          <a:p>
            <a:pPr lvl="2"/>
            <a:r>
              <a:rPr lang="en-US" dirty="0"/>
              <a:t>Biden’s social spending bill is paid for (by funding IRS &amp; raising taxes).</a:t>
            </a:r>
          </a:p>
          <a:p>
            <a:pPr lvl="1"/>
            <a:r>
              <a:rPr lang="en-US" sz="2600" dirty="0"/>
              <a:t>Monetary policy:</a:t>
            </a:r>
          </a:p>
          <a:p>
            <a:pPr lvl="2"/>
            <a:r>
              <a:rPr lang="en-US" dirty="0"/>
              <a:t>Nixon &amp; Burns lowered interest rates in 1971 &amp; 72,</a:t>
            </a:r>
          </a:p>
          <a:p>
            <a:pPr lvl="2"/>
            <a:r>
              <a:rPr lang="en-US" dirty="0"/>
              <a:t>while imposing wage-price controls to suppress inflation temporarily.</a:t>
            </a:r>
          </a:p>
          <a:p>
            <a:pPr lvl="2"/>
            <a:r>
              <a:rPr lang="en-US" dirty="0"/>
              <a:t>Powell’s Fed, despite initially underestimating 2021 inflation, has started tapering</a:t>
            </a:r>
          </a:p>
          <a:p>
            <a:pPr lvl="3"/>
            <a:r>
              <a:rPr lang="en-US" sz="2000" dirty="0"/>
              <a:t>&amp; signaled an early increase in interest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30F3-9865-40B7-8A29-01B00034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● 2. Return of EM debt crises?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4C54-97B0-4E6D-BB5F-0EE025F7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011"/>
            <a:ext cx="10515600" cy="4280453"/>
          </a:xfrm>
        </p:spPr>
        <p:txBody>
          <a:bodyPr/>
          <a:lstStyle/>
          <a:p>
            <a:pPr lvl="1"/>
            <a:r>
              <a:rPr lang="en-US" sz="3200" dirty="0"/>
              <a:t>As in 1982, 1994, 1997-98, 2009, 2013, 2018?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Current vulnerability from elevated Debt/GDP ratios.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Possible triggers from global financial environment:</a:t>
            </a:r>
            <a:endParaRPr lang="en-US" dirty="0"/>
          </a:p>
          <a:p>
            <a:pPr marL="1428750" lvl="2" indent="-514350">
              <a:buAutoNum type="romanLcParenBoth"/>
            </a:pPr>
            <a:r>
              <a:rPr lang="en-US" sz="2800" dirty="0"/>
              <a:t>Fed raises interest rates. </a:t>
            </a:r>
          </a:p>
          <a:p>
            <a:pPr marL="1428750" lvl="2" indent="-514350">
              <a:buAutoNum type="romanLcParenBoth"/>
            </a:pPr>
            <a:r>
              <a:rPr lang="en-US" sz="2800" dirty="0"/>
              <a:t>Investors shift back to “risk-off”.  (See VIX.)</a:t>
            </a:r>
          </a:p>
        </p:txBody>
      </p:sp>
    </p:spTree>
    <p:extLst>
      <p:ext uri="{BB962C8B-B14F-4D97-AF65-F5344CB8AC3E}">
        <p14:creationId xmlns:p14="http://schemas.microsoft.com/office/powerpoint/2010/main" val="13052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1673</Words>
  <Application>Microsoft Office PowerPoint</Application>
  <PresentationFormat>Widescreen</PresentationFormat>
  <Paragraphs>188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MiloTE</vt:lpstr>
      <vt:lpstr>Roboto Condensed</vt:lpstr>
      <vt:lpstr>Times New Roman</vt:lpstr>
      <vt:lpstr>var(--ds-type-system-serif)</vt:lpstr>
      <vt:lpstr>Office Theme</vt:lpstr>
      <vt:lpstr>PowerPoint Presentation</vt:lpstr>
      <vt:lpstr>PowerPoint Presentation</vt:lpstr>
      <vt:lpstr>Possible risks to the global economy</vt:lpstr>
      <vt:lpstr>● 1. The US is not experiencing stagflation,</vt:lpstr>
      <vt:lpstr>Summers &amp; Blanchard’s Feb. inflation predictions turned out right:</vt:lpstr>
      <vt:lpstr>PowerPoint Presentation</vt:lpstr>
      <vt:lpstr>US GDP has re-attained the pre-Covid level,</vt:lpstr>
      <vt:lpstr>Will inflation accelerate in 2022, as it did in the 1970s?</vt:lpstr>
      <vt:lpstr>● 2. Return of EM debt crises? </vt:lpstr>
      <vt:lpstr>Economic impact of Covid crisis, 2020-21,  vs. Global Financial Crisis, 2009-10.</vt:lpstr>
      <vt:lpstr> </vt:lpstr>
      <vt:lpstr>EMDEs were able to run larger deficits in 2020, </vt:lpstr>
      <vt:lpstr>Government debt/GDP has risen sharply in the pandemic,  in both AEs &amp; EMDEs.</vt:lpstr>
      <vt:lpstr>Further downside risks to the global outlook:</vt:lpstr>
      <vt:lpstr>5. ● The world could lose the race between vaccination &amp;  more dangerous variants.</vt:lpstr>
      <vt:lpstr>Omicron could prove to be a severe adverse supply shock.</vt:lpstr>
      <vt:lpstr>But in the 2020 recession, Aggregate Demand initially fell as much as Aggregate Supply.</vt:lpstr>
      <vt:lpstr> Stagflation?  Jeffrey Frankel </vt:lpstr>
      <vt:lpstr>Appendix graphs</vt:lpstr>
      <vt:lpstr>UNCTAD Trade &amp; Development Report, Sept. 2021</vt:lpstr>
      <vt:lpstr>2. Recovery after the pandemic: AEs with rapid vaccination recovered faster. </vt:lpstr>
      <vt:lpstr>3. EMDE Debt/GDP ratios rose in 2020.</vt:lpstr>
      <vt:lpstr>4. VIX, 1990-2021</vt:lpstr>
      <vt:lpstr>5. IMF WEO GDP growth forecasts (Oct. 2021).</vt:lpstr>
      <vt:lpstr>India &amp; Latin America were hit hardest by the pandemic.</vt:lpstr>
      <vt:lpstr>6. The CEA argues 2021 inflation is most like 1946-48.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Jeffrey A.</dc:creator>
  <cp:lastModifiedBy>Frankel, Jeffrey A.</cp:lastModifiedBy>
  <cp:revision>102</cp:revision>
  <dcterms:created xsi:type="dcterms:W3CDTF">2021-11-29T21:50:28Z</dcterms:created>
  <dcterms:modified xsi:type="dcterms:W3CDTF">2021-12-07T23:58:24Z</dcterms:modified>
</cp:coreProperties>
</file>