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501" r:id="rId3"/>
    <p:sldId id="264" r:id="rId4"/>
    <p:sldId id="263" r:id="rId5"/>
    <p:sldId id="261" r:id="rId6"/>
    <p:sldId id="269" r:id="rId7"/>
    <p:sldId id="499" r:id="rId8"/>
    <p:sldId id="502" r:id="rId9"/>
    <p:sldId id="491" r:id="rId10"/>
    <p:sldId id="271" r:id="rId11"/>
    <p:sldId id="504" r:id="rId12"/>
    <p:sldId id="260" r:id="rId13"/>
    <p:sldId id="503" r:id="rId14"/>
    <p:sldId id="262" r:id="rId15"/>
    <p:sldId id="496" r:id="rId16"/>
    <p:sldId id="266" r:id="rId17"/>
    <p:sldId id="490" r:id="rId18"/>
    <p:sldId id="481" r:id="rId19"/>
    <p:sldId id="497" r:id="rId20"/>
    <p:sldId id="268" r:id="rId21"/>
    <p:sldId id="498" r:id="rId22"/>
    <p:sldId id="486" r:id="rId23"/>
    <p:sldId id="500" r:id="rId24"/>
    <p:sldId id="48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6FF"/>
    <a:srgbClr val="CCFFFF"/>
    <a:srgbClr val="A3DBFF"/>
    <a:srgbClr val="006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08CE8F-A5DC-4588-A3D2-C2108062DF0C}" v="25" dt="2025-05-13T19:32:05.610"/>
    <p1510:client id="{88F1F416-3B8D-408B-B880-0654E842994B}" v="317" dt="2025-05-13T14:25:05.8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0AB9D-F05A-4FDD-914D-813BCA4435C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F141C-2A84-4F20-A5E9-721BE99AD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47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en-US" sz="1000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Source:
            U.S. Bureau of Economic Analysis
Release:
            Gross Domestic Product
Units: 
Percent, Not Seasonally Adjusted
Frequency: 
          Annual
BEA Account Code: A019REFor more information about this series, please see http://www.bea.gov/national/.
U.S. Bureau of Economic Analysis,
                    Shares of gross domestic product: Net exports of goods and services [A019RE1A156NBEA],
                    retrieved from FRED,
                    Federal Reserve Bank of St. Louis;
                    https://fred.stlouisfed.org/series/A019RE1A156NBEA,
                    May 9, 2025.
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en-US" sz="1000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Source:
            Board of Governors of the Federal Reserve System (US)
Release:
            H.15 Selected Interest Rates
Units: 
Percent, Not Seasonally Adjusted
Frequency: 
          Daily
Discount BasisFor questions on the data, please contact the data source. For questions on FRED functionality, please contact us here.
Board of Governors of the Federal Reserve System (US),
                    1-Year Treasury Bill Secondary Market Rate, Discount Basis [DTB1YR],
                    retrieved from FRED,
                    Federal Reserve Bank of St. Louis;
                    https://fred.stlouisfed.org/series/DTB1YR,
                    April 11, 2025.
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F141C-2A84-4F20-A5E9-721BE99AD7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73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fontAlgn="base">
              <a:lnSpc>
                <a:spcPct val="100000"/>
              </a:lnSpc>
            </a:pPr>
            <a:r>
              <a:rPr lang="en-US" sz="1000" u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Source:
            Board of Governors of the Federal Reserve System (US)
Release:
            H.15 Selected Interest Rates
Units: 
Percent, Not Seasonally Adjusted
Frequency: 
          Daily
Discount BasisFor questions on the data, please contact the data source. For questions on FRED functionality, please contact us here.
Board of Governors of the Federal Reserve System (US),
                    1-Year Treasury Bill Secondary Market Rate, Discount Basis [DTB1YR],
                    retrieved from FRED,
                    Federal Reserve Bank of St. Louis;
                    https://fred.stlouisfed.org/series/DTB1YR,
                    April 11, 2025.
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32D5FA-7A9A-497F-B7DA-531383A5B72A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884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917B5-A37B-0AAC-BD30-8949C121E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E8066F-401E-3F0B-703E-A196AF866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15E5A-0AC5-BE59-ABAD-BC91849CF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5316-A18E-42FF-88F6-8FEAC3DEE9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4B0D5-B64F-EB15-58EB-D588E7CEF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2C22C-A075-22B6-FC3F-A82493529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45549-D6A6-409D-A2D5-E063E5E5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7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8D82B-3A61-8384-C2AA-EB80EAC20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74A088-9FCB-7982-D7F1-C43655947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3022C-6678-6EE6-76CD-0758881DA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5316-A18E-42FF-88F6-8FEAC3DEE9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9569E-6CA2-01E5-2648-0AA352C72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19302-3A0B-8D5C-1870-B6F32EE14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45549-D6A6-409D-A2D5-E063E5E5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1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69CE96-7B7E-4834-A54E-A751E5E288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9F914A-F15A-4201-0929-FB59769BCA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2846A-9963-37BF-4CA8-2F1B283CE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5316-A18E-42FF-88F6-8FEAC3DEE9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63511-4343-97A7-66DD-4C331A383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98966-602E-4683-58B2-E5B609795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45549-D6A6-409D-A2D5-E063E5E5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78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16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005BC-FD42-990D-824A-C1DD01794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107C2-A2AD-0F32-6470-DD5482173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FF15D-F5D3-9F5E-EAF5-07F67740C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5316-A18E-42FF-88F6-8FEAC3DEE9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C22BE-D710-B0D3-41DF-B7FC9127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B7EE7-C8AC-31D1-6397-8C26E57FC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45549-D6A6-409D-A2D5-E063E5E5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5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C7229-AD41-3D91-2483-C99A0705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CFE72-1668-D427-2BCF-496B8AAD6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CE76A-8F3B-EF9D-04C5-6E81AF346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5316-A18E-42FF-88F6-8FEAC3DEE9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C1C52-BD98-A953-BEB5-0D44DDFED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3F283-3DA3-BA3D-6E88-8AF8F07B1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45549-D6A6-409D-A2D5-E063E5E5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4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F0500-EAA1-2FE3-6683-BA548CAC1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144EA-F23B-4080-F874-6B5D93D4A3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D1D94B-DBDC-6C75-7DA1-DBB986E47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78EB99-6A51-3619-51F2-98D7C907A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5316-A18E-42FF-88F6-8FEAC3DEE9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BC238-E913-83F0-D720-C151E33D1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A0A3F-6DAD-2EDE-539C-5DD9EAAD4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45549-D6A6-409D-A2D5-E063E5E5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46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F083F-5C34-4025-734B-2D7D4A7E9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B3992-0997-CD64-03EF-DE4517CB1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4388AA-F9E7-9322-C4CA-E0D773E4E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BE325A-D429-3C56-19CB-35BF812243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F79FE8-291D-C378-FB99-A977F47B5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1011D9-3731-63C4-1369-BF2201A6F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5316-A18E-42FF-88F6-8FEAC3DEE9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C9302E-3414-9689-08E6-92AEC1AD5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539F3F-562F-8427-D547-1BB2F931E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45549-D6A6-409D-A2D5-E063E5E5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77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0AE82-560F-016B-212C-D925A28BD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91A83E-7163-1D8C-91BE-8BB5720F8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5316-A18E-42FF-88F6-8FEAC3DEE9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0A97BE-CB50-DFD8-A287-BE29EB530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58E00-2D18-75A1-E16D-48DB5A75A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45549-D6A6-409D-A2D5-E063E5E5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0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579AA0-4DF3-8C55-DE7C-707502E9B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5316-A18E-42FF-88F6-8FEAC3DEE9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53DE6D-61F2-C1A4-8022-8BDD2A85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216BD-B412-13DC-ADE0-BB1864A30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45549-D6A6-409D-A2D5-E063E5E5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0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8609B-F980-E565-ED41-01554AD1A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A102A-A4C2-688B-3B96-D7D51FBCA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2A36DF-07EE-91AA-8B39-470A8401E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77F28-0CFC-529A-4160-1494B43A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5316-A18E-42FF-88F6-8FEAC3DEE9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88E89E-2E14-23AB-F399-2340C241F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11ADD-D62B-513E-6332-5B5208D1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45549-D6A6-409D-A2D5-E063E5E5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7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6306E-9B60-EB9F-5F48-3743AF622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AD4C08-8B43-E082-A294-CCF0864C74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22B5A0-3003-2AAD-46B8-1E9EA06E6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C5437B-5BD2-BAA3-7C3A-863895A15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5316-A18E-42FF-88F6-8FEAC3DEE9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2B7D1-C4AC-95C4-33BE-BAC44B071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11B5A8-F6B8-36BD-54DE-B267D8517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45549-D6A6-409D-A2D5-E063E5E5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9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B58090-C69D-613F-3A85-8FE9A47DE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E3E65-9BF9-77C1-CFCE-10C56E3BD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4BC8D-5487-ED9D-F249-F6A5CCB0B2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2E5316-A18E-42FF-88F6-8FEAC3DEE9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DFA72-5496-25F7-C9D1-B457D7961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26B42-311B-4656-B3B6-42E16D6A39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D45549-D6A6-409D-A2D5-E063E5E5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8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iie.com/blogs/realtime-economic-issues-watch/pandemic-adds-momentum-deglobalization-trend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fred.stlouisfed.org/graph/?g=1I1Yz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g"/><Relationship Id="rId4" Type="http://schemas.openxmlformats.org/officeDocument/2006/relationships/hyperlink" Target="https://fred.stlouisfed.org/graph/?g=1I1Z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radingeconomics.com/vix:ind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red.stlouisfed.org/graph/?g=1IL3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EF70F-E3AE-1569-6F2B-8D4646F0A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26" y="295252"/>
            <a:ext cx="12201832" cy="2770602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r>
              <a:rPr lang="en-US" sz="4900" dirty="0"/>
              <a:t>Trump’s tariffs:</a:t>
            </a:r>
            <a:br>
              <a:rPr lang="en-US" sz="4400" dirty="0"/>
            </a:br>
            <a:r>
              <a:rPr lang="en-US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Taking a sledgehammer to US global leadership</a:t>
            </a:r>
            <a:br>
              <a:rPr lang="en-US" sz="27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3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FFD34-4CF1-5282-3E26-C8B1E8CCE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7920" y="2500278"/>
            <a:ext cx="9540800" cy="711570"/>
          </a:xfrm>
        </p:spPr>
        <p:txBody>
          <a:bodyPr>
            <a:noAutofit/>
          </a:bodyPr>
          <a:lstStyle/>
          <a:p>
            <a:r>
              <a:rPr lang="en-US" sz="4000" dirty="0"/>
              <a:t>Jeffrey Frankel</a:t>
            </a:r>
          </a:p>
          <a:p>
            <a:r>
              <a:rPr lang="en-US" sz="2800" dirty="0"/>
              <a:t>James W. Harpel Professor of Capital Formation and Growth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4C8EFF-263F-735A-EDE4-74254E733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826" y="3637416"/>
            <a:ext cx="4301292" cy="80649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F890049-89FB-740D-1A91-AF8314003E84}"/>
              </a:ext>
            </a:extLst>
          </p:cNvPr>
          <p:cNvSpPr txBox="1">
            <a:spLocks/>
          </p:cNvSpPr>
          <p:nvPr/>
        </p:nvSpPr>
        <p:spPr>
          <a:xfrm>
            <a:off x="-31458" y="4389958"/>
            <a:ext cx="12201832" cy="23677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br>
              <a:rPr lang="en-US" sz="27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7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Boston Committee on Foreign Relations</a:t>
            </a:r>
            <a:br>
              <a:rPr lang="en-US" sz="37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7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May 13, 2025</a:t>
            </a:r>
            <a:br>
              <a:rPr lang="en-US" sz="37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2450641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270B0-85B0-353B-7EE3-E72E445C0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476" y="365125"/>
            <a:ext cx="9357852" cy="1325563"/>
          </a:xfrm>
        </p:spPr>
        <p:txBody>
          <a:bodyPr>
            <a:normAutofit/>
          </a:bodyPr>
          <a:lstStyle/>
          <a:p>
            <a:r>
              <a:rPr lang="en-US" sz="3200" dirty="0"/>
              <a:t>What does the classical case for free trade leave 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A4881-B6BB-D407-0014-CF13C0B90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2" y="1838629"/>
            <a:ext cx="9053050" cy="4572681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/>
              <a:t>Monopoly power among nations (=&gt; “optimal tariff”) </a:t>
            </a:r>
            <a:br>
              <a:rPr lang="en-US" sz="3100" dirty="0"/>
            </a:br>
            <a:endParaRPr lang="en-US" sz="3100" dirty="0"/>
          </a:p>
          <a:p>
            <a:r>
              <a:rPr lang="en-US" sz="3100" dirty="0"/>
              <a:t>Imperfect competition among firms (“new trade theory”)</a:t>
            </a:r>
            <a:br>
              <a:rPr lang="en-US" sz="3100" dirty="0"/>
            </a:br>
            <a:endParaRPr lang="en-US" sz="3100" dirty="0"/>
          </a:p>
          <a:p>
            <a:r>
              <a:rPr lang="en-US" sz="3100" dirty="0"/>
              <a:t>Distribution of income (e.g., trade may hurt unskilled labor in US)</a:t>
            </a:r>
            <a:br>
              <a:rPr lang="en-US" sz="3100" dirty="0"/>
            </a:br>
            <a:endParaRPr lang="en-US" sz="3100" dirty="0"/>
          </a:p>
          <a:p>
            <a:r>
              <a:rPr lang="en-US" sz="3100" dirty="0"/>
              <a:t>National security (e.g., dependence on imported drugs or PPE)</a:t>
            </a:r>
            <a:endParaRPr lang="en-US" sz="2600" dirty="0"/>
          </a:p>
          <a:p>
            <a:endParaRPr lang="en-US" sz="2600" dirty="0"/>
          </a:p>
          <a:p>
            <a:r>
              <a:rPr lang="en-US" sz="3100" dirty="0"/>
              <a:t>Spillover gains in some particular industry</a:t>
            </a:r>
          </a:p>
          <a:p>
            <a:pPr lvl="1"/>
            <a:r>
              <a:rPr lang="en-US" sz="2800" dirty="0"/>
              <a:t>Infant industry</a:t>
            </a:r>
          </a:p>
          <a:p>
            <a:pPr lvl="1"/>
            <a:r>
              <a:rPr lang="en-US" sz="2800" dirty="0"/>
              <a:t>Protection of declining industries</a:t>
            </a:r>
          </a:p>
          <a:p>
            <a:pPr lvl="1"/>
            <a:r>
              <a:rPr lang="en-US" sz="2800" dirty="0"/>
              <a:t>But you can’t subsidize everything.</a:t>
            </a:r>
          </a:p>
          <a:p>
            <a:pPr lvl="1"/>
            <a:r>
              <a:rPr lang="en-US" sz="2800" dirty="0"/>
              <a:t>Is manufacturing the key</a:t>
            </a:r>
            <a:r>
              <a:rPr lang="en-US" sz="2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9882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C68A0F-B380-A8E8-4DD1-375148FCB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393" y="1769806"/>
            <a:ext cx="11231338" cy="483196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B31E6B1-EBB9-AACB-247F-4F3D441D6C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6749" y="204352"/>
            <a:ext cx="11430837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dirty="0"/>
              <a:t>2. It is true that  US manufacturing employment has declined,</a:t>
            </a:r>
            <a:br>
              <a:rPr lang="en-US" sz="3400" dirty="0"/>
            </a:br>
            <a:r>
              <a:rPr lang="en-US" sz="3400" dirty="0"/>
              <a:t>from 39 % of total employment in 1939, to 8 % in 2024.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4F23EB9-59EC-472A-635A-A9998384698A}"/>
              </a:ext>
            </a:extLst>
          </p:cNvPr>
          <p:cNvCxnSpPr>
            <a:cxnSpLocks/>
          </p:cNvCxnSpPr>
          <p:nvPr/>
        </p:nvCxnSpPr>
        <p:spPr>
          <a:xfrm>
            <a:off x="2143432" y="3529781"/>
            <a:ext cx="7954297" cy="2084438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3F98240-B564-327D-24C8-298B62FDF010}"/>
              </a:ext>
            </a:extLst>
          </p:cNvPr>
          <p:cNvSpPr txBox="1"/>
          <p:nvPr/>
        </p:nvSpPr>
        <p:spPr>
          <a:xfrm>
            <a:off x="3745255" y="6323501"/>
            <a:ext cx="518243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https://blog.uwsp.edu/cps/2025/01/29/u-s-manufacturing-employment-a-long-term-perspective/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A6AEB3-777E-14E1-3D02-405624133E17}"/>
              </a:ext>
            </a:extLst>
          </p:cNvPr>
          <p:cNvSpPr txBox="1"/>
          <p:nvPr/>
        </p:nvSpPr>
        <p:spPr>
          <a:xfrm>
            <a:off x="10736826" y="1868130"/>
            <a:ext cx="742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share</a:t>
            </a:r>
          </a:p>
        </p:txBody>
      </p:sp>
    </p:spTree>
    <p:extLst>
      <p:ext uri="{BB962C8B-B14F-4D97-AF65-F5344CB8AC3E}">
        <p14:creationId xmlns:p14="http://schemas.microsoft.com/office/powerpoint/2010/main" val="233997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95250"/>
          <a:ext cx="8667750" cy="5429250"/>
          <a:chOff x="381000" y="95250"/>
          <a:chExt cx="8667750" cy="5429250"/>
        </a:xfrm>
      </p:grpSpPr>
      <p:sp>
        <p:nvSpPr>
          <p:cNvPr id="2" name="TextBox 1"/>
          <p:cNvSpPr txBox="1"/>
          <p:nvPr/>
        </p:nvSpPr>
        <p:spPr>
          <a:xfrm>
            <a:off x="1905000" y="95251"/>
            <a:ext cx="7620000" cy="461665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algn="ctr" fontAlgn="base"/>
            <a:r>
              <a:rPr lang="en-US" sz="2400">
                <a:solidFill>
                  <a:srgbClr val="333333">
                    <a:alpha val="20000"/>
                  </a:srgbClr>
                </a:solidFill>
                <a:latin typeface="Calibri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FAB72-3ED0-282E-ECE8-36ED7CDD9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838" y="1789470"/>
            <a:ext cx="9086829" cy="495545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628C380-1D0A-297E-B72B-BCCDB2309358}"/>
              </a:ext>
            </a:extLst>
          </p:cNvPr>
          <p:cNvSpPr txBox="1">
            <a:spLocks/>
          </p:cNvSpPr>
          <p:nvPr/>
        </p:nvSpPr>
        <p:spPr>
          <a:xfrm>
            <a:off x="376082" y="355294"/>
            <a:ext cx="11629103" cy="5056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dirty="0"/>
              <a:t>2. Is the decline in US manufacturing jobs due to trade deficits?</a:t>
            </a:r>
          </a:p>
          <a:p>
            <a:pPr algn="ctr"/>
            <a:endParaRPr lang="en-US" sz="3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6EE2AF-5D00-1775-1B59-189A2E7D065A}"/>
              </a:ext>
            </a:extLst>
          </p:cNvPr>
          <p:cNvSpPr txBox="1">
            <a:spLocks/>
          </p:cNvSpPr>
          <p:nvPr/>
        </p:nvSpPr>
        <p:spPr>
          <a:xfrm>
            <a:off x="223681" y="1058305"/>
            <a:ext cx="11629103" cy="5056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No, the same holds in Germany &amp; Japan, who run trade surpluses.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C5A0AE-B48B-ACA2-AE43-110A35CDBC95}"/>
              </a:ext>
            </a:extLst>
          </p:cNvPr>
          <p:cNvSpPr txBox="1"/>
          <p:nvPr/>
        </p:nvSpPr>
        <p:spPr>
          <a:xfrm>
            <a:off x="1487128" y="6489299"/>
            <a:ext cx="314386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https://fred.stlouisfed.org/series/DEUPEFANA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A2046C7-09DA-6B6D-7B16-A0924D96A79B}"/>
              </a:ext>
            </a:extLst>
          </p:cNvPr>
          <p:cNvCxnSpPr>
            <a:cxnSpLocks/>
          </p:cNvCxnSpPr>
          <p:nvPr/>
        </p:nvCxnSpPr>
        <p:spPr>
          <a:xfrm>
            <a:off x="3322320" y="2987040"/>
            <a:ext cx="6106160" cy="226568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C2C011-C7DF-19F4-BAFE-3DEC29D7A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82" y="1514475"/>
            <a:ext cx="11152244" cy="448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32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D31A-62CD-E5F3-4EA0-62F8E6936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877" y="23483"/>
            <a:ext cx="10540180" cy="951208"/>
          </a:xfrm>
        </p:spPr>
        <p:txBody>
          <a:bodyPr>
            <a:normAutofit/>
          </a:bodyPr>
          <a:lstStyle/>
          <a:p>
            <a:r>
              <a:rPr lang="en-US" sz="3200" dirty="0"/>
              <a:t>Analogously, US farm jobs fell from 90% in 1790 to 2% today.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1E8739-E122-269A-E6C0-C50BC93A0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219" y="757083"/>
            <a:ext cx="8989955" cy="46715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1F1ED20-275F-A08B-69D0-494FC5CAF516}"/>
              </a:ext>
            </a:extLst>
          </p:cNvPr>
          <p:cNvSpPr txBox="1">
            <a:spLocks/>
          </p:cNvSpPr>
          <p:nvPr/>
        </p:nvSpPr>
        <p:spPr>
          <a:xfrm>
            <a:off x="1273277" y="1647930"/>
            <a:ext cx="10540180" cy="808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1442122-6520-D331-61C5-1FC86A2695BD}"/>
              </a:ext>
            </a:extLst>
          </p:cNvPr>
          <p:cNvSpPr txBox="1">
            <a:spLocks/>
          </p:cNvSpPr>
          <p:nvPr/>
        </p:nvSpPr>
        <p:spPr>
          <a:xfrm>
            <a:off x="1080237" y="5419345"/>
            <a:ext cx="10540180" cy="1415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We should celebrate productivity gains in agriculture &amp; manufacturing,</a:t>
            </a:r>
          </a:p>
          <a:p>
            <a:pPr algn="ctr"/>
            <a:r>
              <a:rPr lang="en-US" sz="900" dirty="0"/>
              <a:t> </a:t>
            </a:r>
            <a:br>
              <a:rPr lang="en-US" sz="900" dirty="0"/>
            </a:br>
            <a:r>
              <a:rPr lang="en-US" sz="2800" dirty="0"/>
              <a:t>shouldn’t wish to go back to the backbreaking jobs of the past.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134EA8-A303-37D6-4BF6-88EBA3672B65}"/>
              </a:ext>
            </a:extLst>
          </p:cNvPr>
          <p:cNvSpPr/>
          <p:nvPr/>
        </p:nvSpPr>
        <p:spPr>
          <a:xfrm>
            <a:off x="1592826" y="757083"/>
            <a:ext cx="816078" cy="253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B778523-4A76-22AB-7279-B98586FDF458}"/>
              </a:ext>
            </a:extLst>
          </p:cNvPr>
          <p:cNvCxnSpPr>
            <a:cxnSpLocks/>
          </p:cNvCxnSpPr>
          <p:nvPr/>
        </p:nvCxnSpPr>
        <p:spPr>
          <a:xfrm>
            <a:off x="3657600" y="2773680"/>
            <a:ext cx="3525520" cy="191008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11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95250"/>
          <a:ext cx="8667750" cy="5429250"/>
          <a:chOff x="381000" y="95250"/>
          <a:chExt cx="8667750" cy="5429250"/>
        </a:xfrm>
      </p:grpSpPr>
      <p:sp>
        <p:nvSpPr>
          <p:cNvPr id="2" name="TextBox 1"/>
          <p:cNvSpPr txBox="1"/>
          <p:nvPr/>
        </p:nvSpPr>
        <p:spPr>
          <a:xfrm>
            <a:off x="1905000" y="95251"/>
            <a:ext cx="7620000" cy="461665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algn="ctr" fontAlgn="base"/>
            <a:r>
              <a:rPr lang="en-US" sz="2400">
                <a:solidFill>
                  <a:srgbClr val="333333">
                    <a:alpha val="20000"/>
                  </a:srgbClr>
                </a:solidFill>
                <a:latin typeface="Calibri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A1885-D22C-0438-9969-A04B43CA1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094" y="1275388"/>
            <a:ext cx="7212830" cy="5135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C823F2-C505-39E7-8105-444EDC18CDE6}"/>
              </a:ext>
            </a:extLst>
          </p:cNvPr>
          <p:cNvSpPr txBox="1"/>
          <p:nvPr/>
        </p:nvSpPr>
        <p:spPr>
          <a:xfrm>
            <a:off x="3873919" y="6413734"/>
            <a:ext cx="50636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FT, </a:t>
            </a:r>
            <a:r>
              <a:rPr lang="en-US" dirty="0"/>
              <a:t>April 14, 2025   </a:t>
            </a:r>
            <a:r>
              <a:rPr lang="en-US" sz="800" dirty="0"/>
              <a:t>www.ft.com/content/845917ed-41a5-449f-946f-70263adbaeb7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179818-7475-2E0E-68AF-A2C600DBB80A}"/>
              </a:ext>
            </a:extLst>
          </p:cNvPr>
          <p:cNvSpPr txBox="1"/>
          <p:nvPr/>
        </p:nvSpPr>
        <p:spPr>
          <a:xfrm>
            <a:off x="1533833" y="98322"/>
            <a:ext cx="8783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Why do voters yearn for return to manufacturing?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4D66CB-C462-92B9-2F3C-26C7134FC79E}"/>
              </a:ext>
            </a:extLst>
          </p:cNvPr>
          <p:cNvSpPr txBox="1"/>
          <p:nvPr/>
        </p:nvSpPr>
        <p:spPr>
          <a:xfrm>
            <a:off x="3018506" y="752169"/>
            <a:ext cx="5279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 don’t know.  Maybe nostalgia.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5DCA00-77DD-36CA-58CC-B1317C840906}"/>
              </a:ext>
            </a:extLst>
          </p:cNvPr>
          <p:cNvSpPr txBox="1"/>
          <p:nvPr/>
        </p:nvSpPr>
        <p:spPr>
          <a:xfrm>
            <a:off x="6095999" y="3583863"/>
            <a:ext cx="3429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60A8"/>
                </a:solidFill>
              </a:rPr>
              <a:t>They don’t want the jobs for themselves.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05E22-F57B-1EC8-C8E9-EE180C33E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992" y="50820"/>
            <a:ext cx="9146128" cy="1325563"/>
          </a:xfrm>
        </p:spPr>
        <p:txBody>
          <a:bodyPr>
            <a:normAutofit/>
          </a:bodyPr>
          <a:lstStyle/>
          <a:p>
            <a:r>
              <a:rPr lang="en-US" sz="3600" dirty="0"/>
              <a:t>3. A rules-based global system, 1945-2024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204C5B-0362-CB76-757D-ECF3570932EC}"/>
              </a:ext>
            </a:extLst>
          </p:cNvPr>
          <p:cNvSpPr txBox="1"/>
          <p:nvPr/>
        </p:nvSpPr>
        <p:spPr>
          <a:xfrm>
            <a:off x="1437969" y="1312039"/>
            <a:ext cx="9146128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Trump has violated US obligations </a:t>
            </a:r>
            <a:br>
              <a:rPr lang="en-US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 the GATT,  WTO, &amp; even USMCA</a:t>
            </a:r>
            <a:r>
              <a:rPr lang="en-US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br>
              <a:rPr lang="en-US" sz="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These </a:t>
            </a:r>
            <a:r>
              <a:rPr lang="en-US" sz="2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rules were written under US leadership</a:t>
            </a:r>
            <a:r>
              <a:rPr lang="en-US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  </a:t>
            </a:r>
            <a:br>
              <a:rPr lang="en-US" sz="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for good reasons</a:t>
            </a:r>
            <a:r>
              <a:rPr lang="en-US" sz="2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--</a:t>
            </a:r>
            <a:br>
              <a:rPr lang="en-US" sz="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8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Economic: everyone is better off agreeing &amp; abiding by multilateral commitments by governments not to intervene in trade.</a:t>
            </a:r>
            <a:br>
              <a:rPr lang="en-US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ptos" panose="020B0004020202020204" pitchFamily="34" charset="0"/>
                <a:cs typeface="Times New Roman" panose="02020603050405020304" pitchFamily="18" charset="0"/>
              </a:rPr>
              <a:t>Also geopolitical…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85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2EC83-C677-D626-D1F6-676C9FE5D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798" y="50493"/>
            <a:ext cx="3067667" cy="97206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Some IR history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17B911-7174-E135-2A6B-16107F4A1074}"/>
              </a:ext>
            </a:extLst>
          </p:cNvPr>
          <p:cNvSpPr txBox="1"/>
          <p:nvPr/>
        </p:nvSpPr>
        <p:spPr>
          <a:xfrm>
            <a:off x="1027143" y="815679"/>
            <a:ext cx="10658166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1801-1916: US isolationism avoided “entangling alliances”</a:t>
            </a:r>
            <a:endParaRPr lang="en-US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1916 </a:t>
            </a: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America First: </a:t>
            </a: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Woodrow Wilson, “He kept us out of war.”</a:t>
            </a:r>
            <a:br>
              <a:rPr lang="en-US" sz="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1917 Germany resumed U-boat attacks on US ships =&gt; US enters WWI.</a:t>
            </a:r>
            <a:br>
              <a:rPr lang="en-US" sz="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8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1919 return to isolationism, protectionism</a:t>
            </a:r>
            <a:endParaRPr lang="en-US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1940 FDR: </a:t>
            </a:r>
            <a:r>
              <a:rPr lang="en-US" sz="2400" dirty="0"/>
              <a:t> "Your boys are not going to be sent into any foreign wars.”</a:t>
            </a: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1941 Pearl Harbor =&gt; US enters WWII.</a:t>
            </a:r>
            <a:br>
              <a:rPr lang="en-US" sz="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8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1945: US determined not to repeat mistakes of isolationism &amp; protectionism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Multilateral system of rules &amp; institutions (GATT, IMF, IBRD, WTO…)</a:t>
            </a:r>
            <a:b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=&gt; trade</a:t>
            </a:r>
            <a:r>
              <a:rPr lang="en-US" sz="24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/GDP </a:t>
            </a:r>
            <a:r>
              <a:rPr lang="en-US" sz="2400" b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↑</a:t>
            </a:r>
            <a:r>
              <a:rPr lang="en-US" sz="24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(see </a:t>
            </a:r>
            <a:r>
              <a:rPr lang="en-US" sz="24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graph), </a:t>
            </a:r>
            <a:endParaRPr lang="en-US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nder US leadership,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80 years of </a:t>
            </a: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unprecedented </a:t>
            </a: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peace &amp; prosperity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 “soft power” won the Cold War (Joe Nye).</a:t>
            </a:r>
            <a:endParaRPr lang="en-US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Now we are throwing it all away, ceding the field to China.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297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5113E7-F297-466F-B095-8B66839A8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0776" y="1448439"/>
            <a:ext cx="9128125" cy="55639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4D1A38F-9EA4-4A57-AB0F-967354DAA9D6}"/>
              </a:ext>
            </a:extLst>
          </p:cNvPr>
          <p:cNvSpPr txBox="1">
            <a:spLocks/>
          </p:cNvSpPr>
          <p:nvPr/>
        </p:nvSpPr>
        <p:spPr bwMode="auto">
          <a:xfrm>
            <a:off x="1524000" y="183078"/>
            <a:ext cx="9128125" cy="115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World trade/GDP rose in 1945-2008.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75B2AE-1360-4A6D-B472-1C9ECB9C000A}"/>
              </a:ext>
            </a:extLst>
          </p:cNvPr>
          <p:cNvCxnSpPr>
            <a:cxnSpLocks/>
          </p:cNvCxnSpPr>
          <p:nvPr/>
        </p:nvCxnSpPr>
        <p:spPr>
          <a:xfrm flipV="1">
            <a:off x="2819401" y="4179126"/>
            <a:ext cx="2799315" cy="1426668"/>
          </a:xfrm>
          <a:prstGeom prst="straightConnector1">
            <a:avLst/>
          </a:prstGeom>
          <a:ln w="76200">
            <a:solidFill>
              <a:srgbClr val="0032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68913A8-BFFD-45A6-A2E5-3AC119C58222}"/>
              </a:ext>
            </a:extLst>
          </p:cNvPr>
          <p:cNvCxnSpPr>
            <a:cxnSpLocks/>
          </p:cNvCxnSpPr>
          <p:nvPr/>
        </p:nvCxnSpPr>
        <p:spPr>
          <a:xfrm flipV="1">
            <a:off x="7386493" y="2436410"/>
            <a:ext cx="2204085" cy="2516590"/>
          </a:xfrm>
          <a:prstGeom prst="straightConnector1">
            <a:avLst/>
          </a:prstGeom>
          <a:ln w="76200">
            <a:solidFill>
              <a:srgbClr val="0032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9BACBB5-B7FD-47F7-BEF2-9AED496571D5}"/>
              </a:ext>
            </a:extLst>
          </p:cNvPr>
          <p:cNvCxnSpPr>
            <a:cxnSpLocks/>
          </p:cNvCxnSpPr>
          <p:nvPr/>
        </p:nvCxnSpPr>
        <p:spPr>
          <a:xfrm>
            <a:off x="5830128" y="4179125"/>
            <a:ext cx="1212636" cy="134390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861D452-7BEC-4357-A35F-967306C87924}"/>
              </a:ext>
            </a:extLst>
          </p:cNvPr>
          <p:cNvSpPr txBox="1"/>
          <p:nvPr/>
        </p:nvSpPr>
        <p:spPr>
          <a:xfrm>
            <a:off x="2590800" y="3886201"/>
            <a:ext cx="2443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2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baseline="30000" dirty="0">
                <a:solidFill>
                  <a:srgbClr val="0032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dirty="0">
                <a:solidFill>
                  <a:srgbClr val="0032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Age of Globalization: 1840-1914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B3888F-8C48-4621-9ECF-5EC6467CEDE6}"/>
              </a:ext>
            </a:extLst>
          </p:cNvPr>
          <p:cNvSpPr txBox="1"/>
          <p:nvPr/>
        </p:nvSpPr>
        <p:spPr>
          <a:xfrm>
            <a:off x="7532914" y="2819401"/>
            <a:ext cx="161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2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Liberalization:</a:t>
            </a:r>
          </a:p>
          <a:p>
            <a:r>
              <a:rPr lang="en-US" b="1" dirty="0">
                <a:solidFill>
                  <a:srgbClr val="0032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1945-2008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9C820E-716A-4114-8E57-E63DBF3EE9B3}"/>
              </a:ext>
            </a:extLst>
          </p:cNvPr>
          <p:cNvSpPr/>
          <p:nvPr/>
        </p:nvSpPr>
        <p:spPr>
          <a:xfrm>
            <a:off x="7924793" y="6599802"/>
            <a:ext cx="12547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Doug Irwin, 2020</a:t>
            </a:r>
            <a:endParaRPr lang="en-US" sz="12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97F57D-5529-4FE6-9E8B-8D8D2543F188}"/>
              </a:ext>
            </a:extLst>
          </p:cNvPr>
          <p:cNvSpPr txBox="1"/>
          <p:nvPr/>
        </p:nvSpPr>
        <p:spPr>
          <a:xfrm>
            <a:off x="5486400" y="3505200"/>
            <a:ext cx="1512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Inter-war</a:t>
            </a:r>
            <a:b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period: </a:t>
            </a:r>
            <a:b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1914-45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C0A02D-0D9B-4A1D-B68C-B582209FD598}"/>
              </a:ext>
            </a:extLst>
          </p:cNvPr>
          <p:cNvSpPr txBox="1"/>
          <p:nvPr/>
        </p:nvSpPr>
        <p:spPr>
          <a:xfrm>
            <a:off x="4876800" y="6617526"/>
            <a:ext cx="2731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Data: Our World in Data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E2EEAE-F753-4197-9716-5F4EE0F53FB7}"/>
              </a:ext>
            </a:extLst>
          </p:cNvPr>
          <p:cNvSpPr txBox="1"/>
          <p:nvPr/>
        </p:nvSpPr>
        <p:spPr>
          <a:xfrm>
            <a:off x="9269360" y="1537931"/>
            <a:ext cx="1461654" cy="3816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90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2E271-86FD-BEC4-F491-270743142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110" y="365126"/>
            <a:ext cx="9308690" cy="900294"/>
          </a:xfrm>
        </p:spPr>
        <p:txBody>
          <a:bodyPr>
            <a:normAutofit/>
          </a:bodyPr>
          <a:lstStyle/>
          <a:p>
            <a:r>
              <a:rPr lang="en-US" sz="3200" dirty="0"/>
              <a:t>Trump’s tariffs violate international agreements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1391F2-9E55-0A3E-268B-6FEEC31EE323}"/>
              </a:ext>
            </a:extLst>
          </p:cNvPr>
          <p:cNvSpPr txBox="1"/>
          <p:nvPr/>
        </p:nvSpPr>
        <p:spPr>
          <a:xfrm>
            <a:off x="432618" y="1265419"/>
            <a:ext cx="1112028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Especially the GATT &amp; WTO.</a:t>
            </a:r>
            <a:br>
              <a:rPr lang="en-US" sz="1200" dirty="0"/>
            </a:b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And his own first-term agreement with Mexico &amp; Canada: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In Dec. 2019, he induced the neighbors to scrap NAFTA (which he had called a “nightmare” &amp; “the worst trade deal ever made”)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and to replace it with the USMCA. (“The largest, fairest, most balanced trade agreement ever achieved; there has never been anything like it.”)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The 25 % tariffs (still there) were not even part of his campaign.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Far from abiding by trade commitments with Canada &amp; Mexico, </a:t>
            </a:r>
            <a:br>
              <a:rPr lang="en-US" sz="3000" dirty="0"/>
            </a:br>
            <a:r>
              <a:rPr lang="en-US" sz="3000" dirty="0"/>
              <a:t>he has threatened military force against them!</a:t>
            </a:r>
          </a:p>
        </p:txBody>
      </p:sp>
    </p:spTree>
    <p:extLst>
      <p:ext uri="{BB962C8B-B14F-4D97-AF65-F5344CB8AC3E}">
        <p14:creationId xmlns:p14="http://schemas.microsoft.com/office/powerpoint/2010/main" val="12351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14CE799-4DE6-B9BA-D85C-9166A9AA67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8960" y="1973815"/>
            <a:ext cx="9144000" cy="2133599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4000" dirty="0"/>
              <a:t>Tariffs &amp; the trade deficit</a:t>
            </a:r>
            <a:br>
              <a:rPr lang="en-US" sz="4000" dirty="0"/>
            </a:br>
            <a:endParaRPr lang="en-US" sz="4000" dirty="0"/>
          </a:p>
          <a:p>
            <a:pPr marL="457200" indent="-457200" algn="l">
              <a:buFont typeface="+mj-lt"/>
              <a:buAutoNum type="arabicPeriod"/>
            </a:pPr>
            <a:r>
              <a:rPr lang="en-US" sz="4000" dirty="0"/>
              <a:t>The decline of manufacturing jobs</a:t>
            </a:r>
            <a:br>
              <a:rPr lang="en-US" sz="4000" dirty="0"/>
            </a:br>
            <a:endParaRPr lang="en-US" sz="4000" dirty="0"/>
          </a:p>
          <a:p>
            <a:pPr marL="457200" indent="-457200" algn="l">
              <a:buFont typeface="+mj-lt"/>
              <a:buAutoNum type="arabicPeriod"/>
            </a:pPr>
            <a:r>
              <a:rPr lang="en-US" sz="4000" dirty="0"/>
              <a:t>The end of US global leadership</a:t>
            </a:r>
          </a:p>
        </p:txBody>
      </p:sp>
    </p:spTree>
    <p:extLst>
      <p:ext uri="{BB962C8B-B14F-4D97-AF65-F5344CB8AC3E}">
        <p14:creationId xmlns:p14="http://schemas.microsoft.com/office/powerpoint/2010/main" val="357193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E5CC-62DB-502A-FA68-5E819AC32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6" y="365125"/>
            <a:ext cx="12093677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One would expect the rule of law to bind even more domestically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9F15FA-BE30-6690-2226-1BDC528D23E5}"/>
              </a:ext>
            </a:extLst>
          </p:cNvPr>
          <p:cNvSpPr txBox="1"/>
          <p:nvPr/>
        </p:nvSpPr>
        <p:spPr>
          <a:xfrm>
            <a:off x="1356852" y="1761190"/>
            <a:ext cx="9979742" cy="4439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Aptos" panose="020B0004020202020204" pitchFamily="34" charset="0"/>
              </a:rPr>
              <a:t>E</a:t>
            </a:r>
            <a:r>
              <a:rPr lang="en-US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ven for those “America Firsters” who disdain international responsibilities and free trade,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 American president should still abide by </a:t>
            </a:r>
            <a:br>
              <a:rPr lang="en-US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American norms and laws.</a:t>
            </a:r>
            <a:br>
              <a:rPr lang="en-US" sz="16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These tariffs do not.  The Constitution </a:t>
            </a:r>
            <a:br>
              <a:rPr lang="en-US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gave Congress responsibility over trade policy.</a:t>
            </a:r>
            <a:br>
              <a:rPr lang="en-US" sz="105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endParaRPr lang="en-US" sz="105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</a:rPr>
              <a:t>The White House can’t justify these tariffs </a:t>
            </a:r>
            <a:br>
              <a:rPr lang="en-US" sz="3200" dirty="0">
                <a:latin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</a:rPr>
              <a:t>by declaring a national emergency.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496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A9630-0BD5-B21B-9013-A34440BD9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Trump’s plan?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39F7BC-DBD2-6E8A-138F-74C78F68857C}"/>
              </a:ext>
            </a:extLst>
          </p:cNvPr>
          <p:cNvSpPr txBox="1"/>
          <p:nvPr/>
        </p:nvSpPr>
        <p:spPr>
          <a:xfrm>
            <a:off x="1258529" y="1907459"/>
            <a:ext cx="9438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Staking out a bargaining position to negotiate</a:t>
            </a:r>
            <a:br>
              <a:rPr lang="en-US" sz="3200" dirty="0"/>
            </a:br>
            <a:r>
              <a:rPr lang="en-US" sz="3200" dirty="0"/>
              <a:t>a favorable “deal”?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“Transactional”?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Sacrificing long-term objectives like ethics, US reputation, &amp; preservation of the system, to get concrete deals?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But where are the deals?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Fits best: he likes non-zero “bespoke” tariffs so that US CEOs &amp; foreign leaders will come to him as supplicants.</a:t>
            </a:r>
          </a:p>
        </p:txBody>
      </p:sp>
    </p:spTree>
    <p:extLst>
      <p:ext uri="{BB962C8B-B14F-4D97-AF65-F5344CB8AC3E}">
        <p14:creationId xmlns:p14="http://schemas.microsoft.com/office/powerpoint/2010/main" val="102283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95EE7-86BF-BDF9-B299-F1D66B782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07" y="355293"/>
            <a:ext cx="12238703" cy="1325563"/>
          </a:xfrm>
        </p:spPr>
        <p:txBody>
          <a:bodyPr>
            <a:normAutofit/>
          </a:bodyPr>
          <a:lstStyle/>
          <a:p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Appendix: Factors could trigger a US recession in 2025-28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C7E1DA-B82A-79FD-5B3E-6275DD6A212E}"/>
              </a:ext>
            </a:extLst>
          </p:cNvPr>
          <p:cNvSpPr txBox="1"/>
          <p:nvPr/>
        </p:nvSpPr>
        <p:spPr>
          <a:xfrm>
            <a:off x="1376517" y="1873922"/>
            <a:ext cx="9802760" cy="388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trade war,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 blocking of net immigration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 stock market crash.  </a:t>
            </a: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Chaotic DOGE cuts </a:t>
            </a:r>
            <a:endParaRPr lang="en-US" sz="32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 fiscal crisis (bond market crash),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from shutdown, debt limit, or credit downgrading  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32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Uncertainty &amp; </a:t>
            </a:r>
            <a:r>
              <a:rPr lang="en-US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risk =&gt; firms stop investment &amp; hiring.</a:t>
            </a:r>
          </a:p>
        </p:txBody>
      </p:sp>
    </p:spTree>
    <p:extLst>
      <p:ext uri="{BB962C8B-B14F-4D97-AF65-F5344CB8AC3E}">
        <p14:creationId xmlns:p14="http://schemas.microsoft.com/office/powerpoint/2010/main" val="3479903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F5AAE-9FA2-74F8-C9F4-53F692F67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16AFD-5D4D-BEC0-FE9E-9357ABA3D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26" y="630532"/>
            <a:ext cx="12201832" cy="2770602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r>
              <a:rPr lang="en-US" sz="4900" dirty="0"/>
              <a:t>Trump’s tariffs:</a:t>
            </a:r>
            <a:br>
              <a:rPr lang="en-US" sz="4400" dirty="0"/>
            </a:br>
            <a:r>
              <a:rPr lang="en-US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Taking a sledgehammer to US global leadership</a:t>
            </a:r>
            <a:br>
              <a:rPr lang="en-US" sz="27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3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EBAEF3-356D-7D4D-87E3-DF3C2F601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7920" y="4230101"/>
            <a:ext cx="9540800" cy="711570"/>
          </a:xfrm>
        </p:spPr>
        <p:txBody>
          <a:bodyPr>
            <a:noAutofit/>
          </a:bodyPr>
          <a:lstStyle/>
          <a:p>
            <a:r>
              <a:rPr lang="en-US" sz="4000" dirty="0"/>
              <a:t>Jeffrey Frankel</a:t>
            </a:r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715A2C-3393-F77D-8646-04DE719DA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826" y="5194519"/>
            <a:ext cx="4301292" cy="80649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FD86BC6-1008-F5C4-92AC-3CB5428B3475}"/>
              </a:ext>
            </a:extLst>
          </p:cNvPr>
          <p:cNvSpPr txBox="1">
            <a:spLocks/>
          </p:cNvSpPr>
          <p:nvPr/>
        </p:nvSpPr>
        <p:spPr>
          <a:xfrm>
            <a:off x="-31458" y="4341781"/>
            <a:ext cx="12201832" cy="23677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1423066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66FAB-1ED6-3A88-C436-361863419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819" y="63677"/>
            <a:ext cx="11203074" cy="67990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Safe haven no more? The dollar &amp; T bill rate both fell on April 3, 2025</a:t>
            </a:r>
          </a:p>
        </p:txBody>
      </p:sp>
      <p:pic>
        <p:nvPicPr>
          <p:cNvPr id="6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90B7B74D-047B-995F-9C91-35A00F8BA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994" y="881930"/>
            <a:ext cx="8191500" cy="2855407"/>
          </a:xfrm>
          <a:prstGeom prst="rect">
            <a:avLst/>
          </a:prstGeom>
        </p:spPr>
      </p:pic>
      <p:pic>
        <p:nvPicPr>
          <p:cNvPr id="7" name="FRED Graph Chart" descr="FRED Graph">
            <a:hlinkClick r:id="rId4" tooltip="View this chart in your browser. 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0490" y="3862992"/>
            <a:ext cx="8191500" cy="28554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32DFC6-6AEB-B4C5-5C73-E3B414E3FA1B}"/>
              </a:ext>
            </a:extLst>
          </p:cNvPr>
          <p:cNvSpPr txBox="1"/>
          <p:nvPr/>
        </p:nvSpPr>
        <p:spPr>
          <a:xfrm>
            <a:off x="3451123" y="6037008"/>
            <a:ext cx="36870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https://fred.stlouisfed.org/series/DTB1YR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1ABD5E-9196-F36C-BD69-CBC84C2649B6}"/>
              </a:ext>
            </a:extLst>
          </p:cNvPr>
          <p:cNvSpPr txBox="1"/>
          <p:nvPr/>
        </p:nvSpPr>
        <p:spPr>
          <a:xfrm>
            <a:off x="3007835" y="2978101"/>
            <a:ext cx="40910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https://fred.stlouisfed.org/graph/?id=DTWEXBGS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5D64D3F-0C4C-6204-2FE4-9A190D3486E8}"/>
              </a:ext>
            </a:extLst>
          </p:cNvPr>
          <p:cNvCxnSpPr>
            <a:cxnSpLocks/>
          </p:cNvCxnSpPr>
          <p:nvPr/>
        </p:nvCxnSpPr>
        <p:spPr>
          <a:xfrm>
            <a:off x="9049674" y="2085098"/>
            <a:ext cx="703926" cy="120078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721F705-AAE7-A29C-F6AE-3E467D527E6B}"/>
              </a:ext>
            </a:extLst>
          </p:cNvPr>
          <p:cNvCxnSpPr>
            <a:cxnSpLocks/>
          </p:cNvCxnSpPr>
          <p:nvPr/>
        </p:nvCxnSpPr>
        <p:spPr>
          <a:xfrm>
            <a:off x="8735888" y="4819205"/>
            <a:ext cx="1078672" cy="121780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91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0AF51-9689-AF35-64B3-415C55B47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71" y="304838"/>
            <a:ext cx="11498823" cy="991402"/>
          </a:xfrm>
        </p:spPr>
        <p:txBody>
          <a:bodyPr>
            <a:normAutofit/>
          </a:bodyPr>
          <a:lstStyle/>
          <a:p>
            <a:r>
              <a:rPr lang="en-US" sz="3400" dirty="0"/>
              <a:t>1. On April 2, Trump announced long-awaited “reciprocal tariffs”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3480AD-3313-3123-860D-480F0B1282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28290"/>
            <a:ext cx="10515600" cy="37181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2AE13C-0B8B-5985-77D5-1CE31D614017}"/>
              </a:ext>
            </a:extLst>
          </p:cNvPr>
          <p:cNvSpPr txBox="1"/>
          <p:nvPr/>
        </p:nvSpPr>
        <p:spPr>
          <a:xfrm>
            <a:off x="226143" y="5285758"/>
            <a:ext cx="117264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computations </a:t>
            </a:r>
            <a:r>
              <a:rPr lang="en-US" sz="2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</a:t>
            </a:r>
            <a:r>
              <a:rPr lang="en-US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 based, not on other countries’ tariffs against US, 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B12F20-A607-6823-2809-3566B705A722}"/>
              </a:ext>
            </a:extLst>
          </p:cNvPr>
          <p:cNvSpPr txBox="1"/>
          <p:nvPr/>
        </p:nvSpPr>
        <p:spPr>
          <a:xfrm>
            <a:off x="368711" y="5792121"/>
            <a:ext cx="86179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but rather</a:t>
            </a:r>
            <a:r>
              <a:rPr lang="en-US" sz="2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 </a:t>
            </a:r>
            <a:r>
              <a:rPr lang="en-US" sz="2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bilateral merchandise </a:t>
            </a:r>
            <a:r>
              <a:rPr lang="en-US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trade</a:t>
            </a:r>
            <a:r>
              <a:rPr lang="en-US" sz="2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balances.  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F57880-DDBE-7379-8CA5-BEFA0D01E43F}"/>
              </a:ext>
            </a:extLst>
          </p:cNvPr>
          <p:cNvSpPr txBox="1"/>
          <p:nvPr/>
        </p:nvSpPr>
        <p:spPr>
          <a:xfrm>
            <a:off x="8662250" y="5767538"/>
            <a:ext cx="3480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Makes no sense.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354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0E9E8-D558-DCDE-2A49-73335D7B1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985" y="365125"/>
            <a:ext cx="9016181" cy="1325563"/>
          </a:xfrm>
        </p:spPr>
        <p:txBody>
          <a:bodyPr>
            <a:normAutofit/>
          </a:bodyPr>
          <a:lstStyle/>
          <a:p>
            <a:r>
              <a:rPr lang="en-US" sz="3200" dirty="0"/>
              <a:t>The tariff targets included Heard &amp; MacDonald Islands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5256D2-12A4-98EA-FB58-FCE520A74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8803" y="3050297"/>
            <a:ext cx="5703830" cy="31941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0B7677-2BAA-2A58-D5C9-F27139310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58" y="2085520"/>
            <a:ext cx="4896897" cy="36726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62D39E-8F7F-74C6-4EC4-99620E226CE0}"/>
              </a:ext>
            </a:extLst>
          </p:cNvPr>
          <p:cNvSpPr txBox="1"/>
          <p:nvPr/>
        </p:nvSpPr>
        <p:spPr>
          <a:xfrm>
            <a:off x="6017341" y="2005782"/>
            <a:ext cx="5873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which refused to be intimidated.</a:t>
            </a:r>
          </a:p>
        </p:txBody>
      </p:sp>
    </p:spTree>
    <p:extLst>
      <p:ext uri="{BB962C8B-B14F-4D97-AF65-F5344CB8AC3E}">
        <p14:creationId xmlns:p14="http://schemas.microsoft.com/office/powerpoint/2010/main" val="138319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BB6FD-A17B-4D5E-47AD-3CDE7013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185" y="-7518"/>
            <a:ext cx="9564329" cy="1325563"/>
          </a:xfrm>
        </p:spPr>
        <p:txBody>
          <a:bodyPr>
            <a:normAutofit/>
          </a:bodyPr>
          <a:lstStyle/>
          <a:p>
            <a:r>
              <a:rPr lang="en-US" sz="3200" dirty="0"/>
              <a:t>     As of April 12, Trump’s tariffs exceeded Smoot-Hawley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5E7C78-231E-E9F4-9437-20B163769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7185" y="1107441"/>
            <a:ext cx="9564329" cy="56388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0EFE3AA-F358-01CF-C92E-B5722C83582B}"/>
              </a:ext>
            </a:extLst>
          </p:cNvPr>
          <p:cNvSpPr/>
          <p:nvPr/>
        </p:nvSpPr>
        <p:spPr>
          <a:xfrm>
            <a:off x="8323738" y="4323627"/>
            <a:ext cx="469232" cy="352541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4A4AF3-6403-1016-C24C-7778A731AACE}"/>
              </a:ext>
            </a:extLst>
          </p:cNvPr>
          <p:cNvCxnSpPr/>
          <p:nvPr/>
        </p:nvCxnSpPr>
        <p:spPr>
          <a:xfrm>
            <a:off x="2473138" y="4800434"/>
            <a:ext cx="6813754" cy="0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145843-4F77-04DA-DE5D-B803AB27DE91}"/>
              </a:ext>
            </a:extLst>
          </p:cNvPr>
          <p:cNvCxnSpPr>
            <a:cxnSpLocks/>
          </p:cNvCxnSpPr>
          <p:nvPr/>
        </p:nvCxnSpPr>
        <p:spPr>
          <a:xfrm flipV="1">
            <a:off x="8575040" y="4647301"/>
            <a:ext cx="0" cy="61557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73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83A70-3C00-3CD6-701B-0FCA445B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032" y="76892"/>
            <a:ext cx="10515600" cy="78464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Economic damage to US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5E896-A9F9-EFF2-8A84-1C3B79022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1777"/>
            <a:ext cx="10515600" cy="2815949"/>
          </a:xfrm>
        </p:spPr>
        <p:txBody>
          <a:bodyPr>
            <a:normAutofit lnSpcReduction="10000"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ost of living for households </a:t>
            </a:r>
            <a:r>
              <a:rPr lang="en-US" sz="3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↑</a:t>
            </a:r>
            <a:endParaRPr lang="en-US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osts of imported inputs for firms </a:t>
            </a:r>
            <a:r>
              <a:rPr lang="en-US" sz="3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↑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US exports </a:t>
            </a:r>
            <a:r>
              <a:rPr lang="en-US" sz="3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↓ </a:t>
            </a:r>
          </a:p>
          <a:p>
            <a:pPr lvl="1"/>
            <a:r>
              <a:rPr lang="en-US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via slowed income abroad,</a:t>
            </a:r>
          </a:p>
          <a:p>
            <a:pPr lvl="1"/>
            <a:r>
              <a:rPr lang="en-US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$ appreciation  </a:t>
            </a:r>
          </a:p>
          <a:p>
            <a:pPr lvl="2"/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(now overwhelmed by effects of uncertainty &amp; Trump attacks on Fed independence )</a:t>
            </a:r>
          </a:p>
          <a:p>
            <a:pPr lvl="1"/>
            <a:r>
              <a:rPr lang="en-US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&amp; retaliation.     Like Smoot-Hawley.</a:t>
            </a:r>
            <a:endParaRPr lang="en-US" sz="21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98A49D-73E2-A6ED-1678-0E0C80CA2C51}"/>
              </a:ext>
            </a:extLst>
          </p:cNvPr>
          <p:cNvSpPr txBox="1">
            <a:spLocks/>
          </p:cNvSpPr>
          <p:nvPr/>
        </p:nvSpPr>
        <p:spPr>
          <a:xfrm>
            <a:off x="990600" y="3522456"/>
            <a:ext cx="10515600" cy="93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Economic damage to other countries</a:t>
            </a:r>
            <a:endParaRPr lang="en-US" sz="32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EEFC34-3EB5-ADE8-3F18-696778D8B59F}"/>
              </a:ext>
            </a:extLst>
          </p:cNvPr>
          <p:cNvSpPr txBox="1">
            <a:spLocks/>
          </p:cNvSpPr>
          <p:nvPr/>
        </p:nvSpPr>
        <p:spPr>
          <a:xfrm>
            <a:off x="990600" y="4298327"/>
            <a:ext cx="10515600" cy="2815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Loss of </a:t>
            </a:r>
            <a:r>
              <a:rPr lang="en-US" sz="2400" u="sng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 </a:t>
            </a: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demand for their exports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Costs to them of their own retaliation against imports from US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Cost of living </a:t>
            </a:r>
            <a:r>
              <a:rPr lang="en-US" sz="3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↑</a:t>
            </a:r>
            <a:endParaRPr lang="en-US" sz="3000" b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Input costs </a:t>
            </a:r>
            <a:r>
              <a:rPr lang="en-US" sz="3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↑</a:t>
            </a:r>
            <a:endParaRPr lang="en-US" sz="3000" b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Further reduction in their exports…</a:t>
            </a:r>
          </a:p>
        </p:txBody>
      </p:sp>
    </p:spTree>
    <p:extLst>
      <p:ext uri="{BB962C8B-B14F-4D97-AF65-F5344CB8AC3E}">
        <p14:creationId xmlns:p14="http://schemas.microsoft.com/office/powerpoint/2010/main" val="117490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0C4812-EAE5-3647-1B4C-FC14EB28F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327" y="1483360"/>
            <a:ext cx="9891346" cy="5374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A40496-8BB8-367E-9CBC-8A2A2B641DDD}"/>
              </a:ext>
            </a:extLst>
          </p:cNvPr>
          <p:cNvSpPr txBox="1"/>
          <p:nvPr/>
        </p:nvSpPr>
        <p:spPr>
          <a:xfrm>
            <a:off x="965200" y="1838959"/>
            <a:ext cx="11369039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2400" dirty="0"/>
              <a:t>Volatility Index for US Stock Market (USVIX)                    May 2020-April 2025  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BC4F74-9CA5-EEFF-4E3A-308368E291E0}"/>
              </a:ext>
            </a:extLst>
          </p:cNvPr>
          <p:cNvSpPr txBox="1"/>
          <p:nvPr/>
        </p:nvSpPr>
        <p:spPr>
          <a:xfrm>
            <a:off x="1884244" y="6581230"/>
            <a:ext cx="1940798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https://tradingeconomics.com/vix:ind</a:t>
            </a:r>
            <a:endParaRPr lang="en-US" sz="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DBB501-51D1-C7A8-1C47-6DB953D1C1F5}"/>
              </a:ext>
            </a:extLst>
          </p:cNvPr>
          <p:cNvSpPr txBox="1"/>
          <p:nvPr/>
        </p:nvSpPr>
        <p:spPr>
          <a:xfrm>
            <a:off x="589932" y="304797"/>
            <a:ext cx="11494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Tariff uncertainty may have worse effects than the actual tariffs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6FB69E-0578-3FC3-5804-5BC307ADD4D2}"/>
              </a:ext>
            </a:extLst>
          </p:cNvPr>
          <p:cNvCxnSpPr>
            <a:cxnSpLocks/>
          </p:cNvCxnSpPr>
          <p:nvPr/>
        </p:nvCxnSpPr>
        <p:spPr>
          <a:xfrm flipV="1">
            <a:off x="9804400" y="2987040"/>
            <a:ext cx="81280" cy="207264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F168EAB-D050-49FF-62A6-D9D1516C6B21}"/>
              </a:ext>
            </a:extLst>
          </p:cNvPr>
          <p:cNvSpPr/>
          <p:nvPr/>
        </p:nvSpPr>
        <p:spPr>
          <a:xfrm>
            <a:off x="683172" y="1483360"/>
            <a:ext cx="4803228" cy="355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C7DD875-BAC0-CC40-F95E-3DAC8DF1372B}"/>
              </a:ext>
            </a:extLst>
          </p:cNvPr>
          <p:cNvSpPr txBox="1">
            <a:spLocks/>
          </p:cNvSpPr>
          <p:nvPr/>
        </p:nvSpPr>
        <p:spPr>
          <a:xfrm>
            <a:off x="945930" y="1021572"/>
            <a:ext cx="10129520" cy="9336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                    </a:t>
            </a:r>
            <a:r>
              <a:rPr lang="en-US" sz="3200" dirty="0"/>
              <a:t>April 2025 tariff antics spiked risk perceptions</a:t>
            </a:r>
          </a:p>
        </p:txBody>
      </p:sp>
    </p:spTree>
    <p:extLst>
      <p:ext uri="{BB962C8B-B14F-4D97-AF65-F5344CB8AC3E}">
        <p14:creationId xmlns:p14="http://schemas.microsoft.com/office/powerpoint/2010/main" val="290056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95250"/>
          <a:ext cx="8667750" cy="5429250"/>
          <a:chOff x="381000" y="95250"/>
          <a:chExt cx="8667750" cy="5429250"/>
        </a:xfrm>
      </p:grpSpPr>
      <p:pic>
        <p:nvPicPr>
          <p:cNvPr id="3" name="FRED Graph Chart" descr="FRED Graph">
            <a:hlinkClick r:id="rId3" tooltip="View this chart in your browser. 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34" y="1251268"/>
            <a:ext cx="10885805" cy="51339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5000" y="95251"/>
            <a:ext cx="7620000" cy="461665"/>
          </a:xfrm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algn="ctr" fontAlgn="base"/>
            <a:r>
              <a:rPr lang="en-US" sz="2400">
                <a:solidFill>
                  <a:srgbClr val="333333">
                    <a:alpha val="20000"/>
                  </a:srgbClr>
                </a:solidFill>
                <a:latin typeface="Calibri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591EE-CC78-D4C5-D27C-8B345DDF2083}"/>
              </a:ext>
            </a:extLst>
          </p:cNvPr>
          <p:cNvSpPr txBox="1"/>
          <p:nvPr/>
        </p:nvSpPr>
        <p:spPr>
          <a:xfrm>
            <a:off x="2534920" y="1235332"/>
            <a:ext cx="5461000" cy="461665"/>
          </a:xfrm>
          <a:prstGeom prst="rect">
            <a:avLst/>
          </a:prstGeom>
          <a:solidFill>
            <a:srgbClr val="E7F6FF"/>
          </a:solidFill>
          <a:ln>
            <a:solidFill>
              <a:srgbClr val="CC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US trade balance /  GDP      1929-2024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2AB07F-D2A8-A080-AE72-7A18D75CDC5E}"/>
              </a:ext>
            </a:extLst>
          </p:cNvPr>
          <p:cNvSpPr txBox="1"/>
          <p:nvPr/>
        </p:nvSpPr>
        <p:spPr>
          <a:xfrm>
            <a:off x="4480560" y="6583680"/>
            <a:ext cx="466344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https://fred.stlouisfed.org/series/A019RE1A156NBEA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296724B-95E9-3D96-C7FC-20CFA51EB86F}"/>
              </a:ext>
            </a:extLst>
          </p:cNvPr>
          <p:cNvCxnSpPr>
            <a:cxnSpLocks/>
          </p:cNvCxnSpPr>
          <p:nvPr/>
        </p:nvCxnSpPr>
        <p:spPr>
          <a:xfrm>
            <a:off x="6959600" y="3667760"/>
            <a:ext cx="365760" cy="8128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505558F-2C5B-06E8-41AA-F95BBBC6D816}"/>
              </a:ext>
            </a:extLst>
          </p:cNvPr>
          <p:cNvCxnSpPr>
            <a:cxnSpLocks/>
          </p:cNvCxnSpPr>
          <p:nvPr/>
        </p:nvCxnSpPr>
        <p:spPr>
          <a:xfrm>
            <a:off x="8392160" y="3820160"/>
            <a:ext cx="365760" cy="8128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EA0E7BA-3D58-37A6-85A8-A218F2FAC5EE}"/>
              </a:ext>
            </a:extLst>
          </p:cNvPr>
          <p:cNvCxnSpPr>
            <a:cxnSpLocks/>
          </p:cNvCxnSpPr>
          <p:nvPr/>
        </p:nvCxnSpPr>
        <p:spPr>
          <a:xfrm>
            <a:off x="8849360" y="4724400"/>
            <a:ext cx="365760" cy="6908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A4296DB-6EC5-6011-F7F6-FD9B6209A8D1}"/>
              </a:ext>
            </a:extLst>
          </p:cNvPr>
          <p:cNvCxnSpPr>
            <a:cxnSpLocks/>
          </p:cNvCxnSpPr>
          <p:nvPr/>
        </p:nvCxnSpPr>
        <p:spPr>
          <a:xfrm>
            <a:off x="10708640" y="4378960"/>
            <a:ext cx="203200" cy="3454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4B1643-00CC-2633-2A76-93F3EC4EAE9E}"/>
              </a:ext>
            </a:extLst>
          </p:cNvPr>
          <p:cNvSpPr txBox="1"/>
          <p:nvPr/>
        </p:nvSpPr>
        <p:spPr>
          <a:xfrm>
            <a:off x="1666240" y="401320"/>
            <a:ext cx="950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It is true that the US trade deficit has gotten worse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CE752A-90B0-4253-8DAB-77FECB040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173" y="1864800"/>
            <a:ext cx="10815146" cy="490276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FB23A6E-7542-86D3-440E-EE9C08A88F6F}"/>
              </a:ext>
            </a:extLst>
          </p:cNvPr>
          <p:cNvSpPr txBox="1">
            <a:spLocks/>
          </p:cNvSpPr>
          <p:nvPr/>
        </p:nvSpPr>
        <p:spPr>
          <a:xfrm>
            <a:off x="829908" y="902223"/>
            <a:ext cx="5410120" cy="87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The US current account &lt;0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F140C85-9711-0599-99D8-0EF43B139C76}"/>
              </a:ext>
            </a:extLst>
          </p:cNvPr>
          <p:cNvSpPr txBox="1">
            <a:spLocks/>
          </p:cNvSpPr>
          <p:nvPr/>
        </p:nvSpPr>
        <p:spPr>
          <a:xfrm>
            <a:off x="5526589" y="913592"/>
            <a:ext cx="8078728" cy="87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&lt;= S is not big enough to fully offset BD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66FD00-F85B-8FB2-727B-1E4D78950180}"/>
              </a:ext>
            </a:extLst>
          </p:cNvPr>
          <p:cNvSpPr txBox="1"/>
          <p:nvPr/>
        </p:nvSpPr>
        <p:spPr>
          <a:xfrm>
            <a:off x="9164095" y="4572581"/>
            <a:ext cx="275324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i="1" dirty="0"/>
              <a:t>          =&gt; They</a:t>
            </a:r>
            <a:r>
              <a:rPr lang="en-US" sz="3000" dirty="0"/>
              <a:t> “subsidize” </a:t>
            </a:r>
            <a:r>
              <a:rPr lang="en-US" sz="3000" i="1" dirty="0"/>
              <a:t>us</a:t>
            </a:r>
            <a:r>
              <a:rPr lang="en-US" sz="3200" i="1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38AB1-6BA7-A2A0-DE18-00F60073D80A}"/>
              </a:ext>
            </a:extLst>
          </p:cNvPr>
          <p:cNvSpPr txBox="1"/>
          <p:nvPr/>
        </p:nvSpPr>
        <p:spPr>
          <a:xfrm>
            <a:off x="8013352" y="1561897"/>
            <a:ext cx="3924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        Also because of $ “exorbitant privilege”</a:t>
            </a:r>
            <a:endParaRPr lang="en-US" sz="30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17AD5D-29B0-A888-BBD8-476A432CDB88}"/>
              </a:ext>
            </a:extLst>
          </p:cNvPr>
          <p:cNvSpPr txBox="1"/>
          <p:nvPr/>
        </p:nvSpPr>
        <p:spPr>
          <a:xfrm>
            <a:off x="3298371" y="6816188"/>
            <a:ext cx="6858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www.marketwatch.com/story/what-trump-doesnt-get-about-the-link-between-us-savings-and-trade-deficits-2017-04-21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19D1E2-BDF2-030C-3786-CD4DE366B4A2}"/>
              </a:ext>
            </a:extLst>
          </p:cNvPr>
          <p:cNvSpPr txBox="1"/>
          <p:nvPr/>
        </p:nvSpPr>
        <p:spPr>
          <a:xfrm>
            <a:off x="502418" y="1828796"/>
            <a:ext cx="681278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National savings gap = trade gap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6D8D00-98C4-C501-CE65-8141F7768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877" y="174211"/>
            <a:ext cx="10540180" cy="951208"/>
          </a:xfrm>
        </p:spPr>
        <p:txBody>
          <a:bodyPr>
            <a:normAutofit/>
          </a:bodyPr>
          <a:lstStyle/>
          <a:p>
            <a:r>
              <a:rPr lang="en-US" sz="3200" dirty="0"/>
              <a:t>Trade deficits are determined by macroeconomics, not tariffs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0689C6E-0565-69CB-3837-3618583FE6B8}"/>
              </a:ext>
            </a:extLst>
          </p:cNvPr>
          <p:cNvCxnSpPr>
            <a:cxnSpLocks/>
          </p:cNvCxnSpPr>
          <p:nvPr/>
        </p:nvCxnSpPr>
        <p:spPr>
          <a:xfrm>
            <a:off x="2803490" y="4140005"/>
            <a:ext cx="494881" cy="69325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D1BD482-8088-F9B2-40E8-C018521BDA1C}"/>
              </a:ext>
            </a:extLst>
          </p:cNvPr>
          <p:cNvCxnSpPr>
            <a:cxnSpLocks/>
          </p:cNvCxnSpPr>
          <p:nvPr/>
        </p:nvCxnSpPr>
        <p:spPr>
          <a:xfrm>
            <a:off x="5269836" y="4229293"/>
            <a:ext cx="528063" cy="8818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3548395-8A0A-D421-BDCA-5969A06490C2}"/>
              </a:ext>
            </a:extLst>
          </p:cNvPr>
          <p:cNvCxnSpPr>
            <a:cxnSpLocks/>
          </p:cNvCxnSpPr>
          <p:nvPr/>
        </p:nvCxnSpPr>
        <p:spPr>
          <a:xfrm>
            <a:off x="6240028" y="5147889"/>
            <a:ext cx="420229" cy="65001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70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5011</TotalTime>
  <Words>1617</Words>
  <Application>Microsoft Office PowerPoint</Application>
  <PresentationFormat>Widescreen</PresentationFormat>
  <Paragraphs>134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Symbol</vt:lpstr>
      <vt:lpstr>Office Theme</vt:lpstr>
      <vt:lpstr>    Trump’s tariffs: Taking a sledgehammer to US global leadership  </vt:lpstr>
      <vt:lpstr>PowerPoint Presentation</vt:lpstr>
      <vt:lpstr>1. On April 2, Trump announced long-awaited “reciprocal tariffs”</vt:lpstr>
      <vt:lpstr>The tariff targets included Heard &amp; MacDonald Islands</vt:lpstr>
      <vt:lpstr>     As of April 12, Trump’s tariffs exceeded Smoot-Hawley</vt:lpstr>
      <vt:lpstr>Economic damage to US</vt:lpstr>
      <vt:lpstr>PowerPoint Presentation</vt:lpstr>
      <vt:lpstr>PowerPoint Presentation</vt:lpstr>
      <vt:lpstr>Trade deficits are determined by macroeconomics, not tariffs</vt:lpstr>
      <vt:lpstr>What does the classical case for free trade leave out?</vt:lpstr>
      <vt:lpstr>2. It is true that  US manufacturing employment has declined, from 39 % of total employment in 1939, to 8 % in 2024.</vt:lpstr>
      <vt:lpstr>PowerPoint Presentation</vt:lpstr>
      <vt:lpstr>PowerPoint Presentation</vt:lpstr>
      <vt:lpstr>Analogously, US farm jobs fell from 90% in 1790 to 2% today.</vt:lpstr>
      <vt:lpstr>PowerPoint Presentation</vt:lpstr>
      <vt:lpstr>3. A rules-based global system, 1945-2024</vt:lpstr>
      <vt:lpstr>Some IR history</vt:lpstr>
      <vt:lpstr>PowerPoint Presentation</vt:lpstr>
      <vt:lpstr>Trump’s tariffs violate international agreements</vt:lpstr>
      <vt:lpstr>One would expect the rule of law to bind even more domestically</vt:lpstr>
      <vt:lpstr>What is Trump’s plan? </vt:lpstr>
      <vt:lpstr>Appendix: Factors could trigger a US recession in 2025-28</vt:lpstr>
      <vt:lpstr>    Trump’s tariffs: Taking a sledgehammer to US global leadership  </vt:lpstr>
      <vt:lpstr>Safe haven no more? The dollar &amp; T bill rate both fell on April 3, 2025</vt:lpstr>
    </vt:vector>
  </TitlesOfParts>
  <Company>Harvard University Kennedy School of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Frankel, Jeffrey A.</dc:creator>
  <cp:lastModifiedBy>Frankel, Jeffrey A.</cp:lastModifiedBy>
  <cp:revision>11</cp:revision>
  <dcterms:created xsi:type="dcterms:W3CDTF">2025-04-09T12:58:48Z</dcterms:created>
  <dcterms:modified xsi:type="dcterms:W3CDTF">2025-05-13T19:32:48Z</dcterms:modified>
</cp:coreProperties>
</file>