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1" r:id="rId1"/>
  </p:sldMasterIdLst>
  <p:notesMasterIdLst>
    <p:notesMasterId r:id="rId49"/>
  </p:notesMasterIdLst>
  <p:handoutMasterIdLst>
    <p:handoutMasterId r:id="rId50"/>
  </p:handoutMasterIdLst>
  <p:sldIdLst>
    <p:sldId id="294" r:id="rId2"/>
    <p:sldId id="257" r:id="rId3"/>
    <p:sldId id="305" r:id="rId4"/>
    <p:sldId id="306" r:id="rId5"/>
    <p:sldId id="337" r:id="rId6"/>
    <p:sldId id="295" r:id="rId7"/>
    <p:sldId id="340" r:id="rId8"/>
    <p:sldId id="363" r:id="rId9"/>
    <p:sldId id="275" r:id="rId10"/>
    <p:sldId id="296" r:id="rId11"/>
    <p:sldId id="277" r:id="rId12"/>
    <p:sldId id="308" r:id="rId13"/>
    <p:sldId id="359" r:id="rId14"/>
    <p:sldId id="336" r:id="rId15"/>
    <p:sldId id="358" r:id="rId16"/>
    <p:sldId id="297" r:id="rId17"/>
    <p:sldId id="278" r:id="rId18"/>
    <p:sldId id="279" r:id="rId19"/>
    <p:sldId id="282" r:id="rId20"/>
    <p:sldId id="309" r:id="rId21"/>
    <p:sldId id="280" r:id="rId22"/>
    <p:sldId id="281" r:id="rId23"/>
    <p:sldId id="259" r:id="rId24"/>
    <p:sldId id="258" r:id="rId25"/>
    <p:sldId id="293" r:id="rId26"/>
    <p:sldId id="289" r:id="rId27"/>
    <p:sldId id="339" r:id="rId28"/>
    <p:sldId id="317" r:id="rId29"/>
    <p:sldId id="353" r:id="rId30"/>
    <p:sldId id="349" r:id="rId31"/>
    <p:sldId id="376" r:id="rId32"/>
    <p:sldId id="348" r:id="rId33"/>
    <p:sldId id="350" r:id="rId34"/>
    <p:sldId id="357" r:id="rId35"/>
    <p:sldId id="351" r:id="rId36"/>
    <p:sldId id="352" r:id="rId37"/>
    <p:sldId id="367" r:id="rId38"/>
    <p:sldId id="368" r:id="rId39"/>
    <p:sldId id="369" r:id="rId40"/>
    <p:sldId id="370" r:id="rId41"/>
    <p:sldId id="361" r:id="rId42"/>
    <p:sldId id="362" r:id="rId43"/>
    <p:sldId id="371" r:id="rId44"/>
    <p:sldId id="372" r:id="rId45"/>
    <p:sldId id="373" r:id="rId46"/>
    <p:sldId id="374" r:id="rId47"/>
    <p:sldId id="375" r:id="rId4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9900"/>
    <a:srgbClr val="FFCC00"/>
    <a:srgbClr val="FFCA21"/>
    <a:srgbClr val="008080"/>
    <a:srgbClr val="333333"/>
    <a:srgbClr val="FF0000"/>
    <a:srgbClr val="FF6600"/>
    <a:srgbClr val="FFCC66"/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25" autoAdjust="0"/>
    <p:restoredTop sz="94872" autoAdjust="0"/>
  </p:normalViewPr>
  <p:slideViewPr>
    <p:cSldViewPr>
      <p:cViewPr varScale="1">
        <p:scale>
          <a:sx n="127" d="100"/>
          <a:sy n="127" d="100"/>
        </p:scale>
        <p:origin x="-11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4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4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CFE548E-002B-4C27-B265-C63F2E6003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2117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4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ED4C80F-B60B-470F-A55B-01DDBCF301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7164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82230F2-56B6-4E9F-80A3-11D831938387}" type="slidenum">
              <a:rPr lang="en-US" altLang="en-US" smtClean="0"/>
              <a:pPr/>
              <a:t>1</a:t>
            </a:fld>
            <a:endParaRPr lang="en-US" altLang="en-US" smtClean="0"/>
          </a:p>
        </p:txBody>
      </p:sp>
      <p:sp>
        <p:nvSpPr>
          <p:cNvPr id="6451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2CC21434-1874-4664-A038-237A9BD87DDE}" type="slidenum">
              <a:rPr lang="en-US" altLang="en-US" sz="1200">
                <a:cs typeface="Arial" charset="0"/>
              </a:rPr>
              <a:pPr algn="r" eaLnBrk="1" hangingPunct="1"/>
              <a:t>1</a:t>
            </a:fld>
            <a:endParaRPr lang="en-US" altLang="en-US" sz="1200">
              <a:cs typeface="Arial" charset="0"/>
            </a:endParaRPr>
          </a:p>
        </p:txBody>
      </p:sp>
      <p:sp>
        <p:nvSpPr>
          <p:cNvPr id="645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19EC6E6-598A-4A84-BA9F-E8374829CD3E}" type="slidenum">
              <a:rPr lang="en-US" altLang="en-US" smtClean="0"/>
              <a:pPr/>
              <a:t>12</a:t>
            </a:fld>
            <a:endParaRPr lang="en-US" altLang="en-US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1C02A60-1C92-464E-AB7F-3AC9A3931D5A}" type="slidenum">
              <a:rPr lang="en-US" altLang="en-US" smtClean="0"/>
              <a:pPr/>
              <a:t>14</a:t>
            </a:fld>
            <a:endParaRPr lang="en-US" altLang="en-US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EEBC313-5EBF-4AB0-BAC1-40774F5B2F50}" type="slidenum">
              <a:rPr lang="en-US" altLang="en-US" smtClean="0"/>
              <a:pPr/>
              <a:t>16</a:t>
            </a:fld>
            <a:endParaRPr lang="en-US" altLang="en-US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06157E0-C0D8-45B9-89E9-CD5EE68421FB}" type="slidenum">
              <a:rPr lang="en-US" altLang="en-US" smtClean="0"/>
              <a:pPr/>
              <a:t>17</a:t>
            </a:fld>
            <a:endParaRPr lang="en-US" altLang="en-US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23D8D51-DFF5-44BD-B4AA-43EC5D9F3F03}" type="slidenum">
              <a:rPr lang="en-US" altLang="en-US" smtClean="0"/>
              <a:pPr/>
              <a:t>18</a:t>
            </a:fld>
            <a:endParaRPr lang="en-US" altLang="en-US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5A32180-370D-47BA-B0AD-3A186487A19C}" type="slidenum">
              <a:rPr lang="en-US" altLang="en-US" smtClean="0"/>
              <a:pPr/>
              <a:t>19</a:t>
            </a:fld>
            <a:endParaRPr lang="en-US" altLang="en-US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68595E7-4B13-4804-AD36-5AC3BF5AD4E2}" type="slidenum">
              <a:rPr lang="en-US" altLang="en-US" smtClean="0"/>
              <a:pPr/>
              <a:t>20</a:t>
            </a:fld>
            <a:endParaRPr lang="en-US" altLang="en-US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9013E56-60BF-4070-8E4D-9E18FCDDB602}" type="slidenum">
              <a:rPr lang="en-US" altLang="en-US" smtClean="0"/>
              <a:pPr/>
              <a:t>21</a:t>
            </a:fld>
            <a:endParaRPr lang="en-US" altLang="en-US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D1EC5E6-33BD-4E1A-B607-FC822E1E7E2C}" type="slidenum">
              <a:rPr lang="en-US" altLang="en-US" smtClean="0"/>
              <a:pPr/>
              <a:t>22</a:t>
            </a:fld>
            <a:endParaRPr lang="en-US" altLang="en-US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E016692-FBBD-4DF6-B6AF-B0E4747CB43E}" type="slidenum">
              <a:rPr lang="en-US" altLang="en-US" smtClean="0"/>
              <a:pPr/>
              <a:t>23</a:t>
            </a:fld>
            <a:endParaRPr lang="en-US" altLang="en-US" smtClean="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632DCE4-9755-4FD5-B407-8B48B6F9C1BD}" type="slidenum">
              <a:rPr lang="en-US" altLang="en-US" smtClean="0"/>
              <a:pPr/>
              <a:t>2</a:t>
            </a:fld>
            <a:endParaRPr lang="en-US" altLang="en-US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983BFC0-CC15-42E4-9D80-467D1B2AA8C8}" type="slidenum">
              <a:rPr lang="en-US" altLang="en-US" smtClean="0"/>
              <a:pPr/>
              <a:t>24</a:t>
            </a:fld>
            <a:endParaRPr lang="en-US" altLang="en-US" smtClean="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18294EC-51AE-4612-9062-850764518175}" type="slidenum">
              <a:rPr lang="en-US" altLang="en-US" smtClean="0"/>
              <a:pPr/>
              <a:t>25</a:t>
            </a:fld>
            <a:endParaRPr lang="en-US" altLang="en-US" smtClean="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167A1E6-8515-40DC-9872-399534988BB6}" type="slidenum">
              <a:rPr lang="en-US" altLang="en-US" smtClean="0"/>
              <a:pPr/>
              <a:t>26</a:t>
            </a:fld>
            <a:endParaRPr lang="en-US" altLang="en-US" smtClean="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DFD4B3E-5E90-4C45-A22C-2E5262E39F8F}" type="slidenum">
              <a:rPr lang="en-US" altLang="en-US" smtClean="0"/>
              <a:pPr/>
              <a:t>28</a:t>
            </a:fld>
            <a:endParaRPr lang="en-US" altLang="en-US" smtClean="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BB2CEFF-D253-4D1A-B2B1-EDFD0E6853E4}" type="slidenum">
              <a:rPr lang="en-US" altLang="en-US" smtClean="0"/>
              <a:pPr/>
              <a:t>30</a:t>
            </a:fld>
            <a:endParaRPr lang="en-US" altLang="en-US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5AC8832-1FB1-4DA5-8EE5-FB8C71ACCE6E}" type="slidenum">
              <a:rPr lang="en-US" altLang="en-US" smtClean="0"/>
              <a:pPr/>
              <a:t>31</a:t>
            </a:fld>
            <a:endParaRPr lang="en-US" altLang="en-US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7EA28AB-3A2B-4336-9576-FF47B0018DD5}" type="slidenum">
              <a:rPr lang="en-US" altLang="en-US" smtClean="0"/>
              <a:pPr/>
              <a:t>32</a:t>
            </a:fld>
            <a:endParaRPr lang="en-US" altLang="en-US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B89F062-BACE-4DFA-8632-148B64949780}" type="slidenum">
              <a:rPr lang="en-US" altLang="en-US" smtClean="0"/>
              <a:pPr/>
              <a:t>33</a:t>
            </a:fld>
            <a:endParaRPr lang="en-US" altLang="en-US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67E2647-1D5D-43A9-AD23-751ED8197905}" type="slidenum">
              <a:rPr lang="en-US" altLang="en-US" smtClean="0"/>
              <a:pPr/>
              <a:t>35</a:t>
            </a:fld>
            <a:endParaRPr lang="en-US" altLang="en-US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0D7EBFF-07CA-43F8-949B-725A5D516556}" type="slidenum">
              <a:rPr lang="en-US" altLang="en-US" smtClean="0"/>
              <a:pPr/>
              <a:t>37</a:t>
            </a:fld>
            <a:endParaRPr lang="en-US" altLang="en-US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C4FD275-57B1-4DD1-89DF-54A2A561D3B8}" type="slidenum">
              <a:rPr lang="en-US" altLang="en-US" smtClean="0"/>
              <a:pPr/>
              <a:t>3</a:t>
            </a:fld>
            <a:endParaRPr lang="en-US" altLang="en-US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951E7CF-9FBF-43F3-B1A0-24BD03B034A9}" type="slidenum">
              <a:rPr lang="en-US" altLang="en-US" smtClean="0"/>
              <a:pPr/>
              <a:t>38</a:t>
            </a:fld>
            <a:endParaRPr lang="en-US" altLang="en-US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8327709-D1A1-4083-82DA-8BE4AC52F121}" type="slidenum">
              <a:rPr lang="en-US" altLang="en-US" smtClean="0"/>
              <a:pPr/>
              <a:t>39</a:t>
            </a:fld>
            <a:endParaRPr lang="en-US" altLang="en-US" smtClean="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34D6240-AE6C-4B50-AAF3-EDEBDBB24A93}" type="slidenum">
              <a:rPr lang="en-US" altLang="en-US" smtClean="0"/>
              <a:pPr/>
              <a:t>40</a:t>
            </a:fld>
            <a:endParaRPr lang="en-US" altLang="en-US" smtClean="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C85AC1F-145E-42E2-AD5C-E7F0627C5523}" type="slidenum">
              <a:rPr lang="en-US" altLang="en-US" smtClean="0"/>
              <a:pPr/>
              <a:t>41</a:t>
            </a:fld>
            <a:endParaRPr lang="en-US" altLang="en-US" smtClean="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DFD4B3E-5E90-4C45-A22C-2E5262E39F8F}" type="slidenum">
              <a:rPr lang="en-US" altLang="en-US" smtClean="0"/>
              <a:pPr/>
              <a:t>43</a:t>
            </a:fld>
            <a:endParaRPr lang="en-US" altLang="en-US" smtClean="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F9205DA-59DE-43C0-BD6F-81DD4BB07834}" type="slidenum">
              <a:rPr lang="en-US" altLang="en-US" smtClean="0"/>
              <a:pPr/>
              <a:t>44</a:t>
            </a:fld>
            <a:endParaRPr lang="en-US" altLang="en-US" smtClean="0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BA2280C-9427-4471-A111-9DD34EAC5409}" type="slidenum">
              <a:rPr lang="en-US" altLang="en-US" smtClean="0"/>
              <a:pPr/>
              <a:t>45</a:t>
            </a:fld>
            <a:endParaRPr lang="en-US" altLang="en-US" smtClean="0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E214B84-7D9A-4851-A0EB-249F44A2374A}" type="slidenum">
              <a:rPr lang="en-US" altLang="en-US" smtClean="0"/>
              <a:pPr/>
              <a:t>46</a:t>
            </a:fld>
            <a:endParaRPr lang="en-US" altLang="en-US" smtClean="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583C42A-73EF-4AF8-9730-4CE08BFFEAEF}" type="slidenum">
              <a:rPr lang="en-US" altLang="en-US" smtClean="0"/>
              <a:pPr/>
              <a:t>47</a:t>
            </a:fld>
            <a:endParaRPr lang="en-US" altLang="en-US" smtClean="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61CD255-000B-4648-8BC6-0C90CF034A40}" type="slidenum">
              <a:rPr lang="en-US" altLang="en-US" smtClean="0"/>
              <a:pPr/>
              <a:t>4</a:t>
            </a:fld>
            <a:endParaRPr lang="en-US" altLang="en-US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5895A98-2D55-483B-92F8-5347045E40F4}" type="slidenum">
              <a:rPr lang="en-US" altLang="en-US" smtClean="0"/>
              <a:pPr/>
              <a:t>5</a:t>
            </a:fld>
            <a:endParaRPr lang="en-US" altLang="en-US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D12C57E-A46B-4246-9449-8C6195573A76}" type="slidenum">
              <a:rPr lang="en-US" altLang="en-US" smtClean="0"/>
              <a:pPr/>
              <a:t>6</a:t>
            </a:fld>
            <a:endParaRPr lang="en-US" altLang="en-US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0EE5266-28FA-4CE5-8C4A-758855DA6EC1}" type="slidenum">
              <a:rPr lang="en-US" altLang="en-US" smtClean="0"/>
              <a:pPr/>
              <a:t>9</a:t>
            </a:fld>
            <a:endParaRPr lang="en-US" altLang="en-US" smtClean="0"/>
          </a:p>
        </p:txBody>
      </p:sp>
      <p:sp>
        <p:nvSpPr>
          <p:cNvPr id="7270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2D03562C-F725-4F4B-859D-0DE7B70A163D}" type="slidenum">
              <a:rPr lang="en-US" altLang="en-US" sz="1200">
                <a:cs typeface="Arial" charset="0"/>
              </a:rPr>
              <a:pPr algn="r" eaLnBrk="1" hangingPunct="1"/>
              <a:t>9</a:t>
            </a:fld>
            <a:endParaRPr lang="en-US" altLang="en-US" sz="1200">
              <a:cs typeface="Arial" charset="0"/>
            </a:endParaRPr>
          </a:p>
        </p:txBody>
      </p:sp>
      <p:sp>
        <p:nvSpPr>
          <p:cNvPr id="727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1EF414A-4CE4-497E-B73C-09719CB82D6E}" type="slidenum">
              <a:rPr lang="en-US" altLang="en-US" smtClean="0"/>
              <a:pPr/>
              <a:t>10</a:t>
            </a:fld>
            <a:endParaRPr lang="en-US" altLang="en-US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6288C9F-1E7E-4444-9CCB-CF9FFB0F6B9E}" type="slidenum">
              <a:rPr lang="en-US" altLang="en-US" smtClean="0"/>
              <a:pPr/>
              <a:t>11</a:t>
            </a:fld>
            <a:endParaRPr lang="en-US" altLang="en-US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5505 w 6027"/>
                <a:gd name="T1" fmla="*/ 678 h 2296"/>
                <a:gd name="T2" fmla="*/ 0 w 6027"/>
                <a:gd name="T3" fmla="*/ 678 h 2296"/>
                <a:gd name="T4" fmla="*/ 0 w 6027"/>
                <a:gd name="T5" fmla="*/ 0 h 2296"/>
                <a:gd name="T6" fmla="*/ 5505 w 6027"/>
                <a:gd name="T7" fmla="*/ 0 h 2296"/>
                <a:gd name="T8" fmla="*/ 5505 w 6027"/>
                <a:gd name="T9" fmla="*/ 678 h 2296"/>
                <a:gd name="T10" fmla="*/ 5505 w 6027"/>
                <a:gd name="T11" fmla="*/ 678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7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>
              <a:gd name="T0" fmla="*/ 1458681169 w 5748"/>
              <a:gd name="T1" fmla="*/ 1510618537 h 246"/>
              <a:gd name="T2" fmla="*/ 0 w 5748"/>
              <a:gd name="T3" fmla="*/ 1510618537 h 246"/>
              <a:gd name="T4" fmla="*/ 0 w 5748"/>
              <a:gd name="T5" fmla="*/ 0 h 246"/>
              <a:gd name="T6" fmla="*/ 1458681169 w 5748"/>
              <a:gd name="T7" fmla="*/ 0 h 246"/>
              <a:gd name="T8" fmla="*/ 1458681169 w 5748"/>
              <a:gd name="T9" fmla="*/ 1510618537 h 246"/>
              <a:gd name="T10" fmla="*/ 1458681169 w 5748"/>
              <a:gd name="T11" fmla="*/ 1510618537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0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2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>
                  <a:gd name="T0" fmla="*/ 636 w 994"/>
                  <a:gd name="T1" fmla="*/ 373 h 529"/>
                  <a:gd name="T2" fmla="*/ 495 w 994"/>
                  <a:gd name="T3" fmla="*/ 370 h 529"/>
                  <a:gd name="T4" fmla="*/ 280 w 994"/>
                  <a:gd name="T5" fmla="*/ 249 h 529"/>
                  <a:gd name="T6" fmla="*/ 127 w 994"/>
                  <a:gd name="T7" fmla="*/ 66 h 529"/>
                  <a:gd name="T8" fmla="*/ 0 w 994"/>
                  <a:gd name="T9" fmla="*/ 0 h 529"/>
                  <a:gd name="T10" fmla="*/ 22 w 994"/>
                  <a:gd name="T11" fmla="*/ 26 h 529"/>
                  <a:gd name="T12" fmla="*/ 0 w 994"/>
                  <a:gd name="T13" fmla="*/ 65 h 529"/>
                  <a:gd name="T14" fmla="*/ 30 w 994"/>
                  <a:gd name="T15" fmla="*/ 119 h 529"/>
                  <a:gd name="T16" fmla="*/ 75 w 994"/>
                  <a:gd name="T17" fmla="*/ 243 h 529"/>
                  <a:gd name="T18" fmla="*/ 45 w 994"/>
                  <a:gd name="T19" fmla="*/ 422 h 529"/>
                  <a:gd name="T20" fmla="*/ 200 w 994"/>
                  <a:gd name="T21" fmla="*/ 329 h 529"/>
                  <a:gd name="T22" fmla="*/ 592 w 994"/>
                  <a:gd name="T23" fmla="*/ 527 h 529"/>
                  <a:gd name="T24" fmla="*/ 994 w 994"/>
                  <a:gd name="T25" fmla="*/ 529 h 529"/>
                  <a:gd name="T26" fmla="*/ 828 w 994"/>
                  <a:gd name="T27" fmla="*/ 473 h 529"/>
                  <a:gd name="T28" fmla="*/ 636 w 994"/>
                  <a:gd name="T29" fmla="*/ 373 h 52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22 h 353"/>
                  <a:gd name="T4" fmla="*/ 24 w 186"/>
                  <a:gd name="T5" fmla="*/ 38 h 353"/>
                  <a:gd name="T6" fmla="*/ 18 w 186"/>
                  <a:gd name="T7" fmla="*/ 83 h 353"/>
                  <a:gd name="T8" fmla="*/ 42 w 186"/>
                  <a:gd name="T9" fmla="*/ 143 h 353"/>
                  <a:gd name="T10" fmla="*/ 48 w 186"/>
                  <a:gd name="T11" fmla="*/ 203 h 353"/>
                  <a:gd name="T12" fmla="*/ 0 w 186"/>
                  <a:gd name="T13" fmla="*/ 442 h 353"/>
                  <a:gd name="T14" fmla="*/ 54 w 186"/>
                  <a:gd name="T15" fmla="*/ 292 h 353"/>
                  <a:gd name="T16" fmla="*/ 84 w 186"/>
                  <a:gd name="T17" fmla="*/ 271 h 353"/>
                  <a:gd name="T18" fmla="*/ 126 w 186"/>
                  <a:gd name="T19" fmla="*/ 158 h 353"/>
                  <a:gd name="T20" fmla="*/ 144 w 186"/>
                  <a:gd name="T21" fmla="*/ 150 h 353"/>
                  <a:gd name="T22" fmla="*/ 144 w 186"/>
                  <a:gd name="T23" fmla="*/ 113 h 353"/>
                  <a:gd name="T24" fmla="*/ 186 w 186"/>
                  <a:gd name="T25" fmla="*/ 83 h 353"/>
                  <a:gd name="T26" fmla="*/ 162 w 186"/>
                  <a:gd name="T27" fmla="*/ 75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8 h 66"/>
                  <a:gd name="T8" fmla="*/ 6 w 155"/>
                  <a:gd name="T9" fmla="*/ 22 h 66"/>
                  <a:gd name="T10" fmla="*/ 0 w 155"/>
                  <a:gd name="T11" fmla="*/ 30 h 66"/>
                  <a:gd name="T12" fmla="*/ 78 w 155"/>
                  <a:gd name="T13" fmla="*/ 75 h 66"/>
                  <a:gd name="T14" fmla="*/ 96 w 155"/>
                  <a:gd name="T15" fmla="*/ 53 h 66"/>
                  <a:gd name="T16" fmla="*/ 155 w 155"/>
                  <a:gd name="T17" fmla="*/ 83 h 66"/>
                  <a:gd name="T18" fmla="*/ 126 w 155"/>
                  <a:gd name="T19" fmla="*/ 30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6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46 h 72"/>
                  <a:gd name="T2" fmla="*/ 0 w 42"/>
                  <a:gd name="T3" fmla="*/ 23 h 72"/>
                  <a:gd name="T4" fmla="*/ 12 w 42"/>
                  <a:gd name="T5" fmla="*/ 8 h 72"/>
                  <a:gd name="T6" fmla="*/ 0 w 42"/>
                  <a:gd name="T7" fmla="*/ 8 h 72"/>
                  <a:gd name="T8" fmla="*/ 12 w 42"/>
                  <a:gd name="T9" fmla="*/ 8 h 72"/>
                  <a:gd name="T10" fmla="*/ 24 w 42"/>
                  <a:gd name="T11" fmla="*/ 8 h 72"/>
                  <a:gd name="T12" fmla="*/ 36 w 42"/>
                  <a:gd name="T13" fmla="*/ 8 h 72"/>
                  <a:gd name="T14" fmla="*/ 42 w 42"/>
                  <a:gd name="T15" fmla="*/ 0 h 72"/>
                  <a:gd name="T16" fmla="*/ 30 w 42"/>
                  <a:gd name="T17" fmla="*/ 23 h 72"/>
                  <a:gd name="T18" fmla="*/ 42 w 42"/>
                  <a:gd name="T19" fmla="*/ 61 h 72"/>
                  <a:gd name="T20" fmla="*/ 12 w 42"/>
                  <a:gd name="T21" fmla="*/ 91 h 72"/>
                  <a:gd name="T22" fmla="*/ 6 w 42"/>
                  <a:gd name="T23" fmla="*/ 46 h 72"/>
                  <a:gd name="T24" fmla="*/ 6 w 42"/>
                  <a:gd name="T25" fmla="*/ 46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11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7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2 h 287"/>
                <a:gd name="T4" fmla="*/ 66 w 365"/>
                <a:gd name="T5" fmla="*/ 112 h 287"/>
                <a:gd name="T6" fmla="*/ 143 w 365"/>
                <a:gd name="T7" fmla="*/ 186 h 287"/>
                <a:gd name="T8" fmla="*/ 191 w 365"/>
                <a:gd name="T9" fmla="*/ 172 h 287"/>
                <a:gd name="T10" fmla="*/ 341 w 365"/>
                <a:gd name="T11" fmla="*/ 295 h 287"/>
                <a:gd name="T12" fmla="*/ 305 w 365"/>
                <a:gd name="T13" fmla="*/ 178 h 287"/>
                <a:gd name="T14" fmla="*/ 365 w 365"/>
                <a:gd name="T15" fmla="*/ 136 h 287"/>
                <a:gd name="T16" fmla="*/ 359 w 365"/>
                <a:gd name="T17" fmla="*/ 130 h 287"/>
                <a:gd name="T18" fmla="*/ 335 w 365"/>
                <a:gd name="T19" fmla="*/ 118 h 287"/>
                <a:gd name="T20" fmla="*/ 299 w 365"/>
                <a:gd name="T21" fmla="*/ 92 h 287"/>
                <a:gd name="T22" fmla="*/ 257 w 365"/>
                <a:gd name="T23" fmla="*/ 74 h 287"/>
                <a:gd name="T24" fmla="*/ 215 w 365"/>
                <a:gd name="T25" fmla="*/ 56 h 287"/>
                <a:gd name="T26" fmla="*/ 173 w 365"/>
                <a:gd name="T27" fmla="*/ 38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2 h 60"/>
                <a:gd name="T16" fmla="*/ 65 w 71"/>
                <a:gd name="T17" fmla="*/ 44 h 60"/>
                <a:gd name="T18" fmla="*/ 71 w 71"/>
                <a:gd name="T19" fmla="*/ 56 h 60"/>
                <a:gd name="T20" fmla="*/ 71 w 71"/>
                <a:gd name="T21" fmla="*/ 62 h 60"/>
                <a:gd name="T22" fmla="*/ 59 w 71"/>
                <a:gd name="T23" fmla="*/ 56 h 60"/>
                <a:gd name="T24" fmla="*/ 47 w 71"/>
                <a:gd name="T25" fmla="*/ 44 h 60"/>
                <a:gd name="T26" fmla="*/ 23 w 71"/>
                <a:gd name="T27" fmla="*/ 32 h 60"/>
                <a:gd name="T28" fmla="*/ 23 w 71"/>
                <a:gd name="T29" fmla="*/ 38 h 60"/>
                <a:gd name="T30" fmla="*/ 18 w 71"/>
                <a:gd name="T31" fmla="*/ 44 h 60"/>
                <a:gd name="T32" fmla="*/ 12 w 71"/>
                <a:gd name="T33" fmla="*/ 50 h 60"/>
                <a:gd name="T34" fmla="*/ 6 w 71"/>
                <a:gd name="T35" fmla="*/ 50 h 60"/>
                <a:gd name="T36" fmla="*/ 6 w 71"/>
                <a:gd name="T37" fmla="*/ 50 h 60"/>
                <a:gd name="T38" fmla="*/ 6 w 71"/>
                <a:gd name="T39" fmla="*/ 38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6 h 162"/>
                <a:gd name="T10" fmla="*/ 96 w 161"/>
                <a:gd name="T11" fmla="*/ 62 h 162"/>
                <a:gd name="T12" fmla="*/ 102 w 161"/>
                <a:gd name="T13" fmla="*/ 74 h 162"/>
                <a:gd name="T14" fmla="*/ 108 w 161"/>
                <a:gd name="T15" fmla="*/ 86 h 162"/>
                <a:gd name="T16" fmla="*/ 120 w 161"/>
                <a:gd name="T17" fmla="*/ 98 h 162"/>
                <a:gd name="T18" fmla="*/ 143 w 161"/>
                <a:gd name="T19" fmla="*/ 116 h 162"/>
                <a:gd name="T20" fmla="*/ 155 w 161"/>
                <a:gd name="T21" fmla="*/ 142 h 162"/>
                <a:gd name="T22" fmla="*/ 161 w 161"/>
                <a:gd name="T23" fmla="*/ 160 h 162"/>
                <a:gd name="T24" fmla="*/ 161 w 161"/>
                <a:gd name="T25" fmla="*/ 166 h 162"/>
                <a:gd name="T26" fmla="*/ 96 w 161"/>
                <a:gd name="T27" fmla="*/ 104 h 162"/>
                <a:gd name="T28" fmla="*/ 30 w 161"/>
                <a:gd name="T29" fmla="*/ 56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2 h 60"/>
                <a:gd name="T4" fmla="*/ 41 w 59"/>
                <a:gd name="T5" fmla="*/ 38 h 60"/>
                <a:gd name="T6" fmla="*/ 47 w 59"/>
                <a:gd name="T7" fmla="*/ 44 h 60"/>
                <a:gd name="T8" fmla="*/ 53 w 59"/>
                <a:gd name="T9" fmla="*/ 56 h 60"/>
                <a:gd name="T10" fmla="*/ 53 w 59"/>
                <a:gd name="T11" fmla="*/ 62 h 60"/>
                <a:gd name="T12" fmla="*/ 47 w 59"/>
                <a:gd name="T13" fmla="*/ 56 h 60"/>
                <a:gd name="T14" fmla="*/ 35 w 59"/>
                <a:gd name="T15" fmla="*/ 50 h 60"/>
                <a:gd name="T16" fmla="*/ 23 w 59"/>
                <a:gd name="T17" fmla="*/ 38 h 60"/>
                <a:gd name="T18" fmla="*/ 17 w 59"/>
                <a:gd name="T19" fmla="*/ 32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8 h 204"/>
                <a:gd name="T2" fmla="*/ 245 w 245"/>
                <a:gd name="T3" fmla="*/ 44 h 204"/>
                <a:gd name="T4" fmla="*/ 209 w 245"/>
                <a:gd name="T5" fmla="*/ 86 h 204"/>
                <a:gd name="T6" fmla="*/ 143 w 245"/>
                <a:gd name="T7" fmla="*/ 136 h 204"/>
                <a:gd name="T8" fmla="*/ 167 w 245"/>
                <a:gd name="T9" fmla="*/ 160 h 204"/>
                <a:gd name="T10" fmla="*/ 179 w 245"/>
                <a:gd name="T11" fmla="*/ 210 h 204"/>
                <a:gd name="T12" fmla="*/ 77 w 245"/>
                <a:gd name="T13" fmla="*/ 136 h 204"/>
                <a:gd name="T14" fmla="*/ 47 w 245"/>
                <a:gd name="T15" fmla="*/ 86 h 204"/>
                <a:gd name="T16" fmla="*/ 89 w 245"/>
                <a:gd name="T17" fmla="*/ 68 h 204"/>
                <a:gd name="T18" fmla="*/ 59 w 245"/>
                <a:gd name="T19" fmla="*/ 38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8 h 204"/>
                <a:gd name="T50" fmla="*/ 233 w 245"/>
                <a:gd name="T51" fmla="*/ 38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43030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3031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1263F-176A-4521-B48A-D706E9F859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733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072E54-2F26-424D-ADAF-5E812F103C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143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7A2DDA-2B5C-437A-95E7-A772DA9CB3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876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BB742-1296-4CEB-BFA0-9BDA9E0AE7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2575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24300"/>
            <a:ext cx="4038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8F9AD1-E987-4D5D-B8DC-836C492771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9419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A8C819-BA5F-4EB2-9A05-C2381A0A78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253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E8F11B-9893-48A0-8D19-1E78B82F09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554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3C43F4-1EC5-4231-82E1-0C11FC2BB9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348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EE3A7C-FDB0-4139-8A93-E7CAFDF143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454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EBCFCA-835E-40DB-A830-5726301646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478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A3758D-639D-4117-8C64-81F1AF6D3F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878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273A4B-3E62-41DA-84AF-57278241C0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023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A118C8-9FB7-42A7-B0CD-22A6BA1639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102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4FA301-F0BD-4CB8-8846-89D52ADF61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754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1847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049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5505 w 6027"/>
                <a:gd name="T1" fmla="*/ 678 h 2296"/>
                <a:gd name="T2" fmla="*/ 0 w 6027"/>
                <a:gd name="T3" fmla="*/ 678 h 2296"/>
                <a:gd name="T4" fmla="*/ 0 w 6027"/>
                <a:gd name="T5" fmla="*/ 0 h 2296"/>
                <a:gd name="T6" fmla="*/ 5505 w 6027"/>
                <a:gd name="T7" fmla="*/ 0 h 2296"/>
                <a:gd name="T8" fmla="*/ 5505 w 6027"/>
                <a:gd name="T9" fmla="*/ 678 h 2296"/>
                <a:gd name="T10" fmla="*/ 5505 w 6027"/>
                <a:gd name="T11" fmla="*/ 678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988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027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>
              <a:gd name="T0" fmla="*/ 1458681169 w 5748"/>
              <a:gd name="T1" fmla="*/ 1510618537 h 246"/>
              <a:gd name="T2" fmla="*/ 0 w 5748"/>
              <a:gd name="T3" fmla="*/ 1510618537 h 246"/>
              <a:gd name="T4" fmla="*/ 0 w 5748"/>
              <a:gd name="T5" fmla="*/ 0 h 246"/>
              <a:gd name="T6" fmla="*/ 1458681169 w 5748"/>
              <a:gd name="T7" fmla="*/ 0 h 246"/>
              <a:gd name="T8" fmla="*/ 1458681169 w 5748"/>
              <a:gd name="T9" fmla="*/ 1510618537 h 246"/>
              <a:gd name="T10" fmla="*/ 1458681169 w 5748"/>
              <a:gd name="T11" fmla="*/ 1510618537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6148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41991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6162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1044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>
                  <a:gd name="T0" fmla="*/ 636 w 996"/>
                  <a:gd name="T1" fmla="*/ 373 h 533"/>
                  <a:gd name="T2" fmla="*/ 495 w 996"/>
                  <a:gd name="T3" fmla="*/ 370 h 533"/>
                  <a:gd name="T4" fmla="*/ 280 w 996"/>
                  <a:gd name="T5" fmla="*/ 249 h 533"/>
                  <a:gd name="T6" fmla="*/ 127 w 996"/>
                  <a:gd name="T7" fmla="*/ 66 h 533"/>
                  <a:gd name="T8" fmla="*/ 0 w 996"/>
                  <a:gd name="T9" fmla="*/ 0 h 533"/>
                  <a:gd name="T10" fmla="*/ 22 w 996"/>
                  <a:gd name="T11" fmla="*/ 26 h 533"/>
                  <a:gd name="T12" fmla="*/ 0 w 996"/>
                  <a:gd name="T13" fmla="*/ 65 h 533"/>
                  <a:gd name="T14" fmla="*/ 30 w 996"/>
                  <a:gd name="T15" fmla="*/ 119 h 533"/>
                  <a:gd name="T16" fmla="*/ 75 w 996"/>
                  <a:gd name="T17" fmla="*/ 243 h 533"/>
                  <a:gd name="T18" fmla="*/ 45 w 996"/>
                  <a:gd name="T19" fmla="*/ 422 h 533"/>
                  <a:gd name="T20" fmla="*/ 200 w 996"/>
                  <a:gd name="T21" fmla="*/ 329 h 533"/>
                  <a:gd name="T22" fmla="*/ 612 w 996"/>
                  <a:gd name="T23" fmla="*/ 533 h 533"/>
                  <a:gd name="T24" fmla="*/ 996 w 996"/>
                  <a:gd name="T25" fmla="*/ 529 h 533"/>
                  <a:gd name="T26" fmla="*/ 828 w 996"/>
                  <a:gd name="T27" fmla="*/ 473 h 533"/>
                  <a:gd name="T28" fmla="*/ 636 w 996"/>
                  <a:gd name="T29" fmla="*/ 373 h 53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45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22 h 353"/>
                  <a:gd name="T4" fmla="*/ 24 w 186"/>
                  <a:gd name="T5" fmla="*/ 38 h 353"/>
                  <a:gd name="T6" fmla="*/ 18 w 186"/>
                  <a:gd name="T7" fmla="*/ 83 h 353"/>
                  <a:gd name="T8" fmla="*/ 42 w 186"/>
                  <a:gd name="T9" fmla="*/ 143 h 353"/>
                  <a:gd name="T10" fmla="*/ 48 w 186"/>
                  <a:gd name="T11" fmla="*/ 203 h 353"/>
                  <a:gd name="T12" fmla="*/ 0 w 186"/>
                  <a:gd name="T13" fmla="*/ 442 h 353"/>
                  <a:gd name="T14" fmla="*/ 54 w 186"/>
                  <a:gd name="T15" fmla="*/ 292 h 353"/>
                  <a:gd name="T16" fmla="*/ 84 w 186"/>
                  <a:gd name="T17" fmla="*/ 271 h 353"/>
                  <a:gd name="T18" fmla="*/ 126 w 186"/>
                  <a:gd name="T19" fmla="*/ 158 h 353"/>
                  <a:gd name="T20" fmla="*/ 144 w 186"/>
                  <a:gd name="T21" fmla="*/ 150 h 353"/>
                  <a:gd name="T22" fmla="*/ 144 w 186"/>
                  <a:gd name="T23" fmla="*/ 113 h 353"/>
                  <a:gd name="T24" fmla="*/ 186 w 186"/>
                  <a:gd name="T25" fmla="*/ 83 h 353"/>
                  <a:gd name="T26" fmla="*/ 162 w 186"/>
                  <a:gd name="T27" fmla="*/ 75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46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47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8 h 66"/>
                  <a:gd name="T8" fmla="*/ 6 w 155"/>
                  <a:gd name="T9" fmla="*/ 22 h 66"/>
                  <a:gd name="T10" fmla="*/ 0 w 155"/>
                  <a:gd name="T11" fmla="*/ 30 h 66"/>
                  <a:gd name="T12" fmla="*/ 78 w 155"/>
                  <a:gd name="T13" fmla="*/ 75 h 66"/>
                  <a:gd name="T14" fmla="*/ 96 w 155"/>
                  <a:gd name="T15" fmla="*/ 53 h 66"/>
                  <a:gd name="T16" fmla="*/ 155 w 155"/>
                  <a:gd name="T17" fmla="*/ 83 h 66"/>
                  <a:gd name="T18" fmla="*/ 126 w 155"/>
                  <a:gd name="T19" fmla="*/ 30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48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46 h 72"/>
                  <a:gd name="T2" fmla="*/ 0 w 42"/>
                  <a:gd name="T3" fmla="*/ 23 h 72"/>
                  <a:gd name="T4" fmla="*/ 12 w 42"/>
                  <a:gd name="T5" fmla="*/ 8 h 72"/>
                  <a:gd name="T6" fmla="*/ 0 w 42"/>
                  <a:gd name="T7" fmla="*/ 8 h 72"/>
                  <a:gd name="T8" fmla="*/ 12 w 42"/>
                  <a:gd name="T9" fmla="*/ 8 h 72"/>
                  <a:gd name="T10" fmla="*/ 24 w 42"/>
                  <a:gd name="T11" fmla="*/ 8 h 72"/>
                  <a:gd name="T12" fmla="*/ 36 w 42"/>
                  <a:gd name="T13" fmla="*/ 8 h 72"/>
                  <a:gd name="T14" fmla="*/ 42 w 42"/>
                  <a:gd name="T15" fmla="*/ 0 h 72"/>
                  <a:gd name="T16" fmla="*/ 30 w 42"/>
                  <a:gd name="T17" fmla="*/ 23 h 72"/>
                  <a:gd name="T18" fmla="*/ 42 w 42"/>
                  <a:gd name="T19" fmla="*/ 61 h 72"/>
                  <a:gd name="T20" fmla="*/ 12 w 42"/>
                  <a:gd name="T21" fmla="*/ 91 h 72"/>
                  <a:gd name="T22" fmla="*/ 6 w 42"/>
                  <a:gd name="T23" fmla="*/ 46 h 72"/>
                  <a:gd name="T24" fmla="*/ 6 w 42"/>
                  <a:gd name="T25" fmla="*/ 46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41998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6149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035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2 h 287"/>
                <a:gd name="T4" fmla="*/ 66 w 365"/>
                <a:gd name="T5" fmla="*/ 112 h 287"/>
                <a:gd name="T6" fmla="*/ 143 w 365"/>
                <a:gd name="T7" fmla="*/ 186 h 287"/>
                <a:gd name="T8" fmla="*/ 191 w 365"/>
                <a:gd name="T9" fmla="*/ 172 h 287"/>
                <a:gd name="T10" fmla="*/ 341 w 365"/>
                <a:gd name="T11" fmla="*/ 295 h 287"/>
                <a:gd name="T12" fmla="*/ 305 w 365"/>
                <a:gd name="T13" fmla="*/ 178 h 287"/>
                <a:gd name="T14" fmla="*/ 365 w 365"/>
                <a:gd name="T15" fmla="*/ 136 h 287"/>
                <a:gd name="T16" fmla="*/ 359 w 365"/>
                <a:gd name="T17" fmla="*/ 130 h 287"/>
                <a:gd name="T18" fmla="*/ 335 w 365"/>
                <a:gd name="T19" fmla="*/ 118 h 287"/>
                <a:gd name="T20" fmla="*/ 299 w 365"/>
                <a:gd name="T21" fmla="*/ 92 h 287"/>
                <a:gd name="T22" fmla="*/ 257 w 365"/>
                <a:gd name="T23" fmla="*/ 74 h 287"/>
                <a:gd name="T24" fmla="*/ 215 w 365"/>
                <a:gd name="T25" fmla="*/ 56 h 287"/>
                <a:gd name="T26" fmla="*/ 173 w 365"/>
                <a:gd name="T27" fmla="*/ 38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6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7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2 h 60"/>
                <a:gd name="T16" fmla="*/ 65 w 71"/>
                <a:gd name="T17" fmla="*/ 44 h 60"/>
                <a:gd name="T18" fmla="*/ 71 w 71"/>
                <a:gd name="T19" fmla="*/ 56 h 60"/>
                <a:gd name="T20" fmla="*/ 71 w 71"/>
                <a:gd name="T21" fmla="*/ 62 h 60"/>
                <a:gd name="T22" fmla="*/ 59 w 71"/>
                <a:gd name="T23" fmla="*/ 56 h 60"/>
                <a:gd name="T24" fmla="*/ 47 w 71"/>
                <a:gd name="T25" fmla="*/ 44 h 60"/>
                <a:gd name="T26" fmla="*/ 23 w 71"/>
                <a:gd name="T27" fmla="*/ 32 h 60"/>
                <a:gd name="T28" fmla="*/ 23 w 71"/>
                <a:gd name="T29" fmla="*/ 38 h 60"/>
                <a:gd name="T30" fmla="*/ 18 w 71"/>
                <a:gd name="T31" fmla="*/ 44 h 60"/>
                <a:gd name="T32" fmla="*/ 12 w 71"/>
                <a:gd name="T33" fmla="*/ 50 h 60"/>
                <a:gd name="T34" fmla="*/ 6 w 71"/>
                <a:gd name="T35" fmla="*/ 50 h 60"/>
                <a:gd name="T36" fmla="*/ 6 w 71"/>
                <a:gd name="T37" fmla="*/ 50 h 60"/>
                <a:gd name="T38" fmla="*/ 6 w 71"/>
                <a:gd name="T39" fmla="*/ 38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8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6 h 162"/>
                <a:gd name="T10" fmla="*/ 96 w 161"/>
                <a:gd name="T11" fmla="*/ 62 h 162"/>
                <a:gd name="T12" fmla="*/ 102 w 161"/>
                <a:gd name="T13" fmla="*/ 74 h 162"/>
                <a:gd name="T14" fmla="*/ 108 w 161"/>
                <a:gd name="T15" fmla="*/ 86 h 162"/>
                <a:gd name="T16" fmla="*/ 120 w 161"/>
                <a:gd name="T17" fmla="*/ 98 h 162"/>
                <a:gd name="T18" fmla="*/ 143 w 161"/>
                <a:gd name="T19" fmla="*/ 116 h 162"/>
                <a:gd name="T20" fmla="*/ 155 w 161"/>
                <a:gd name="T21" fmla="*/ 142 h 162"/>
                <a:gd name="T22" fmla="*/ 161 w 161"/>
                <a:gd name="T23" fmla="*/ 160 h 162"/>
                <a:gd name="T24" fmla="*/ 161 w 161"/>
                <a:gd name="T25" fmla="*/ 166 h 162"/>
                <a:gd name="T26" fmla="*/ 96 w 161"/>
                <a:gd name="T27" fmla="*/ 104 h 162"/>
                <a:gd name="T28" fmla="*/ 30 w 161"/>
                <a:gd name="T29" fmla="*/ 56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9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2 h 60"/>
                <a:gd name="T4" fmla="*/ 41 w 59"/>
                <a:gd name="T5" fmla="*/ 38 h 60"/>
                <a:gd name="T6" fmla="*/ 47 w 59"/>
                <a:gd name="T7" fmla="*/ 44 h 60"/>
                <a:gd name="T8" fmla="*/ 53 w 59"/>
                <a:gd name="T9" fmla="*/ 56 h 60"/>
                <a:gd name="T10" fmla="*/ 53 w 59"/>
                <a:gd name="T11" fmla="*/ 62 h 60"/>
                <a:gd name="T12" fmla="*/ 47 w 59"/>
                <a:gd name="T13" fmla="*/ 56 h 60"/>
                <a:gd name="T14" fmla="*/ 35 w 59"/>
                <a:gd name="T15" fmla="*/ 50 h 60"/>
                <a:gd name="T16" fmla="*/ 23 w 59"/>
                <a:gd name="T17" fmla="*/ 38 h 60"/>
                <a:gd name="T18" fmla="*/ 17 w 59"/>
                <a:gd name="T19" fmla="*/ 32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0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8 h 204"/>
                <a:gd name="T2" fmla="*/ 245 w 245"/>
                <a:gd name="T3" fmla="*/ 44 h 204"/>
                <a:gd name="T4" fmla="*/ 209 w 245"/>
                <a:gd name="T5" fmla="*/ 86 h 204"/>
                <a:gd name="T6" fmla="*/ 143 w 245"/>
                <a:gd name="T7" fmla="*/ 136 h 204"/>
                <a:gd name="T8" fmla="*/ 167 w 245"/>
                <a:gd name="T9" fmla="*/ 160 h 204"/>
                <a:gd name="T10" fmla="*/ 179 w 245"/>
                <a:gd name="T11" fmla="*/ 210 h 204"/>
                <a:gd name="T12" fmla="*/ 77 w 245"/>
                <a:gd name="T13" fmla="*/ 136 h 204"/>
                <a:gd name="T14" fmla="*/ 47 w 245"/>
                <a:gd name="T15" fmla="*/ 86 h 204"/>
                <a:gd name="T16" fmla="*/ 89 w 245"/>
                <a:gd name="T17" fmla="*/ 68 h 204"/>
                <a:gd name="T18" fmla="*/ 59 w 245"/>
                <a:gd name="T19" fmla="*/ 38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8 h 204"/>
                <a:gd name="T50" fmla="*/ 233 w 245"/>
                <a:gd name="T51" fmla="*/ 38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42006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51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2008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009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010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A4345648-F1DA-4974-8D63-ECBF52B9ED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70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  <p:sldLayoutId id="2147483769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9.emf"/><Relationship Id="rId4" Type="http://schemas.openxmlformats.org/officeDocument/2006/relationships/oleObject" Target="../embeddings/oleObject3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4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gif"/><Relationship Id="rId4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ldbank.org/data/wdi2001/pdfs/tab3_15.pdf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26517E-CC3C-489E-B736-5621CD93972D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04800" y="228600"/>
            <a:ext cx="8610600" cy="17526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Trade, Growth,</a:t>
            </a:r>
            <a:br>
              <a:rPr lang="en-US" b="1" dirty="0" smtClean="0"/>
            </a:br>
            <a:r>
              <a:rPr lang="en-US" b="1" dirty="0" smtClean="0"/>
              <a:t>and the Environment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2590800"/>
            <a:ext cx="9144000" cy="990600"/>
          </a:xfrm>
        </p:spPr>
        <p:txBody>
          <a:bodyPr/>
          <a:lstStyle/>
          <a:p>
            <a:pPr marL="0" indent="0" algn="ctr" eaLnBrk="1" hangingPunct="1">
              <a:buFontTx/>
              <a:buNone/>
              <a:defRPr/>
            </a:pPr>
            <a:r>
              <a:rPr lang="en-US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Jeffrey Frankel</a:t>
            </a:r>
            <a:endParaRPr lang="en-US" sz="40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0" indent="0" algn="ctr" eaLnBrk="1" hangingPunct="1">
              <a:buFontTx/>
              <a:buNone/>
              <a:defRPr/>
            </a:pPr>
            <a:endParaRPr lang="en-US" sz="36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8197" name="Picture 5" descr="j043313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9113" y="2743200"/>
            <a:ext cx="1817687" cy="18176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5" descr="MPj0399312000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819400"/>
            <a:ext cx="1885009" cy="16676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HKS-logo_ks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775" y="3514725"/>
            <a:ext cx="2838450" cy="3714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025" name="Rectangle 9"/>
          <p:cNvSpPr>
            <a:spLocks noChangeArrowheads="1"/>
          </p:cNvSpPr>
          <p:nvPr/>
        </p:nvSpPr>
        <p:spPr bwMode="auto">
          <a:xfrm>
            <a:off x="1143000" y="4724400"/>
            <a:ext cx="6934200" cy="120032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/>
              <a:t>Guest lecture: </a:t>
            </a:r>
            <a:r>
              <a:rPr lang="en-US" sz="2400" dirty="0" smtClean="0"/>
              <a:t>Rob </a:t>
            </a:r>
            <a:r>
              <a:rPr lang="en-US" sz="2400" dirty="0"/>
              <a:t>Stavins class in</a:t>
            </a:r>
            <a:br>
              <a:rPr lang="en-US" sz="2400" dirty="0"/>
            </a:br>
            <a:r>
              <a:rPr lang="en-US" sz="2400" dirty="0"/>
              <a:t>Environmental</a:t>
            </a:r>
            <a:r>
              <a:rPr lang="en-US" sz="1200" dirty="0"/>
              <a:t> </a:t>
            </a:r>
            <a:r>
              <a:rPr lang="en-US" sz="2400" dirty="0"/>
              <a:t>&amp;</a:t>
            </a:r>
            <a:r>
              <a:rPr lang="en-US" sz="1200" dirty="0"/>
              <a:t> </a:t>
            </a:r>
            <a:r>
              <a:rPr lang="en-US" sz="2400" dirty="0"/>
              <a:t>Resource Economics and Policy</a:t>
            </a:r>
            <a:endParaRPr lang="en-US" sz="9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defRPr/>
            </a:pPr>
            <a:r>
              <a:rPr lang="en-US" sz="2400" dirty="0"/>
              <a:t>April </a:t>
            </a:r>
            <a:r>
              <a:rPr lang="en-US" sz="2400" dirty="0" smtClean="0"/>
              <a:t>18, 2018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46CE81-63F8-479E-9D42-12412A2CAF71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83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2400"/>
            <a:ext cx="8305800" cy="14478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/>
              <a:t>Is trade itself good or bad</a:t>
            </a:r>
            <a:br>
              <a:rPr lang="en-US" sz="3200" b="1" dirty="0" smtClean="0"/>
            </a:br>
            <a:r>
              <a:rPr lang="en-US" sz="3200" b="1" dirty="0" smtClean="0"/>
              <a:t>for the </a:t>
            </a:r>
            <a:r>
              <a:rPr lang="en-US" sz="3200" b="1" dirty="0" smtClean="0">
                <a:solidFill>
                  <a:srgbClr val="66FF33"/>
                </a:solidFill>
              </a:rPr>
              <a:t>environment</a:t>
            </a:r>
            <a:r>
              <a:rPr lang="en-US" sz="3200" b="1" dirty="0" smtClean="0"/>
              <a:t>, in theory?</a:t>
            </a:r>
            <a:endParaRPr lang="en-US" sz="3200" b="1" i="1" dirty="0" smtClean="0"/>
          </a:p>
        </p:txBody>
      </p:sp>
      <p:graphicFrame>
        <p:nvGraphicFramePr>
          <p:cNvPr id="90171" name="Group 59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881262685"/>
              </p:ext>
            </p:extLst>
          </p:nvPr>
        </p:nvGraphicFramePr>
        <p:xfrm>
          <a:off x="228600" y="1699329"/>
          <a:ext cx="8610600" cy="4553562"/>
        </p:xfrm>
        <a:graphic>
          <a:graphicData uri="http://schemas.openxmlformats.org/drawingml/2006/table">
            <a:tbl>
              <a:tblPr/>
              <a:tblGrid>
                <a:gridCol w="2590800"/>
                <a:gridCol w="2819400"/>
                <a:gridCol w="3200400"/>
              </a:tblGrid>
              <a:tr h="8525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</a:rPr>
                        <a:t>Environmental effects of trade</a:t>
                      </a:r>
                      <a:endParaRPr kumimoji="0" lang="en-US" sz="2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SimSun" pitchFamily="2" charset="-122"/>
                        </a:rPr>
                        <a:t>via growth in income:	</a:t>
                      </a:r>
                      <a:r>
                        <a:rPr kumimoji="0" lang="en-US" altLang="zh-CN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SimSun" pitchFamily="2" charset="-122"/>
                        </a:rPr>
                        <a:t> </a:t>
                      </a:r>
                      <a:endParaRPr kumimoji="0" lang="en-US" sz="2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SimSun" pitchFamily="2" charset="-122"/>
                        </a:rPr>
                        <a:t>for a given level of income</a:t>
                      </a:r>
                      <a:r>
                        <a:rPr kumimoji="0" lang="en-US" altLang="zh-CN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SimSun" pitchFamily="2" charset="-122"/>
                        </a:rPr>
                        <a:t> :</a:t>
                      </a:r>
                      <a:endParaRPr kumimoji="0" lang="en-US" sz="2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CC"/>
                    </a:solidFill>
                  </a:tcPr>
                </a:tc>
              </a:tr>
              <a:tr h="4688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Environmental K.Curve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5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CC"/>
                    </a:solidFill>
                  </a:tcPr>
                </a:tc>
              </a:tr>
              <a:tr h="13067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 charset="0"/>
                          <a:ea typeface="SimSun" pitchFamily="2" charset="-122"/>
                        </a:rPr>
                        <a:t>Harmful effects</a:t>
                      </a:r>
                      <a:r>
                        <a:rPr kumimoji="0" lang="en-US" altLang="zh-CN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</a:rPr>
                        <a:t> </a:t>
                      </a:r>
                      <a:endParaRPr kumimoji="0" lang="en-US" sz="2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SimSun" pitchFamily="2" charset="-122"/>
                        </a:rPr>
                        <a:t>larger scale of economic activity; </a:t>
                      </a:r>
                      <a:endParaRPr kumimoji="0" lang="en-US" sz="2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SimSun" pitchFamily="2" charset="-122"/>
                        </a:rPr>
                        <a:t>“Race to the bottom” in national regulation; </a:t>
                      </a:r>
                      <a:endParaRPr kumimoji="0" lang="en-US" sz="2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</a:tr>
              <a:tr h="19209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  <a:ea typeface="SimSun" pitchFamily="2" charset="-122"/>
                        </a:rPr>
                        <a:t>Beneficial effects</a:t>
                      </a:r>
                      <a:r>
                        <a:rPr kumimoji="0" lang="en-US" altLang="zh-CN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</a:rPr>
                        <a:t> </a:t>
                      </a:r>
                      <a:endParaRPr kumimoji="0" lang="en-US" sz="2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  <a:ea typeface="SimSun" pitchFamily="2" charset="-122"/>
                        </a:rPr>
                        <a:t>shifts to cleaner techniques and composition of economic activity. </a:t>
                      </a:r>
                      <a:endParaRPr kumimoji="0" lang="en-US" sz="2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  <a:ea typeface="SimSun" pitchFamily="2" charset="-122"/>
                        </a:rPr>
                        <a:t>“Gains from trade”: e.g., trade in green goods… </a:t>
                      </a:r>
                      <a:endParaRPr kumimoji="0" lang="en-US" sz="2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charset="0"/>
                        <a:ea typeface="SimSun" pitchFamily="2" charset="-122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</a:tr>
            </a:tbl>
          </a:graphicData>
        </a:graphic>
      </p:graphicFrame>
      <p:pic>
        <p:nvPicPr>
          <p:cNvPr id="90137" name="Picture 25" descr="j04331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325" y="4876800"/>
            <a:ext cx="1295400" cy="1143000"/>
          </a:xfrm>
          <a:prstGeom prst="rect">
            <a:avLst/>
          </a:prstGeom>
          <a:solidFill>
            <a:srgbClr val="CCCC00"/>
          </a:solidFill>
          <a:ln w="9525">
            <a:solidFill>
              <a:srgbClr val="006600"/>
            </a:solidFill>
            <a:miter lim="800000"/>
            <a:headEnd/>
            <a:tailEnd/>
          </a:ln>
        </p:spPr>
      </p:pic>
      <p:pic>
        <p:nvPicPr>
          <p:cNvPr id="90138" name="Picture 26" descr="j040247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502025"/>
            <a:ext cx="1524000" cy="790575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841625" y="1668384"/>
            <a:ext cx="2797175" cy="4351416"/>
          </a:xfrm>
          <a:prstGeom prst="rect">
            <a:avLst/>
          </a:prstGeom>
          <a:noFill/>
          <a:ln w="76200" algn="ctr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676900" y="1660525"/>
            <a:ext cx="3208338" cy="4359275"/>
          </a:xfrm>
          <a:prstGeom prst="rect">
            <a:avLst/>
          </a:prstGeom>
          <a:noFill/>
          <a:ln w="76200" algn="ctr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AFB465-E219-4AF2-940D-4C1DF8C3865B}" type="slidenum">
              <a:rPr lang="en-US">
                <a:latin typeface="+mn-lt"/>
              </a:rPr>
              <a:pPr>
                <a:defRPr/>
              </a:pPr>
              <a:t>11</a:t>
            </a:fld>
            <a:endParaRPr lang="en-US">
              <a:latin typeface="+mn-lt"/>
            </a:endParaRPr>
          </a:p>
        </p:txBody>
      </p:sp>
      <p:sp>
        <p:nvSpPr>
          <p:cNvPr id="17411" name="Rectangle 4"/>
          <p:cNvSpPr>
            <a:spLocks noGrp="1" noChangeArrowheads="1"/>
          </p:cNvSpPr>
          <p:nvPr/>
        </p:nvSpPr>
        <p:spPr bwMode="auto">
          <a:xfrm>
            <a:off x="0" y="228600"/>
            <a:ext cx="906780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300" dirty="0">
                <a:solidFill>
                  <a:srgbClr val="FF9933"/>
                </a:solidFill>
                <a:latin typeface="+mn-lt"/>
                <a:cs typeface="Times New Roman" pitchFamily="18" charset="0"/>
              </a:rPr>
              <a:t>The feared “race to the bottom”</a:t>
            </a:r>
            <a:endParaRPr lang="en-US" altLang="en-US" sz="3300" dirty="0">
              <a:latin typeface="+mn-lt"/>
              <a:cs typeface="Arial" charset="0"/>
            </a:endParaRPr>
          </a:p>
        </p:txBody>
      </p:sp>
      <p:sp>
        <p:nvSpPr>
          <p:cNvPr id="52241" name="Text Box 17"/>
          <p:cNvSpPr txBox="1">
            <a:spLocks noChangeArrowheads="1"/>
          </p:cNvSpPr>
          <p:nvPr/>
        </p:nvSpPr>
        <p:spPr bwMode="auto">
          <a:xfrm>
            <a:off x="76200" y="914400"/>
            <a:ext cx="8915400" cy="2185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Char char="•"/>
            </a:pPr>
            <a:r>
              <a:rPr lang="en-US" altLang="en-US" sz="2400" dirty="0">
                <a:latin typeface="+mn-lt"/>
              </a:rPr>
              <a:t> Environmental regulation raises the cost of doing business.</a:t>
            </a:r>
            <a:r>
              <a:rPr lang="en-US" altLang="en-US" sz="800" dirty="0">
                <a:latin typeface="+mn-lt"/>
              </a:rPr>
              <a:t/>
            </a:r>
            <a:br>
              <a:rPr lang="en-US" altLang="en-US" sz="800" dirty="0">
                <a:latin typeface="+mn-lt"/>
              </a:rPr>
            </a:br>
            <a:endParaRPr lang="en-US" altLang="en-US" sz="800" dirty="0">
              <a:latin typeface="+mn-lt"/>
            </a:endParaRPr>
          </a:p>
          <a:p>
            <a:pPr>
              <a:buFontTx/>
              <a:buChar char="•"/>
            </a:pPr>
            <a:r>
              <a:rPr lang="en-US" altLang="en-US" sz="2400" dirty="0">
                <a:latin typeface="+mn-lt"/>
              </a:rPr>
              <a:t> Industry &amp; labor worry about international competition.</a:t>
            </a:r>
            <a:br>
              <a:rPr lang="en-US" altLang="en-US" sz="2400" dirty="0">
                <a:latin typeface="+mn-lt"/>
              </a:rPr>
            </a:br>
            <a:endParaRPr lang="en-US" altLang="en-US" sz="800" dirty="0">
              <a:latin typeface="+mn-lt"/>
            </a:endParaRPr>
          </a:p>
          <a:p>
            <a:pPr>
              <a:buFontTx/>
              <a:buChar char="•"/>
            </a:pPr>
            <a:r>
              <a:rPr lang="en-US" altLang="en-US" sz="2400" dirty="0">
                <a:latin typeface="+mn-lt"/>
              </a:rPr>
              <a:t> The more open is a country to trade, the more pressure will </a:t>
            </a:r>
            <a:r>
              <a:rPr lang="en-US" altLang="en-US" sz="2400" dirty="0" smtClean="0">
                <a:latin typeface="+mn-lt"/>
              </a:rPr>
              <a:t>  </a:t>
            </a:r>
            <a:br>
              <a:rPr lang="en-US" altLang="en-US" sz="2400" dirty="0" smtClean="0">
                <a:latin typeface="+mn-lt"/>
              </a:rPr>
            </a:br>
            <a:r>
              <a:rPr lang="en-US" altLang="en-US" sz="2400" dirty="0" smtClean="0">
                <a:latin typeface="+mn-lt"/>
              </a:rPr>
              <a:t>   they </a:t>
            </a:r>
            <a:r>
              <a:rPr lang="en-US" altLang="en-US" sz="2400" dirty="0">
                <a:latin typeface="+mn-lt"/>
              </a:rPr>
              <a:t>exert on their government to reduce </a:t>
            </a:r>
            <a:r>
              <a:rPr lang="en-US" altLang="en-US" sz="2400" dirty="0" smtClean="0">
                <a:latin typeface="+mn-lt"/>
              </a:rPr>
              <a:t>regulatory </a:t>
            </a:r>
            <a:r>
              <a:rPr lang="en-US" altLang="en-US" sz="2400" dirty="0">
                <a:latin typeface="+mn-lt"/>
              </a:rPr>
              <a:t>burden</a:t>
            </a:r>
            <a:r>
              <a:rPr lang="en-US" altLang="en-US" sz="2400" dirty="0" smtClean="0">
                <a:latin typeface="+mn-lt"/>
              </a:rPr>
              <a:t>.</a:t>
            </a:r>
            <a:r>
              <a:rPr lang="en-US" altLang="en-US" sz="600" dirty="0" smtClean="0">
                <a:latin typeface="+mn-lt"/>
              </a:rPr>
              <a:t/>
            </a:r>
            <a:br>
              <a:rPr lang="en-US" altLang="en-US" sz="600" dirty="0" smtClean="0">
                <a:latin typeface="+mn-lt"/>
              </a:rPr>
            </a:br>
            <a:r>
              <a:rPr lang="en-US" altLang="en-US" sz="600" dirty="0" smtClean="0">
                <a:latin typeface="+mn-lt"/>
              </a:rPr>
              <a:t> </a:t>
            </a:r>
            <a:endParaRPr lang="en-US" altLang="en-US" sz="600" dirty="0">
              <a:latin typeface="+mn-lt"/>
            </a:endParaRPr>
          </a:p>
          <a:p>
            <a:pPr>
              <a:buFontTx/>
              <a:buChar char="•"/>
            </a:pPr>
            <a:r>
              <a:rPr lang="en-US" altLang="en-US" dirty="0">
                <a:latin typeface="+mn-lt"/>
              </a:rPr>
              <a:t>  E.g., Barrett </a:t>
            </a:r>
            <a:r>
              <a:rPr lang="en-US" altLang="en-US" sz="1600" dirty="0">
                <a:latin typeface="+mn-lt"/>
              </a:rPr>
              <a:t>(1994</a:t>
            </a:r>
            <a:r>
              <a:rPr lang="en-US" altLang="en-US" sz="1600" dirty="0" smtClean="0">
                <a:latin typeface="+mn-lt"/>
              </a:rPr>
              <a:t>).</a:t>
            </a:r>
            <a:endParaRPr lang="en-US" altLang="en-US" sz="1600" dirty="0">
              <a:latin typeface="+mn-lt"/>
            </a:endParaRPr>
          </a:p>
        </p:txBody>
      </p:sp>
      <p:sp>
        <p:nvSpPr>
          <p:cNvPr id="52242" name="Rectangle 4"/>
          <p:cNvSpPr>
            <a:spLocks noGrp="1" noChangeArrowheads="1"/>
          </p:cNvSpPr>
          <p:nvPr/>
        </p:nvSpPr>
        <p:spPr bwMode="auto">
          <a:xfrm>
            <a:off x="76200" y="3124200"/>
            <a:ext cx="9067800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800" dirty="0">
                <a:solidFill>
                  <a:srgbClr val="FF9933"/>
                </a:solidFill>
                <a:latin typeface="+mn-lt"/>
                <a:cs typeface="Times New Roman" pitchFamily="18" charset="0"/>
              </a:rPr>
              <a:t>There are also fears that trade will</a:t>
            </a:r>
            <a:br>
              <a:rPr lang="en-US" altLang="en-US" sz="2800" dirty="0">
                <a:solidFill>
                  <a:srgbClr val="FF9933"/>
                </a:solidFill>
                <a:latin typeface="+mn-lt"/>
                <a:cs typeface="Times New Roman" pitchFamily="18" charset="0"/>
              </a:rPr>
            </a:br>
            <a:r>
              <a:rPr lang="en-US" altLang="en-US" sz="2800" dirty="0">
                <a:solidFill>
                  <a:srgbClr val="FF9933"/>
                </a:solidFill>
                <a:latin typeface="+mn-lt"/>
                <a:cs typeface="Times New Roman" pitchFamily="18" charset="0"/>
              </a:rPr>
              <a:t>affect the </a:t>
            </a:r>
            <a:r>
              <a:rPr lang="en-US" altLang="en-US" sz="2800" i="1" dirty="0">
                <a:solidFill>
                  <a:srgbClr val="FF9933"/>
                </a:solidFill>
                <a:latin typeface="+mn-lt"/>
                <a:cs typeface="Times New Roman" pitchFamily="18" charset="0"/>
              </a:rPr>
              <a:t>allocation</a:t>
            </a:r>
            <a:r>
              <a:rPr lang="en-US" altLang="en-US" sz="2800" dirty="0">
                <a:solidFill>
                  <a:srgbClr val="FF9933"/>
                </a:solidFill>
                <a:latin typeface="+mn-lt"/>
                <a:cs typeface="Times New Roman" pitchFamily="18" charset="0"/>
              </a:rPr>
              <a:t> of pollution across countries</a:t>
            </a:r>
            <a:endParaRPr lang="en-US" altLang="en-US" sz="2800" dirty="0">
              <a:latin typeface="+mn-lt"/>
              <a:cs typeface="Arial" charset="0"/>
            </a:endParaRPr>
          </a:p>
        </p:txBody>
      </p:sp>
      <p:sp>
        <p:nvSpPr>
          <p:cNvPr id="52243" name="Text Box 19"/>
          <p:cNvSpPr txBox="1">
            <a:spLocks noChangeArrowheads="1"/>
          </p:cNvSpPr>
          <p:nvPr/>
        </p:nvSpPr>
        <p:spPr bwMode="auto">
          <a:xfrm>
            <a:off x="76200" y="4191000"/>
            <a:ext cx="92202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400" dirty="0" smtClean="0">
                <a:latin typeface="+mn-lt"/>
              </a:rPr>
              <a:t> The </a:t>
            </a:r>
            <a:r>
              <a:rPr lang="en-US" altLang="en-US" sz="2400" dirty="0">
                <a:latin typeface="+mn-lt"/>
              </a:rPr>
              <a:t>“pollution haven” hypothesis:</a:t>
            </a:r>
          </a:p>
          <a:p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smtClean="0">
                <a:latin typeface="+mn-lt"/>
              </a:rPr>
              <a:t> trade </a:t>
            </a:r>
            <a:r>
              <a:rPr lang="en-US" altLang="en-US" sz="2100" dirty="0">
                <a:latin typeface="+mn-lt"/>
              </a:rPr>
              <a:t>encourages some countries to specialize in producing dirtier goods</a:t>
            </a:r>
            <a:r>
              <a:rPr lang="en-US" altLang="en-US" sz="2000" dirty="0">
                <a:latin typeface="+mn-lt"/>
              </a:rPr>
              <a:t>:</a:t>
            </a:r>
          </a:p>
          <a:p>
            <a:pPr lvl="1">
              <a:buFontTx/>
              <a:buChar char="•"/>
            </a:pPr>
            <a:r>
              <a:rPr lang="en-US" altLang="en-US" sz="2000" dirty="0">
                <a:latin typeface="+mn-lt"/>
              </a:rPr>
              <a:t> poorer countries</a:t>
            </a:r>
          </a:p>
          <a:p>
            <a:pPr lvl="1">
              <a:buFontTx/>
              <a:buChar char="•"/>
            </a:pPr>
            <a:r>
              <a:rPr lang="en-US" altLang="en-US" sz="2000" dirty="0">
                <a:latin typeface="+mn-lt"/>
              </a:rPr>
              <a:t> more capital-intensive countries</a:t>
            </a:r>
          </a:p>
          <a:p>
            <a:pPr lvl="1">
              <a:buFontTx/>
              <a:buChar char="•"/>
            </a:pPr>
            <a:r>
              <a:rPr lang="en-US" altLang="en-US" sz="2000" dirty="0">
                <a:latin typeface="+mn-lt"/>
              </a:rPr>
              <a:t> or less densely populated countries.</a:t>
            </a:r>
          </a:p>
          <a:p>
            <a:pPr>
              <a:buFontTx/>
              <a:buChar char="•"/>
            </a:pPr>
            <a:r>
              <a:rPr lang="en-US" altLang="en-US" dirty="0">
                <a:latin typeface="+mn-lt"/>
              </a:rPr>
              <a:t> E.g., Levinson &amp; Taylor </a:t>
            </a:r>
            <a:r>
              <a:rPr lang="en-US" altLang="en-US" sz="1600" dirty="0">
                <a:latin typeface="+mn-lt"/>
              </a:rPr>
              <a:t>(2004</a:t>
            </a:r>
            <a:r>
              <a:rPr lang="en-US" altLang="en-US" sz="1600" dirty="0" smtClean="0">
                <a:latin typeface="+mn-lt"/>
              </a:rPr>
              <a:t>).</a:t>
            </a:r>
            <a:r>
              <a:rPr lang="en-US" altLang="en-US" sz="2400" dirty="0">
                <a:latin typeface="+mn-lt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A0B68A-55E4-45DC-BEFB-CA754EB19431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763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300" dirty="0" smtClean="0">
                <a:solidFill>
                  <a:srgbClr val="25E416"/>
                </a:solidFill>
              </a:rPr>
              <a:t>Some examples of trade </a:t>
            </a:r>
            <a:r>
              <a:rPr lang="en-US" sz="3300" i="1" dirty="0" smtClean="0">
                <a:solidFill>
                  <a:srgbClr val="25E416"/>
                </a:solidFill>
              </a:rPr>
              <a:t>helping</a:t>
            </a:r>
            <a:r>
              <a:rPr lang="en-US" sz="3300" dirty="0" smtClean="0">
                <a:solidFill>
                  <a:srgbClr val="25E416"/>
                </a:solidFill>
              </a:rPr>
              <a:t> environment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5715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 dirty="0" smtClean="0"/>
              <a:t>Imports of environmentally friendly products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 smtClean="0"/>
              <a:t>US ended 1980s tariffs &amp; quotas on fuel-efficient Japanese autos, benefiting both consumer pocketbooks &amp; air quality.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/>
              <a:t>I</a:t>
            </a:r>
            <a:r>
              <a:rPr lang="en-US" altLang="en-US" sz="2400" dirty="0" smtClean="0"/>
              <a:t>mports of cheap solar panels from China, 2010-17, </a:t>
            </a:r>
            <a:br>
              <a:rPr lang="en-US" altLang="en-US" sz="2400" dirty="0" smtClean="0"/>
            </a:br>
            <a:r>
              <a:rPr lang="en-US" altLang="en-US" sz="2400" dirty="0" smtClean="0"/>
              <a:t>lowered cost of solar power in US.</a:t>
            </a:r>
            <a:r>
              <a:rPr lang="en-US" altLang="en-US" sz="2000" dirty="0" smtClean="0"/>
              <a:t/>
            </a:r>
            <a:br>
              <a:rPr lang="en-US" altLang="en-US" sz="2000" dirty="0" smtClean="0"/>
            </a:br>
            <a:r>
              <a:rPr lang="en-US" altLang="en-US" sz="650" dirty="0" smtClean="0"/>
              <a:t/>
            </a:r>
            <a:br>
              <a:rPr lang="en-US" altLang="en-US" sz="650" dirty="0" smtClean="0"/>
            </a:br>
            <a:endParaRPr lang="en-US" altLang="en-US" sz="650" dirty="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 smtClean="0"/>
              <a:t>Trade brings</a:t>
            </a:r>
            <a:r>
              <a:rPr lang="en-US" altLang="en-US" sz="2800" b="1" dirty="0" smtClean="0"/>
              <a:t> </a:t>
            </a:r>
            <a:r>
              <a:rPr lang="en-US" altLang="en-US" sz="2800" dirty="0" smtClean="0"/>
              <a:t>technological innovation, </a:t>
            </a:r>
            <a:r>
              <a:rPr lang="en-US" altLang="en-US" sz="2800" b="1" dirty="0" smtClean="0"/>
              <a:t/>
            </a:r>
            <a:br>
              <a:rPr lang="en-US" altLang="en-US" sz="2800" b="1" dirty="0" smtClean="0"/>
            </a:br>
            <a:r>
              <a:rPr lang="en-US" altLang="en-US" sz="2800" dirty="0" smtClean="0"/>
              <a:t>which can, for example, save energy.</a:t>
            </a:r>
            <a:endParaRPr lang="en-US" altLang="en-US" sz="1400" dirty="0" smtClean="0"/>
          </a:p>
          <a:p>
            <a:pPr eaLnBrk="1" hangingPunct="1">
              <a:lnSpc>
                <a:spcPct val="80000"/>
              </a:lnSpc>
            </a:pPr>
            <a:endParaRPr lang="en-US" altLang="en-US" sz="1400" dirty="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 smtClean="0"/>
              <a:t>Multilateral agreements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 smtClean="0"/>
              <a:t>Potential for trade sanctions, </a:t>
            </a:r>
            <a:br>
              <a:rPr lang="en-US" altLang="en-US" sz="2400" dirty="0" smtClean="0"/>
            </a:br>
            <a:r>
              <a:rPr lang="en-US" altLang="en-US" sz="2400" dirty="0" smtClean="0"/>
              <a:t>as in Montreal Protocol on stratospheric ozone depletion.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 smtClean="0"/>
              <a:t>The Trans-Pacific Partnership (TPP).  </a:t>
            </a:r>
            <a:endParaRPr lang="en-US" altLang="en-US" sz="2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pPr lvl="1"/>
            <a:r>
              <a:rPr lang="en-US" altLang="en-US" sz="3300" dirty="0">
                <a:solidFill>
                  <a:srgbClr val="92D050"/>
                </a:solidFill>
              </a:rPr>
              <a:t>The Trans-Pacific Partnership (TPP</a:t>
            </a:r>
            <a:r>
              <a:rPr lang="en-US" altLang="en-US" sz="3300" dirty="0" smtClean="0">
                <a:solidFill>
                  <a:srgbClr val="92D050"/>
                </a:solidFill>
              </a:rPr>
              <a:t>)</a:t>
            </a:r>
            <a:endParaRPr lang="en-US" sz="3300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763000" cy="4495800"/>
          </a:xfrm>
        </p:spPr>
        <p:txBody>
          <a:bodyPr/>
          <a:lstStyle/>
          <a:p>
            <a:r>
              <a:rPr lang="en-US" sz="2400" dirty="0" smtClean="0"/>
              <a:t>Most enviro NGOs opposed TPP from the beginning.</a:t>
            </a:r>
            <a:r>
              <a:rPr lang="en-US" sz="800" dirty="0" smtClean="0"/>
              <a:t/>
            </a:r>
            <a:br>
              <a:rPr lang="en-US" sz="800" dirty="0" smtClean="0"/>
            </a:br>
            <a:endParaRPr lang="en-US" sz="800" dirty="0" smtClean="0"/>
          </a:p>
          <a:p>
            <a:r>
              <a:rPr lang="en-US" sz="2400" dirty="0" smtClean="0"/>
              <a:t>Did they read its enviro chapter when released Nov. 2015?</a:t>
            </a:r>
            <a:r>
              <a:rPr lang="en-US" sz="800" dirty="0" smtClean="0"/>
              <a:t/>
            </a:r>
            <a:br>
              <a:rPr lang="en-US" sz="800" dirty="0" smtClean="0"/>
            </a:br>
            <a:endParaRPr lang="en-US" sz="800" dirty="0" smtClean="0"/>
          </a:p>
          <a:p>
            <a:r>
              <a:rPr lang="en-US" sz="2400" dirty="0" smtClean="0"/>
              <a:t>It had, e.g., steps to:</a:t>
            </a:r>
            <a:br>
              <a:rPr lang="en-US" sz="2400" dirty="0" smtClean="0"/>
            </a:br>
            <a:r>
              <a:rPr lang="en-US" sz="2400" dirty="0" smtClean="0"/>
              <a:t>  1) protect ocean </a:t>
            </a:r>
            <a:r>
              <a:rPr lang="en-US" sz="2400" dirty="0"/>
              <a:t>environment from ship </a:t>
            </a:r>
            <a:r>
              <a:rPr lang="en-US" sz="2400" dirty="0" smtClean="0"/>
              <a:t>pollution; 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2) limit </a:t>
            </a:r>
            <a:r>
              <a:rPr lang="en-US" sz="2400" dirty="0"/>
              <a:t>subsidies for fishing fleets </a:t>
            </a:r>
            <a:endParaRPr lang="en-US" sz="2400" dirty="0" smtClean="0"/>
          </a:p>
          <a:p>
            <a:pPr lvl="1"/>
            <a:r>
              <a:rPr lang="en-US" sz="2000" dirty="0"/>
              <a:t>w</a:t>
            </a:r>
            <a:r>
              <a:rPr lang="en-US" sz="2000" dirty="0" smtClean="0"/>
              <a:t>hich waste </a:t>
            </a:r>
            <a:r>
              <a:rPr lang="en-US" sz="2000" dirty="0"/>
              <a:t>taxpayer money in pursuit of </a:t>
            </a:r>
            <a:r>
              <a:rPr lang="en-US" sz="2000" dirty="0" smtClean="0"/>
              <a:t>overfishing our oceans;</a:t>
            </a:r>
            <a:endParaRPr lang="en-US" sz="800" dirty="0"/>
          </a:p>
          <a:p>
            <a:pPr marL="457200" lvl="1" indent="0">
              <a:buNone/>
            </a:pPr>
            <a:r>
              <a:rPr lang="en-US" sz="2400" dirty="0" smtClean="0"/>
              <a:t> 3) implement bans on trade in endangered wildlife</a:t>
            </a:r>
          </a:p>
          <a:p>
            <a:pPr lvl="1"/>
            <a:r>
              <a:rPr lang="en-US" sz="2000" dirty="0" smtClean="0"/>
              <a:t>insufficiently enforced under CITES,</a:t>
            </a:r>
          </a:p>
          <a:p>
            <a:pPr marL="457200" lvl="1" indent="0">
              <a:buNone/>
            </a:pPr>
            <a:r>
              <a:rPr lang="en-US" sz="2000" dirty="0"/>
              <a:t> </a:t>
            </a:r>
            <a:r>
              <a:rPr lang="en-US" sz="2400" dirty="0" smtClean="0"/>
              <a:t>4) &amp; crack down on illegal logging.</a:t>
            </a:r>
            <a:br>
              <a:rPr lang="en-US" sz="2400" dirty="0" smtClean="0"/>
            </a:br>
            <a:endParaRPr lang="en-US" sz="800" dirty="0" smtClean="0"/>
          </a:p>
          <a:p>
            <a:r>
              <a:rPr lang="en-US" sz="2400" dirty="0" smtClean="0"/>
              <a:t>For </a:t>
            </a:r>
            <a:r>
              <a:rPr lang="en-US" sz="2400" dirty="0"/>
              <a:t>the first time in a regional agreement, </a:t>
            </a:r>
            <a:r>
              <a:rPr lang="en-US" sz="2400" dirty="0" smtClean="0"/>
              <a:t>these provisions were to be subject </a:t>
            </a:r>
            <a:r>
              <a:rPr lang="en-US" sz="2400" dirty="0"/>
              <a:t>to a dispute settlement process </a:t>
            </a:r>
            <a:endParaRPr lang="en-US" sz="2400" dirty="0" smtClean="0"/>
          </a:p>
          <a:p>
            <a:pPr lvl="1"/>
            <a:r>
              <a:rPr lang="en-US" sz="2000" dirty="0" smtClean="0"/>
              <a:t>backed </a:t>
            </a:r>
            <a:r>
              <a:rPr lang="en-US" sz="2000" dirty="0"/>
              <a:t>up by the threat of economic penalties</a:t>
            </a:r>
            <a:r>
              <a:rPr lang="en-US" sz="2000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E8F11B-9893-48A0-8D19-1E78B82F09B8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377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A2C26F-C7CE-4D27-9C43-283D1381E3C4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8915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sz="3200" dirty="0" smtClean="0">
                <a:ea typeface="SimSun" pitchFamily="2" charset="-122"/>
              </a:rPr>
              <a:t>Economic/environmental </a:t>
            </a:r>
            <a:r>
              <a:rPr lang="en-US" sz="3200" dirty="0" smtClean="0"/>
              <a:t>win-win ideas</a:t>
            </a:r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" y="1447800"/>
            <a:ext cx="9067800" cy="4572000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A global ban on subsidies to fossil fuels: </a:t>
            </a:r>
            <a:endParaRPr lang="en-US" altLang="en-US" sz="2800" dirty="0" smtClean="0"/>
          </a:p>
          <a:p>
            <a:pPr marL="400050" lvl="1" indent="0" eaLnBrk="1" hangingPunct="1">
              <a:buNone/>
            </a:pPr>
            <a:r>
              <a:rPr lang="en-US" altLang="en-US" dirty="0" smtClean="0"/>
              <a:t>It </a:t>
            </a:r>
            <a:r>
              <a:rPr lang="en-US" altLang="en-US" dirty="0"/>
              <a:t>would achieve both </a:t>
            </a:r>
            <a:r>
              <a:rPr lang="en-US" altLang="en-US" dirty="0" err="1"/>
              <a:t>enviro</a:t>
            </a:r>
            <a:r>
              <a:rPr lang="en-US" altLang="en-US" dirty="0"/>
              <a:t> goal of cutting carbon emissions </a:t>
            </a:r>
            <a:r>
              <a:rPr lang="en-US" altLang="en-US" dirty="0" smtClean="0"/>
              <a:t>and </a:t>
            </a:r>
            <a:r>
              <a:rPr lang="en-US" altLang="en-US" dirty="0"/>
              <a:t>economists’ goals of cutting deficit </a:t>
            </a:r>
            <a:r>
              <a:rPr lang="en-US" altLang="en-US" dirty="0" smtClean="0"/>
              <a:t>spending &amp; </a:t>
            </a:r>
            <a:r>
              <a:rPr lang="en-US" altLang="en-US" dirty="0"/>
              <a:t>economic distortion. </a:t>
            </a:r>
            <a:r>
              <a:rPr lang="en-US" altLang="en-US" sz="2000" dirty="0" smtClean="0"/>
              <a:t/>
            </a:r>
            <a:br>
              <a:rPr lang="en-US" altLang="en-US" sz="2000" dirty="0" smtClean="0"/>
            </a:br>
            <a:endParaRPr lang="en-US" altLang="en-US" sz="2000" dirty="0" smtClean="0"/>
          </a:p>
          <a:p>
            <a:pPr eaLnBrk="1" hangingPunct="1"/>
            <a:r>
              <a:rPr lang="en-US" altLang="en-US" sz="2800" dirty="0" smtClean="0"/>
              <a:t>Remove tariffs/quotas</a:t>
            </a:r>
            <a:r>
              <a:rPr lang="en-US" altLang="en-US" sz="2000" dirty="0" smtClean="0"/>
              <a:t> </a:t>
            </a:r>
            <a:r>
              <a:rPr lang="en-US" altLang="en-US" sz="2800" dirty="0" smtClean="0"/>
              <a:t>on</a:t>
            </a:r>
            <a:r>
              <a:rPr lang="en-US" altLang="en-US" sz="2000" dirty="0" smtClean="0"/>
              <a:t> </a:t>
            </a:r>
            <a:r>
              <a:rPr lang="en-US" altLang="en-US" sz="2800" dirty="0" smtClean="0"/>
              <a:t>environmental</a:t>
            </a:r>
            <a:r>
              <a:rPr lang="en-US" altLang="en-US" sz="1200" dirty="0" smtClean="0"/>
              <a:t> </a:t>
            </a:r>
            <a:r>
              <a:rPr lang="en-US" altLang="en-US" sz="2800" dirty="0" smtClean="0"/>
              <a:t>goods</a:t>
            </a:r>
            <a:r>
              <a:rPr lang="en-US" altLang="en-US" sz="1000" dirty="0" smtClean="0"/>
              <a:t> </a:t>
            </a:r>
            <a:r>
              <a:rPr lang="en-US" altLang="en-US" sz="2800" dirty="0" smtClean="0"/>
              <a:t>imports</a:t>
            </a:r>
          </a:p>
          <a:p>
            <a:pPr lvl="1" eaLnBrk="1" hangingPunct="1"/>
            <a:r>
              <a:rPr lang="en-US" altLang="en-US" sz="2400" dirty="0"/>
              <a:t>The US could let in imports of </a:t>
            </a:r>
            <a:r>
              <a:rPr lang="en-US" altLang="en-US" sz="2400" dirty="0" smtClean="0"/>
              <a:t>Brazilian </a:t>
            </a:r>
            <a:r>
              <a:rPr lang="en-US" altLang="en-US" sz="2400" dirty="0"/>
              <a:t>sugar/ethanol. </a:t>
            </a:r>
            <a:endParaRPr lang="en-US" altLang="en-US" sz="2400" dirty="0" smtClean="0"/>
          </a:p>
          <a:p>
            <a:pPr lvl="1" eaLnBrk="1" hangingPunct="1"/>
            <a:r>
              <a:rPr lang="en-US" altLang="en-US" sz="2400" dirty="0" smtClean="0"/>
              <a:t>WTO negotiations: liberalize environmental goods trade.</a:t>
            </a:r>
          </a:p>
          <a:p>
            <a:pPr lvl="2" eaLnBrk="1" hangingPunct="1"/>
            <a:r>
              <a:rPr lang="en-US" altLang="en-US" sz="2000" dirty="0" smtClean="0"/>
              <a:t>14 countries decided in 2014 to pursue it </a:t>
            </a:r>
            <a:r>
              <a:rPr lang="en-US" altLang="en-US" sz="2000" dirty="0" err="1" smtClean="0"/>
              <a:t>plurilaterally</a:t>
            </a:r>
            <a:r>
              <a:rPr lang="en-US" altLang="en-US" sz="2000" dirty="0" smtClean="0"/>
              <a:t>.</a:t>
            </a:r>
            <a:endParaRPr lang="en-US" altLang="en-US" sz="1200" dirty="0" smtClean="0"/>
          </a:p>
        </p:txBody>
      </p:sp>
      <p:pic>
        <p:nvPicPr>
          <p:cNvPr id="20485" name="Picture 4" descr="j043310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67600" y="5334000"/>
            <a:ext cx="1295400" cy="12954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09600"/>
          </a:xfrm>
        </p:spPr>
        <p:txBody>
          <a:bodyPr/>
          <a:lstStyle/>
          <a:p>
            <a:pPr lvl="1" eaLnBrk="1" hangingPunct="1"/>
            <a:r>
              <a:rPr lang="en-US" altLang="zh-CN" sz="2000" dirty="0">
                <a:ea typeface="SimSun" pitchFamily="2" charset="-122"/>
              </a:rPr>
              <a:t>More economic/environmental </a:t>
            </a:r>
            <a:r>
              <a:rPr lang="en-US" sz="2000" dirty="0"/>
              <a:t>win-win </a:t>
            </a:r>
            <a:r>
              <a:rPr lang="en-US" sz="2000" dirty="0" smtClean="0"/>
              <a:t>ideas</a:t>
            </a:r>
            <a:r>
              <a:rPr lang="en-US" sz="2400" dirty="0" smtClean="0"/>
              <a:t>, </a:t>
            </a:r>
            <a:r>
              <a:rPr lang="en-US" sz="1600" dirty="0" smtClean="0"/>
              <a:t>continued</a:t>
            </a:r>
            <a:r>
              <a:rPr lang="en-US" altLang="en-US" sz="3200" dirty="0" smtClean="0"/>
              <a:t/>
            </a:r>
            <a:br>
              <a:rPr lang="en-US" altLang="en-US" sz="3200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533400"/>
            <a:ext cx="9144000" cy="5867400"/>
          </a:xfrm>
        </p:spPr>
        <p:txBody>
          <a:bodyPr/>
          <a:lstStyle/>
          <a:p>
            <a:r>
              <a:rPr lang="en-US" altLang="en-US" sz="2800" dirty="0"/>
              <a:t>Reform unilateral “trade remedies” </a:t>
            </a:r>
            <a:r>
              <a:rPr lang="en-US" altLang="en-US" sz="2800" dirty="0" smtClean="0"/>
              <a:t>which</a:t>
            </a:r>
            <a:r>
              <a:rPr lang="en-US" altLang="en-US" sz="2800" dirty="0"/>
              <a:t/>
            </a:r>
            <a:br>
              <a:rPr lang="en-US" altLang="en-US" sz="2800" dirty="0"/>
            </a:br>
            <a:r>
              <a:rPr lang="en-US" altLang="en-US" sz="2800" dirty="0" smtClean="0"/>
              <a:t>currently </a:t>
            </a:r>
            <a:r>
              <a:rPr lang="en-US" altLang="en-US" sz="2800" dirty="0"/>
              <a:t>block imports of </a:t>
            </a:r>
            <a:r>
              <a:rPr lang="en-US" altLang="en-US" sz="2800" dirty="0" smtClean="0"/>
              <a:t>green goods.</a:t>
            </a:r>
          </a:p>
          <a:p>
            <a:pPr lvl="1"/>
            <a:r>
              <a:rPr lang="en-US" altLang="en-US" sz="2400" dirty="0"/>
              <a:t>“Next Generation” cases </a:t>
            </a:r>
            <a:r>
              <a:rPr lang="en-US" altLang="en-US" sz="2100" dirty="0"/>
              <a:t>(Wu, </a:t>
            </a:r>
            <a:r>
              <a:rPr lang="en-US" altLang="en-US" sz="2100" dirty="0" smtClean="0"/>
              <a:t>2014):</a:t>
            </a:r>
          </a:p>
          <a:p>
            <a:pPr lvl="2"/>
            <a:r>
              <a:rPr lang="en-US" altLang="en-US" sz="2000" dirty="0" smtClean="0"/>
              <a:t>Anti-Dumping </a:t>
            </a:r>
            <a:r>
              <a:rPr lang="en-US" altLang="en-US" sz="2000" dirty="0"/>
              <a:t>&amp; </a:t>
            </a:r>
            <a:r>
              <a:rPr lang="en-US" altLang="en-US" sz="2000" dirty="0" smtClean="0"/>
              <a:t>-Subsidy actions</a:t>
            </a:r>
            <a:r>
              <a:rPr lang="en-US" altLang="en-US" sz="1200" dirty="0" smtClean="0"/>
              <a:t>.</a:t>
            </a:r>
            <a:r>
              <a:rPr lang="en-US" altLang="en-US" sz="700" dirty="0" smtClean="0"/>
              <a:t/>
            </a:r>
            <a:br>
              <a:rPr lang="en-US" altLang="en-US" sz="700" dirty="0" smtClean="0"/>
            </a:br>
            <a:endParaRPr lang="en-US" altLang="en-US" sz="700" dirty="0" smtClean="0"/>
          </a:p>
          <a:p>
            <a:r>
              <a:rPr lang="en-US" altLang="en-US" sz="2800" dirty="0"/>
              <a:t>F</a:t>
            </a:r>
            <a:r>
              <a:rPr lang="en-US" altLang="en-US" sz="2800" dirty="0" smtClean="0"/>
              <a:t>ree </a:t>
            </a:r>
            <a:r>
              <a:rPr lang="en-US" altLang="en-US" sz="2800" dirty="0"/>
              <a:t>up trade in </a:t>
            </a:r>
            <a:r>
              <a:rPr lang="en-US" altLang="en-US" sz="2800" dirty="0" smtClean="0"/>
              <a:t>renewable-energy inputs.</a:t>
            </a:r>
          </a:p>
          <a:p>
            <a:pPr lvl="1"/>
            <a:r>
              <a:rPr lang="en-US" sz="2400" dirty="0" smtClean="0"/>
              <a:t>Almost </a:t>
            </a:r>
            <a:r>
              <a:rPr lang="en-US" sz="2400" dirty="0"/>
              <a:t>¾ of </a:t>
            </a:r>
            <a:r>
              <a:rPr lang="en-US" sz="2400" dirty="0" smtClean="0"/>
              <a:t>EU trade-remedy barriers target </a:t>
            </a:r>
            <a:br>
              <a:rPr lang="en-US" sz="2400" dirty="0" smtClean="0"/>
            </a:br>
            <a:r>
              <a:rPr lang="en-US" sz="2400" dirty="0" smtClean="0"/>
              <a:t>imports </a:t>
            </a:r>
            <a:r>
              <a:rPr lang="en-US" sz="2400" dirty="0"/>
              <a:t>of products used for renewable </a:t>
            </a:r>
            <a:r>
              <a:rPr lang="en-US" sz="2400" dirty="0" smtClean="0"/>
              <a:t>energy!</a:t>
            </a:r>
          </a:p>
          <a:p>
            <a:pPr lvl="2"/>
            <a:r>
              <a:rPr lang="en-US" sz="1600" dirty="0" smtClean="0"/>
              <a:t>by </a:t>
            </a:r>
            <a:r>
              <a:rPr lang="en-US" sz="1600" dirty="0"/>
              <a:t>import </a:t>
            </a:r>
            <a:r>
              <a:rPr lang="en-US" sz="1600" dirty="0" smtClean="0"/>
              <a:t>value (</a:t>
            </a:r>
            <a:r>
              <a:rPr lang="en-US" sz="1600" dirty="0" err="1" smtClean="0"/>
              <a:t>Kasteng</a:t>
            </a:r>
            <a:r>
              <a:rPr lang="en-US" sz="1600" dirty="0"/>
              <a:t>, 2013</a:t>
            </a:r>
            <a:r>
              <a:rPr lang="en-US" sz="1600" dirty="0" smtClean="0"/>
              <a:t>).</a:t>
            </a:r>
            <a:endParaRPr lang="en-US" sz="1600" dirty="0"/>
          </a:p>
          <a:p>
            <a:pPr lvl="1"/>
            <a:r>
              <a:rPr lang="en-US" sz="2400" dirty="0" smtClean="0"/>
              <a:t>AD remedies currently block trade in solar power inputs:</a:t>
            </a:r>
          </a:p>
          <a:p>
            <a:pPr lvl="2"/>
            <a:r>
              <a:rPr lang="en-US" sz="2000" dirty="0"/>
              <a:t>US has AD tariffs </a:t>
            </a:r>
            <a:r>
              <a:rPr lang="en-US" sz="2000" dirty="0" smtClean="0"/>
              <a:t>on </a:t>
            </a:r>
            <a:r>
              <a:rPr lang="en-US" sz="2000" dirty="0"/>
              <a:t>imports of Chinese solar </a:t>
            </a:r>
            <a:r>
              <a:rPr lang="en-US" sz="2000" dirty="0" smtClean="0"/>
              <a:t>panels </a:t>
            </a:r>
            <a:r>
              <a:rPr lang="en-US" sz="1800" dirty="0" smtClean="0"/>
              <a:t>(2012,</a:t>
            </a:r>
            <a:r>
              <a:rPr lang="en-US" sz="1000" dirty="0" smtClean="0"/>
              <a:t> </a:t>
            </a:r>
            <a:r>
              <a:rPr lang="en-US" sz="1800" dirty="0" smtClean="0"/>
              <a:t>2014).</a:t>
            </a:r>
          </a:p>
          <a:p>
            <a:pPr lvl="3"/>
            <a:r>
              <a:rPr lang="en-US" sz="1800" dirty="0" smtClean="0"/>
              <a:t>Trump added high “safeguard” tariffs against solar panels (Jan.</a:t>
            </a:r>
            <a:r>
              <a:rPr lang="en-US" sz="1100" dirty="0" smtClean="0"/>
              <a:t> </a:t>
            </a:r>
            <a:r>
              <a:rPr lang="en-US" sz="1800" dirty="0" smtClean="0"/>
              <a:t>2018).</a:t>
            </a:r>
          </a:p>
          <a:p>
            <a:pPr lvl="2"/>
            <a:r>
              <a:rPr lang="en-US" sz="2000" dirty="0"/>
              <a:t>China has them against imports of US </a:t>
            </a:r>
            <a:r>
              <a:rPr lang="en-US" sz="2000" dirty="0" err="1" smtClean="0"/>
              <a:t>polysilicon</a:t>
            </a:r>
            <a:r>
              <a:rPr lang="en-US" sz="2000" dirty="0" smtClean="0"/>
              <a:t> </a:t>
            </a:r>
            <a:r>
              <a:rPr lang="en-US" sz="1800" dirty="0" smtClean="0"/>
              <a:t>(2012);</a:t>
            </a:r>
            <a:endParaRPr lang="en-US" sz="1800" dirty="0"/>
          </a:p>
          <a:p>
            <a:pPr lvl="2"/>
            <a:r>
              <a:rPr lang="en-US" sz="2000" dirty="0" smtClean="0"/>
              <a:t>EU has penalties on imports of Chinese solar glass &amp; panels </a:t>
            </a:r>
            <a:r>
              <a:rPr lang="en-US" sz="1800" dirty="0" smtClean="0"/>
              <a:t>(2013).</a:t>
            </a:r>
          </a:p>
          <a:p>
            <a:pPr lvl="2"/>
            <a:r>
              <a:rPr lang="en-US" sz="2000" dirty="0" smtClean="0"/>
              <a:t>They should be dropped, whether by negotiation or unilaterally.</a:t>
            </a:r>
          </a:p>
          <a:p>
            <a:pPr lvl="2"/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7BB742-1296-4CEB-BFA0-9BDA9E0AE770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6146" name="Picture 2" descr="http://locoservices.com/wp-content/uploads/2015/01/dreamstimelarge_219845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143000"/>
            <a:ext cx="1905000" cy="1270000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560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05FCCD-C0FF-4ED8-B1C3-55D39490C9A6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686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Which tend to dominate in practice: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76400"/>
            <a:ext cx="8686800" cy="44958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FF9933"/>
                </a:solidFill>
              </a:rPr>
              <a:t>The effects of trade that are detrimental to the environment (e.g., race to the bottom)?</a:t>
            </a:r>
            <a:r>
              <a:rPr lang="en-US" altLang="en-US" sz="1400" dirty="0" smtClean="0"/>
              <a:t/>
            </a:r>
            <a:br>
              <a:rPr lang="en-US" altLang="en-US" sz="1400" dirty="0" smtClean="0"/>
            </a:br>
            <a:endParaRPr lang="en-US" altLang="en-US" sz="1400" dirty="0" smtClean="0"/>
          </a:p>
          <a:p>
            <a:pPr eaLnBrk="1" hangingPunct="1"/>
            <a:r>
              <a:rPr lang="en-US" altLang="en-US" dirty="0" smtClean="0">
                <a:solidFill>
                  <a:srgbClr val="00FF00"/>
                </a:solidFill>
              </a:rPr>
              <a:t>Or the effects of trade that are beneficial (e.g., US imports of solar panels)?</a:t>
            </a:r>
            <a:r>
              <a:rPr lang="en-US" altLang="en-US" sz="2400" dirty="0" smtClean="0">
                <a:solidFill>
                  <a:srgbClr val="00FF00"/>
                </a:solidFill>
              </a:rPr>
              <a:t/>
            </a:r>
            <a:br>
              <a:rPr lang="en-US" altLang="en-US" sz="2400" dirty="0" smtClean="0">
                <a:solidFill>
                  <a:srgbClr val="00FF00"/>
                </a:solidFill>
              </a:rPr>
            </a:br>
            <a:endParaRPr lang="en-US" altLang="en-US" sz="2400" dirty="0" smtClean="0"/>
          </a:p>
          <a:p>
            <a:pPr eaLnBrk="1" hangingPunct="1"/>
            <a:r>
              <a:rPr lang="en-US" altLang="en-US" dirty="0" smtClean="0"/>
              <a:t>It depends on what measure of environmental quality is at stake.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7A6AA4-68D2-4CCF-ADC2-7FD3AB69ECC7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890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19722"/>
            <a:ext cx="8915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/>
              <a:t>SO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 concentrations tend to fall with openness</a:t>
            </a:r>
            <a:r>
              <a:rPr lang="en-US" sz="3100" dirty="0" smtClean="0"/>
              <a:t>,</a:t>
            </a:r>
            <a:br>
              <a:rPr lang="en-US" sz="3100" dirty="0" smtClean="0"/>
            </a:br>
            <a:r>
              <a:rPr lang="en-US" sz="2700" dirty="0" smtClean="0"/>
              <a:t>especially after controlling for democracy</a:t>
            </a:r>
            <a:r>
              <a:rPr lang="en-US" sz="2600" dirty="0" smtClean="0"/>
              <a:t>,</a:t>
            </a:r>
            <a:r>
              <a:rPr lang="en-US" sz="2800" dirty="0" smtClean="0"/>
              <a:t> cross-country</a:t>
            </a:r>
          </a:p>
        </p:txBody>
      </p:sp>
      <p:graphicFrame>
        <p:nvGraphicFramePr>
          <p:cNvPr id="3074" name="Object 3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300083962"/>
              </p:ext>
            </p:extLst>
          </p:nvPr>
        </p:nvGraphicFramePr>
        <p:xfrm>
          <a:off x="0" y="1649413"/>
          <a:ext cx="9448800" cy="5208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6" name="Chart" r:id="rId4" imgW="8877300" imgH="5143500" progId="MSGraph.Chart.8">
                  <p:embed followColorScheme="full"/>
                </p:oleObj>
              </mc:Choice>
              <mc:Fallback>
                <p:oleObj name="Chart" r:id="rId4" imgW="8877300" imgH="5143500" progId="MSGraph.Chart.8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649413"/>
                        <a:ext cx="9448800" cy="5208587"/>
                      </a:xfrm>
                      <a:prstGeom prst="rect">
                        <a:avLst/>
                      </a:prstGeom>
                      <a:noFill/>
                      <a:ln w="76200" cmpd="sng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276" name="Arc 4"/>
          <p:cNvSpPr>
            <a:spLocks/>
          </p:cNvSpPr>
          <p:nvPr/>
        </p:nvSpPr>
        <p:spPr bwMode="auto">
          <a:xfrm flipH="1" flipV="1">
            <a:off x="1145500" y="2362199"/>
            <a:ext cx="2770418" cy="3414714"/>
          </a:xfrm>
          <a:custGeom>
            <a:avLst/>
            <a:gdLst>
              <a:gd name="T0" fmla="*/ 0 w 21859"/>
              <a:gd name="T1" fmla="*/ 2147483647 h 22453"/>
              <a:gd name="T2" fmla="*/ 2147483647 w 21859"/>
              <a:gd name="T3" fmla="*/ 2147483647 h 22453"/>
              <a:gd name="T4" fmla="*/ 2147483647 w 21859"/>
              <a:gd name="T5" fmla="*/ 2147483647 h 22453"/>
              <a:gd name="T6" fmla="*/ 0 60000 65536"/>
              <a:gd name="T7" fmla="*/ 0 60000 65536"/>
              <a:gd name="T8" fmla="*/ 0 60000 65536"/>
              <a:gd name="T9" fmla="*/ 0 w 21859"/>
              <a:gd name="T10" fmla="*/ 0 h 22453"/>
              <a:gd name="T11" fmla="*/ 21859 w 21859"/>
              <a:gd name="T12" fmla="*/ 22453 h 2245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859" h="22453" fill="none" extrusionOk="0">
                <a:moveTo>
                  <a:pt x="-1" y="1"/>
                </a:moveTo>
                <a:cubicBezTo>
                  <a:pt x="86" y="0"/>
                  <a:pt x="172" y="-1"/>
                  <a:pt x="259" y="0"/>
                </a:cubicBezTo>
                <a:cubicBezTo>
                  <a:pt x="12188" y="0"/>
                  <a:pt x="21859" y="9670"/>
                  <a:pt x="21859" y="21600"/>
                </a:cubicBezTo>
                <a:cubicBezTo>
                  <a:pt x="21859" y="21884"/>
                  <a:pt x="21853" y="22168"/>
                  <a:pt x="21842" y="22453"/>
                </a:cubicBezTo>
              </a:path>
              <a:path w="21859" h="22453" stroke="0" extrusionOk="0">
                <a:moveTo>
                  <a:pt x="-1" y="1"/>
                </a:moveTo>
                <a:cubicBezTo>
                  <a:pt x="86" y="0"/>
                  <a:pt x="172" y="-1"/>
                  <a:pt x="259" y="0"/>
                </a:cubicBezTo>
                <a:cubicBezTo>
                  <a:pt x="12188" y="0"/>
                  <a:pt x="21859" y="9670"/>
                  <a:pt x="21859" y="21600"/>
                </a:cubicBezTo>
                <a:cubicBezTo>
                  <a:pt x="21859" y="21884"/>
                  <a:pt x="21853" y="22168"/>
                  <a:pt x="21842" y="22453"/>
                </a:cubicBezTo>
                <a:lnTo>
                  <a:pt x="259" y="21600"/>
                </a:lnTo>
                <a:lnTo>
                  <a:pt x="-1" y="1"/>
                </a:lnTo>
                <a:close/>
              </a:path>
            </a:pathLst>
          </a:custGeom>
          <a:noFill/>
          <a:ln w="57150">
            <a:solidFill>
              <a:srgbClr val="3333CC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78" name="Arc 6"/>
          <p:cNvSpPr>
            <a:spLocks/>
          </p:cNvSpPr>
          <p:nvPr/>
        </p:nvSpPr>
        <p:spPr bwMode="auto">
          <a:xfrm flipH="1" flipV="1">
            <a:off x="838200" y="4038600"/>
            <a:ext cx="2819400" cy="19050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57150">
            <a:solidFill>
              <a:srgbClr val="FF33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79" name="Text Box 7"/>
          <p:cNvSpPr txBox="1">
            <a:spLocks noChangeArrowheads="1"/>
          </p:cNvSpPr>
          <p:nvPr/>
        </p:nvSpPr>
        <p:spPr bwMode="auto">
          <a:xfrm>
            <a:off x="3810000" y="5729288"/>
            <a:ext cx="1974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b="1">
                <a:solidFill>
                  <a:srgbClr val="FF0000"/>
                </a:solidFill>
              </a:rPr>
              <a:t>High-democracy</a:t>
            </a:r>
          </a:p>
        </p:txBody>
      </p:sp>
      <p:sp>
        <p:nvSpPr>
          <p:cNvPr id="54280" name="Text Box 8"/>
          <p:cNvSpPr txBox="1">
            <a:spLocks noChangeArrowheads="1"/>
          </p:cNvSpPr>
          <p:nvPr/>
        </p:nvSpPr>
        <p:spPr bwMode="auto">
          <a:xfrm>
            <a:off x="5181600" y="5363980"/>
            <a:ext cx="1924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b="1" dirty="0">
                <a:solidFill>
                  <a:srgbClr val="3333CC"/>
                </a:solidFill>
              </a:rPr>
              <a:t>Low-democracy</a:t>
            </a:r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4071044" y="6286500"/>
            <a:ext cx="2863156" cy="338554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600" b="1" dirty="0" smtClean="0">
                <a:solidFill>
                  <a:srgbClr val="000000"/>
                </a:solidFill>
              </a:rPr>
              <a:t>   Openness =     </a:t>
            </a:r>
            <a:r>
              <a:rPr lang="en-US" altLang="en-US" sz="1600" b="1" dirty="0">
                <a:solidFill>
                  <a:srgbClr val="000000"/>
                </a:solidFill>
              </a:rPr>
              <a:t>Trade/GDP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114800" y="2438400"/>
            <a:ext cx="46482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lvl="1"/>
            <a:r>
              <a:rPr lang="en-US" altLang="en-US" sz="2000" dirty="0">
                <a:solidFill>
                  <a:srgbClr val="FF0000"/>
                </a:solidFill>
              </a:rPr>
              <a:t>Democracy matters too   =&gt;   </a:t>
            </a:r>
            <a:r>
              <a:rPr lang="en-US" altLang="en-US" sz="2000" dirty="0" smtClean="0">
                <a:solidFill>
                  <a:srgbClr val="FF0000"/>
                </a:solidFill>
              </a:rPr>
              <a:t/>
            </a:r>
            <a:br>
              <a:rPr lang="en-US" altLang="en-US" sz="2000" dirty="0" smtClean="0">
                <a:solidFill>
                  <a:srgbClr val="FF0000"/>
                </a:solidFill>
              </a:rPr>
            </a:br>
            <a:r>
              <a:rPr lang="en-US" altLang="en-US" sz="2000" dirty="0" smtClean="0">
                <a:solidFill>
                  <a:srgbClr val="FF0000"/>
                </a:solidFill>
              </a:rPr>
              <a:t>need </a:t>
            </a:r>
            <a:r>
              <a:rPr lang="en-US" altLang="en-US" sz="2000" dirty="0">
                <a:solidFill>
                  <a:srgbClr val="FF0000"/>
                </a:solidFill>
              </a:rPr>
              <a:t>effective national regulation, </a:t>
            </a:r>
            <a:r>
              <a:rPr lang="en-US" altLang="en-US" sz="2000" dirty="0" smtClean="0">
                <a:solidFill>
                  <a:srgbClr val="FF0000"/>
                </a:solidFill>
              </a:rPr>
              <a:t/>
            </a:r>
            <a:br>
              <a:rPr lang="en-US" altLang="en-US" sz="2000" dirty="0" smtClean="0">
                <a:solidFill>
                  <a:srgbClr val="FF0000"/>
                </a:solidFill>
              </a:rPr>
            </a:br>
            <a:r>
              <a:rPr lang="en-US" altLang="en-US" sz="2000" dirty="0" smtClean="0">
                <a:solidFill>
                  <a:srgbClr val="FF0000"/>
                </a:solidFill>
              </a:rPr>
              <a:t>not </a:t>
            </a:r>
            <a:r>
              <a:rPr lang="en-US" altLang="en-US" sz="2000" dirty="0">
                <a:solidFill>
                  <a:srgbClr val="FF0000"/>
                </a:solidFill>
              </a:rPr>
              <a:t>just demand for clean environment.</a:t>
            </a:r>
            <a:endParaRPr lang="en-US" altLang="en-US" sz="2000" baseline="-25000" dirty="0">
              <a:solidFill>
                <a:srgbClr val="FF0000"/>
              </a:solidFill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128240" y="1973705"/>
            <a:ext cx="556563" cy="338554"/>
          </a:xfrm>
          <a:prstGeom prst="rect">
            <a:avLst/>
          </a:prstGeom>
          <a:solidFill>
            <a:srgbClr val="FFCA21"/>
          </a:solidFill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600" b="1" dirty="0" smtClean="0">
                <a:solidFill>
                  <a:srgbClr val="000000"/>
                </a:solidFill>
              </a:rPr>
              <a:t>SO</a:t>
            </a:r>
            <a:r>
              <a:rPr lang="en-US" altLang="en-US" sz="1600" b="1" baseline="-25000" dirty="0" smtClean="0">
                <a:solidFill>
                  <a:srgbClr val="000000"/>
                </a:solidFill>
              </a:rPr>
              <a:t>2</a:t>
            </a:r>
            <a:endParaRPr lang="en-US" altLang="en-US" sz="1600" b="1" baseline="-25000" dirty="0">
              <a:solidFill>
                <a:srgbClr val="000000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4138535" y="5768715"/>
            <a:ext cx="4258455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2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0" grpId="0"/>
      <p:bldP spid="54276" grpId="0" animBg="1"/>
      <p:bldP spid="54278" grpId="0" animBg="1"/>
      <p:bldP spid="54279" grpId="0"/>
      <p:bldP spid="54280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D85F3A-FFCD-4977-97BF-AAF51AD6F791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9011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dirty="0" smtClean="0"/>
              <a:t>CO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 emissions/cap tend, if anything,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3200" dirty="0" smtClean="0"/>
              <a:t>to </a:t>
            </a:r>
            <a:r>
              <a:rPr lang="en-US" sz="3200" i="1" dirty="0" smtClean="0"/>
              <a:t>rise</a:t>
            </a:r>
            <a:r>
              <a:rPr lang="en-US" sz="3200" dirty="0" smtClean="0"/>
              <a:t> with openness.</a:t>
            </a:r>
          </a:p>
        </p:txBody>
      </p:sp>
      <p:graphicFrame>
        <p:nvGraphicFramePr>
          <p:cNvPr id="4098" name="Object 3"/>
          <p:cNvGraphicFramePr>
            <a:graphicFrameLocks noGrp="1" noChangeAspect="1"/>
          </p:cNvGraphicFramePr>
          <p:nvPr>
            <p:ph type="chart" idx="4294967295"/>
          </p:nvPr>
        </p:nvGraphicFramePr>
        <p:xfrm>
          <a:off x="0" y="1447800"/>
          <a:ext cx="9144000" cy="525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4" name="Chart" r:id="rId4" imgW="4810351" imgH="3277082" progId="Excel.Chart.8">
                  <p:embed/>
                </p:oleObj>
              </mc:Choice>
              <mc:Fallback>
                <p:oleObj name="Chart" r:id="rId4" imgW="4810351" imgH="3277082" progId="Excel.Char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447800"/>
                        <a:ext cx="9144000" cy="525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24" name="Line 4"/>
          <p:cNvSpPr>
            <a:spLocks noChangeShapeType="1"/>
          </p:cNvSpPr>
          <p:nvPr/>
        </p:nvSpPr>
        <p:spPr bwMode="auto">
          <a:xfrm flipV="1">
            <a:off x="1447800" y="3124200"/>
            <a:ext cx="6324600" cy="2286000"/>
          </a:xfrm>
          <a:prstGeom prst="line">
            <a:avLst/>
          </a:prstGeom>
          <a:noFill/>
          <a:ln w="76200">
            <a:solidFill>
              <a:srgbClr val="FF0066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9C22DD-1A95-4E40-A5C2-F70DD1A13896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763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/>
              <a:t>But these rough correlations tell us little.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6868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To isolate the effect of trade on a country’s environment, we need to control for other determinants, such as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income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democracy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population density.</a:t>
            </a:r>
            <a:br>
              <a:rPr lang="en-US" dirty="0" smtClean="0"/>
            </a:br>
            <a:endParaRPr lang="en-US" sz="8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Econometric analysis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Antweiler</a:t>
            </a: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, Copeland &amp; Taylor </a:t>
            </a:r>
            <a:r>
              <a:rPr lang="en-US" sz="1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(2001); </a:t>
            </a: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Copeland &amp; Taylor</a:t>
            </a:r>
            <a:r>
              <a:rPr lang="en-US" sz="1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(2004, 05, 13)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Frankel &amp; Rose </a:t>
            </a:r>
            <a:r>
              <a:rPr lang="en-US" sz="1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(2004); Frankel (2009).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D711EE-D9E1-4911-BD1B-9D5BC037D1D0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/>
              <a:t>Central questions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9067800" cy="5257800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Is trade good or bad for the environment?</a:t>
            </a:r>
            <a:r>
              <a:rPr lang="en-US" altLang="en-US" sz="800" dirty="0" smtClean="0"/>
              <a:t/>
            </a:r>
            <a:br>
              <a:rPr lang="en-US" altLang="en-US" sz="800" dirty="0" smtClean="0"/>
            </a:br>
            <a:endParaRPr lang="en-US" altLang="en-US" sz="800" dirty="0" smtClean="0"/>
          </a:p>
          <a:p>
            <a:pPr eaLnBrk="1" hangingPunct="1"/>
            <a:r>
              <a:rPr lang="en-US" altLang="en-US" sz="2800" dirty="0" smtClean="0"/>
              <a:t>Does it help or hurt, in achieving the best tradeoff between environmental &amp; economic goals?</a:t>
            </a:r>
          </a:p>
          <a:p>
            <a:pPr lvl="1" eaLnBrk="1" hangingPunct="1"/>
            <a:r>
              <a:rPr lang="en-US" altLang="en-US" sz="2300" dirty="0" smtClean="0"/>
              <a:t>Does international trade allow countries to achieve more economic growth for any given level of environmental quality?  </a:t>
            </a:r>
          </a:p>
          <a:p>
            <a:pPr lvl="1" eaLnBrk="1" hangingPunct="1"/>
            <a:r>
              <a:rPr lang="en-US" altLang="en-US" sz="2300" dirty="0" smtClean="0"/>
              <a:t>Or does it damage environmental quality </a:t>
            </a:r>
            <a:br>
              <a:rPr lang="en-US" altLang="en-US" sz="2300" dirty="0" smtClean="0"/>
            </a:br>
            <a:r>
              <a:rPr lang="en-US" altLang="en-US" sz="2300" dirty="0" smtClean="0"/>
              <a:t>for any given rate of economic growth? </a:t>
            </a:r>
            <a:r>
              <a:rPr lang="en-US" altLang="en-US" sz="800" dirty="0" smtClean="0"/>
              <a:t/>
            </a:r>
            <a:br>
              <a:rPr lang="en-US" altLang="en-US" sz="800" dirty="0" smtClean="0"/>
            </a:br>
            <a:endParaRPr lang="en-US" altLang="en-US" sz="800" dirty="0" smtClean="0"/>
          </a:p>
          <a:p>
            <a:pPr eaLnBrk="1" hangingPunct="1"/>
            <a:r>
              <a:rPr lang="en-US" altLang="en-US" sz="2800" dirty="0" smtClean="0"/>
              <a:t>Do trade agreements hurt the environment?</a:t>
            </a:r>
            <a:r>
              <a:rPr lang="en-US" altLang="en-US" sz="800" dirty="0" smtClean="0"/>
              <a:t/>
            </a:r>
            <a:br>
              <a:rPr lang="en-US" altLang="en-US" sz="800" dirty="0" smtClean="0"/>
            </a:br>
            <a:endParaRPr lang="en-US" altLang="en-US" sz="800" dirty="0" smtClean="0"/>
          </a:p>
          <a:p>
            <a:pPr eaLnBrk="1" hangingPunct="1"/>
            <a:r>
              <a:rPr lang="en-US" altLang="en-US" sz="2800" dirty="0" smtClean="0"/>
              <a:t>How </a:t>
            </a:r>
            <a:r>
              <a:rPr lang="en-US" altLang="en-US" sz="2800" dirty="0"/>
              <a:t>can globalization best be harnessed</a:t>
            </a:r>
            <a:r>
              <a:rPr lang="en-US" altLang="en-US" sz="2800" dirty="0" smtClean="0"/>
              <a:t>?</a:t>
            </a:r>
            <a:endParaRPr lang="en-US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EB7449-5F9C-4F9F-B062-E103AC9E1B30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Environmental quality equation</a:t>
            </a:r>
            <a:br>
              <a:rPr lang="en-US" sz="3600" dirty="0" smtClean="0"/>
            </a:br>
            <a:r>
              <a:rPr lang="en-US" sz="4000" dirty="0" smtClean="0"/>
              <a:t> </a:t>
            </a:r>
            <a:r>
              <a:rPr lang="en-US" sz="1600" dirty="0" smtClean="0"/>
              <a:t>Source: Frankel &amp; Rose, </a:t>
            </a:r>
            <a:r>
              <a:rPr lang="en-US" sz="1600" i="1" dirty="0" err="1" smtClean="0"/>
              <a:t>R.E.Stat</a:t>
            </a:r>
            <a:r>
              <a:rPr lang="en-US" sz="1600" dirty="0" smtClean="0"/>
              <a:t>., 2004</a:t>
            </a:r>
          </a:p>
        </p:txBody>
      </p:sp>
      <p:sp>
        <p:nvSpPr>
          <p:cNvPr id="118788" name="Rectangle 4"/>
          <p:cNvSpPr>
            <a:spLocks noChangeArrowheads="1"/>
          </p:cNvSpPr>
          <p:nvPr/>
        </p:nvSpPr>
        <p:spPr bwMode="auto">
          <a:xfrm>
            <a:off x="1600200" y="4953000"/>
            <a:ext cx="742382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200" dirty="0">
                <a:cs typeface="Arial" charset="0"/>
              </a:rPr>
              <a:t>IV for GDP/cap:   investment, education…</a:t>
            </a:r>
          </a:p>
          <a:p>
            <a:pPr eaLnBrk="1" hangingPunct="1"/>
            <a:r>
              <a:rPr lang="en-US" altLang="en-US" sz="2200" dirty="0">
                <a:cs typeface="Arial" charset="0"/>
              </a:rPr>
              <a:t>IV for openness:  geographically-based prediction of trade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57200" y="1981200"/>
                <a:ext cx="8077200" cy="26584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Environmental quality </a:t>
                </a:r>
                <a:r>
                  <a:rPr lang="en-US" sz="3200" i="1" baseline="-25000" dirty="0" smtClean="0"/>
                  <a:t>i</a:t>
                </a:r>
                <a:r>
                  <a:rPr lang="en-US" sz="3200" dirty="0" smtClean="0"/>
                  <a:t>  = 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>    </a:t>
                </a:r>
                <a:r>
                  <a:rPr lang="el-GR" sz="3200" dirty="0" smtClean="0"/>
                  <a:t>φ</a:t>
                </a:r>
                <a:r>
                  <a:rPr lang="en-US" sz="3200" b="1" i="1" baseline="-25000" dirty="0" smtClean="0"/>
                  <a:t>0</a:t>
                </a:r>
                <a:r>
                  <a:rPr lang="en-US" sz="3200" dirty="0" smtClean="0"/>
                  <a:t> + </a:t>
                </a:r>
                <a:r>
                  <a:rPr lang="el-GR" sz="3200" dirty="0" smtClean="0"/>
                  <a:t>φ</a:t>
                </a:r>
                <a:r>
                  <a:rPr lang="en-US" sz="3200" b="1" i="1" baseline="-25000" dirty="0" smtClean="0"/>
                  <a:t>1</a:t>
                </a:r>
                <a:r>
                  <a:rPr lang="en-US" sz="3200" dirty="0" smtClean="0"/>
                  <a:t>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</a:rPr>
                          <m:t>𝐺𝐷𝑃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</a:rPr>
                          <m:t>𝑝𝑜𝑝</m:t>
                        </m:r>
                      </m:den>
                    </m:f>
                    <m:r>
                      <a:rPr lang="en-US" sz="3200" b="0" i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i="1" baseline="-25000" dirty="0" smtClean="0"/>
                  <a:t>90, i</a:t>
                </a:r>
                <a:r>
                  <a:rPr lang="en-US" dirty="0" smtClean="0"/>
                  <a:t> </a:t>
                </a:r>
                <a:r>
                  <a:rPr lang="en-US" sz="3200" dirty="0" smtClean="0"/>
                  <a:t>) +  </a:t>
                </a:r>
                <a:r>
                  <a:rPr lang="el-GR" sz="3200" dirty="0" smtClean="0"/>
                  <a:t>φ</a:t>
                </a:r>
                <a:r>
                  <a:rPr lang="en-US" sz="3200" b="1" i="1" baseline="-25000" dirty="0" smtClean="0"/>
                  <a:t>2</a:t>
                </a:r>
                <a:r>
                  <a:rPr lang="en-US" sz="3200" dirty="0" smtClean="0"/>
                  <a:t>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𝐺𝐷𝑃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𝑝𝑜𝑝</m:t>
                        </m:r>
                      </m:den>
                    </m:f>
                    <m:r>
                      <a:rPr lang="en-US" sz="3200">
                        <a:latin typeface="Cambria Math"/>
                      </a:rPr>
                      <m:t> </m:t>
                    </m:r>
                  </m:oMath>
                </a14:m>
                <a:r>
                  <a:rPr lang="en-US" i="1" baseline="-25000" dirty="0"/>
                  <a:t>90, </a:t>
                </a:r>
                <a:r>
                  <a:rPr lang="en-US" i="1" baseline="-25000" dirty="0" smtClean="0"/>
                  <a:t>i</a:t>
                </a:r>
                <a:r>
                  <a:rPr lang="en-US" dirty="0" smtClean="0"/>
                  <a:t> </a:t>
                </a:r>
                <a:r>
                  <a:rPr lang="en-US" sz="3200" dirty="0" smtClean="0"/>
                  <a:t>)</a:t>
                </a:r>
                <a:r>
                  <a:rPr lang="en-US" sz="3200" baseline="30000" dirty="0" smtClean="0"/>
                  <a:t>2</a:t>
                </a:r>
                <a:r>
                  <a:rPr lang="en-US" sz="3200" dirty="0" smtClean="0"/>
                  <a:t> + </a:t>
                </a:r>
                <a:r>
                  <a:rPr lang="el-GR" sz="3200" dirty="0" smtClean="0"/>
                  <a:t>μ</a:t>
                </a:r>
                <a:r>
                  <a:rPr lang="en-US" sz="3200" dirty="0" smtClean="0"/>
                  <a:t>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</a:rPr>
                          <m:t>𝑋</m:t>
                        </m:r>
                        <m:r>
                          <a:rPr lang="en-US" sz="3200" b="0" i="1" smtClean="0">
                            <a:latin typeface="Cambria Math"/>
                          </a:rPr>
                          <m:t>+</m:t>
                        </m:r>
                        <m:r>
                          <a:rPr lang="en-US" sz="3200" b="0" i="1" smtClean="0">
                            <a:latin typeface="Cambria Math"/>
                          </a:rPr>
                          <m:t>𝑀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</a:rPr>
                          <m:t>𝐺𝐷𝑃</m:t>
                        </m:r>
                      </m:den>
                    </m:f>
                  </m:oMath>
                </a14:m>
                <a:r>
                  <a:rPr lang="en-US" sz="3200" i="1" baseline="-25000" dirty="0"/>
                  <a:t> </a:t>
                </a:r>
                <a:r>
                  <a:rPr lang="en-US" i="1" baseline="-25000" dirty="0"/>
                  <a:t>90, i</a:t>
                </a:r>
                <a:r>
                  <a:rPr lang="en-US" dirty="0"/>
                  <a:t> </a:t>
                </a:r>
                <a:r>
                  <a:rPr lang="en-US" sz="3200" dirty="0" smtClean="0"/>
                  <a:t>)</a:t>
                </a:r>
                <a:br>
                  <a:rPr lang="en-US" sz="3200" dirty="0" smtClean="0"/>
                </a:br>
                <a:r>
                  <a:rPr lang="en-US" dirty="0" smtClean="0"/>
                  <a:t> </a:t>
                </a:r>
                <a:br>
                  <a:rPr lang="en-US" dirty="0" smtClean="0"/>
                </a:br>
                <a:r>
                  <a:rPr lang="en-US" dirty="0" smtClean="0"/>
                  <a:t>    </a:t>
                </a:r>
                <a:r>
                  <a:rPr lang="en-US" sz="3200" dirty="0" smtClean="0"/>
                  <a:t>+ </a:t>
                </a:r>
                <a:r>
                  <a:rPr lang="el-GR" sz="3200" dirty="0" smtClean="0"/>
                  <a:t>π</a:t>
                </a:r>
                <a:r>
                  <a:rPr lang="en-US" sz="3200" dirty="0" smtClean="0"/>
                  <a:t> (Democracy</a:t>
                </a:r>
                <a:r>
                  <a:rPr lang="en-US" sz="3200" i="1" baseline="-25000" dirty="0"/>
                  <a:t> </a:t>
                </a:r>
                <a:r>
                  <a:rPr lang="en-US" i="1" baseline="-25000" dirty="0"/>
                  <a:t>90, i</a:t>
                </a:r>
                <a:r>
                  <a:rPr lang="en-US" dirty="0"/>
                  <a:t> </a:t>
                </a:r>
                <a:r>
                  <a:rPr lang="en-US" sz="3200" dirty="0" smtClean="0"/>
                  <a:t>) + </a:t>
                </a:r>
                <a:r>
                  <a:rPr lang="el-GR" sz="3200" dirty="0" smtClean="0"/>
                  <a:t>λ</a:t>
                </a:r>
                <a:r>
                  <a:rPr lang="en-US" sz="3200" dirty="0" smtClean="0"/>
                  <a:t>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</a:rPr>
                          <m:t>𝐿𝑎𝑛𝑑</m:t>
                        </m:r>
                        <m:r>
                          <a:rPr lang="en-US" sz="3200" b="0" i="1" smtClean="0">
                            <a:latin typeface="Cambria Math"/>
                          </a:rPr>
                          <m:t> </m:t>
                        </m:r>
                        <m:r>
                          <a:rPr lang="en-US" sz="3200" b="0" i="1" smtClean="0">
                            <a:latin typeface="Cambria Math"/>
                          </a:rPr>
                          <m:t>𝐴𝑟𝑒𝑎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</a:rPr>
                          <m:t>𝑝𝑜𝑝</m:t>
                        </m:r>
                      </m:den>
                    </m:f>
                  </m:oMath>
                </a14:m>
                <a:r>
                  <a:rPr lang="en-US" sz="3200" i="1" baseline="-25000" dirty="0"/>
                  <a:t> </a:t>
                </a:r>
                <a:r>
                  <a:rPr lang="en-US" i="1" baseline="-25000" dirty="0"/>
                  <a:t>90, i</a:t>
                </a:r>
                <a:r>
                  <a:rPr lang="en-US" dirty="0"/>
                  <a:t> </a:t>
                </a:r>
                <a:r>
                  <a:rPr lang="en-US" sz="3200" dirty="0" smtClean="0"/>
                  <a:t>) + e</a:t>
                </a:r>
                <a:r>
                  <a:rPr lang="en-US" sz="3200" i="1" baseline="-25000" dirty="0"/>
                  <a:t> i</a:t>
                </a:r>
                <a:endParaRPr lang="en-US" sz="32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981200"/>
                <a:ext cx="8077200" cy="2658420"/>
              </a:xfrm>
              <a:prstGeom prst="rect">
                <a:avLst/>
              </a:prstGeom>
              <a:blipFill rotWithShape="1">
                <a:blip r:embed="rId3"/>
                <a:stretch>
                  <a:fillRect l="-1887" t="-2982" b="-2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D4444C-A4C4-46DA-AB3C-394F5CBA2CAE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870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477962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/>
              <a:t>Is trade itself good or bad</a:t>
            </a:r>
            <a:br>
              <a:rPr lang="en-US" sz="3200" dirty="0" smtClean="0"/>
            </a:br>
            <a:r>
              <a:rPr lang="en-US" sz="3200" dirty="0" smtClean="0"/>
              <a:t>for the environment, statistically?</a:t>
            </a:r>
            <a:r>
              <a:rPr lang="en-US" sz="1100" b="1" dirty="0" smtClean="0"/>
              <a:t/>
            </a:r>
            <a:br>
              <a:rPr lang="en-US" sz="1100" b="1" dirty="0" smtClean="0"/>
            </a:br>
            <a:r>
              <a:rPr lang="en-US" sz="1100" b="1" dirty="0" smtClean="0"/>
              <a:t/>
            </a:r>
            <a:br>
              <a:rPr lang="en-US" sz="1100" b="1" dirty="0" smtClean="0"/>
            </a:br>
            <a:r>
              <a:rPr lang="en-US" sz="1800" dirty="0" smtClean="0"/>
              <a:t>Source: Frankel &amp; Rose </a:t>
            </a:r>
            <a:r>
              <a:rPr lang="en-US" sz="1600" dirty="0" smtClean="0"/>
              <a:t>(2004)</a:t>
            </a:r>
          </a:p>
        </p:txBody>
      </p:sp>
      <p:graphicFrame>
        <p:nvGraphicFramePr>
          <p:cNvPr id="58398" name="Group 30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429348257"/>
              </p:ext>
            </p:extLst>
          </p:nvPr>
        </p:nvGraphicFramePr>
        <p:xfrm>
          <a:off x="304800" y="1981200"/>
          <a:ext cx="8382000" cy="4283075"/>
        </p:xfrm>
        <a:graphic>
          <a:graphicData uri="http://schemas.openxmlformats.org/drawingml/2006/table">
            <a:tbl>
              <a:tblPr/>
              <a:tblGrid>
                <a:gridCol w="2483556"/>
                <a:gridCol w="3725333"/>
                <a:gridCol w="2173111"/>
              </a:tblGrid>
              <a:tr h="12346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</a:rPr>
                        <a:t>Environmental effects of trade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Arial" charset="0"/>
                          <a:ea typeface="SimSun" pitchFamily="2" charset="-122"/>
                        </a:rPr>
                        <a:t>via growth in income:	</a:t>
                      </a:r>
                      <a:r>
                        <a:rPr kumimoji="0" lang="en-US" altLang="zh-CN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Arial" charset="0"/>
                          <a:ea typeface="SimSun" pitchFamily="2" charset="-122"/>
                        </a:rPr>
                        <a:t> </a:t>
                      </a:r>
                      <a:endParaRPr kumimoji="0" lang="en-US" sz="2500" b="0" i="0" u="none" strike="noStrike" cap="none" normalizeH="0" baseline="0" smtClean="0">
                        <a:ln>
                          <a:noFill/>
                        </a:ln>
                        <a:solidFill>
                          <a:srgbClr val="FFCC00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Arial" charset="0"/>
                          <a:ea typeface="SimSun" pitchFamily="2" charset="-122"/>
                        </a:rPr>
                        <a:t>for a given level of income:</a:t>
                      </a:r>
                      <a:r>
                        <a:rPr kumimoji="0" lang="en-US" altLang="zh-CN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Arial" charset="0"/>
                          <a:ea typeface="SimSun" pitchFamily="2" charset="-122"/>
                        </a:rPr>
                        <a:t> </a:t>
                      </a:r>
                      <a:endParaRPr kumimoji="0" lang="en-US" sz="2500" b="0" i="0" u="none" strike="noStrike" cap="none" normalizeH="0" baseline="0" smtClean="0">
                        <a:ln>
                          <a:noFill/>
                        </a:ln>
                        <a:solidFill>
                          <a:srgbClr val="FFCC00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CC"/>
                    </a:solidFill>
                  </a:tcPr>
                </a:tc>
              </a:tr>
              <a:tr h="13718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B81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for SO</a:t>
                      </a:r>
                      <a:r>
                        <a:rPr kumimoji="0" lang="en-US" sz="36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08B81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B81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concentrations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08B819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EKC: after an income of about $5,700/cap.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1990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, further growth tends to reduce pollution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(via national regulation) 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The favorable effects of trade seem to dominate.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</a:tr>
              <a:tr h="16766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for CO</a:t>
                      </a:r>
                      <a:r>
                        <a:rPr kumimoji="0" lang="en-US" sz="36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emissions / capita</a:t>
                      </a:r>
                      <a:endParaRPr kumimoji="0" lang="en-US" sz="3600" b="1" i="0" u="none" strike="noStrike" cap="none" normalizeH="0" baseline="-3000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No sign that total emissions turn down.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(CO</a:t>
                      </a:r>
                      <a:r>
                        <a:rPr kumimoji="0" lang="en-US" sz="2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is a global externality: little regulation is possible at the national level.)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Trade may also increase emissions even for a given level of income.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841625" y="1981200"/>
            <a:ext cx="3691911" cy="4327525"/>
          </a:xfrm>
          <a:prstGeom prst="rect">
            <a:avLst/>
          </a:prstGeom>
          <a:noFill/>
          <a:ln w="76200" algn="ctr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533536" y="1981200"/>
            <a:ext cx="2209800" cy="4327525"/>
          </a:xfrm>
          <a:prstGeom prst="rect">
            <a:avLst/>
          </a:prstGeom>
          <a:noFill/>
          <a:ln w="76200" algn="ctr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38FB57-15E8-41FF-9BE0-DEC48547CED2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921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9144000" cy="1554162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/>
              <a:t>Do harmful or beneficial effects of trade dominate for environmental goals?  Bottom lines: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1828800"/>
            <a:ext cx="8458200" cy="4343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For SO</a:t>
            </a:r>
            <a:r>
              <a:rPr lang="en-US" altLang="en-US" baseline="-25000" dirty="0" smtClean="0"/>
              <a:t>2</a:t>
            </a:r>
            <a:r>
              <a:rPr lang="en-US" altLang="en-US" dirty="0" smtClean="0"/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at low incomes, harmful effects work against beneficial effects; 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at high levels of income, trade helps through both channels. </a:t>
            </a:r>
            <a:r>
              <a:rPr lang="en-US" altLang="en-US" sz="900" dirty="0" smtClean="0"/>
              <a:t/>
            </a:r>
            <a:br>
              <a:rPr lang="en-US" altLang="en-US" sz="900" dirty="0" smtClean="0"/>
            </a:br>
            <a:endParaRPr lang="en-US" altLang="en-US" sz="9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For CO</a:t>
            </a:r>
            <a:r>
              <a:rPr lang="en-US" altLang="en-US" baseline="-25000" dirty="0" smtClean="0"/>
              <a:t>2</a:t>
            </a:r>
            <a:r>
              <a:rPr lang="en-US" altLang="en-US" dirty="0" smtClean="0"/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Even at high levels of income, trade continues to hurt.  &lt;= Absent an effective multilateral treaty, the popular will cannot be enacted.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F9BE84-0CA6-435E-B4F7-7450736BE4C3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Summary of conclusions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955" y="1676400"/>
            <a:ext cx="8991600" cy="3962400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Empirical studies of cross-country data find no harmful effects of trade on </a:t>
            </a:r>
            <a:r>
              <a:rPr lang="en-US" altLang="en-US" sz="2800" i="1" dirty="0" smtClean="0"/>
              <a:t>some</a:t>
            </a:r>
            <a:r>
              <a:rPr lang="en-US" altLang="en-US" sz="2800" dirty="0" smtClean="0"/>
              <a:t> environmental measures such as SO</a:t>
            </a:r>
            <a:r>
              <a:rPr lang="en-US" altLang="en-US" sz="2800" baseline="-25000" dirty="0" smtClean="0"/>
              <a:t>2</a:t>
            </a:r>
            <a:r>
              <a:rPr lang="en-US" altLang="en-US" sz="2800" dirty="0" smtClean="0"/>
              <a:t> air</a:t>
            </a:r>
            <a:r>
              <a:rPr lang="en-US" altLang="en-US" sz="1400" dirty="0" smtClean="0"/>
              <a:t> </a:t>
            </a:r>
            <a:r>
              <a:rPr lang="en-US" altLang="en-US" sz="2800" dirty="0" smtClean="0"/>
              <a:t>pollution, for given income.</a:t>
            </a:r>
            <a:r>
              <a:rPr lang="en-US" altLang="en-US" sz="800" dirty="0" smtClean="0"/>
              <a:t/>
            </a:r>
            <a:br>
              <a:rPr lang="en-US" altLang="en-US" sz="800" dirty="0" smtClean="0"/>
            </a:br>
            <a:r>
              <a:rPr lang="en-US" altLang="en-US" sz="800" dirty="0" smtClean="0"/>
              <a:t> </a:t>
            </a:r>
          </a:p>
          <a:p>
            <a:pPr eaLnBrk="1" hangingPunct="1"/>
            <a:r>
              <a:rPr lang="en-US" altLang="en-US" sz="2800" dirty="0" smtClean="0"/>
              <a:t>So </a:t>
            </a:r>
            <a:r>
              <a:rPr lang="en-US" altLang="en-US" sz="2800" dirty="0"/>
              <a:t>globalization</a:t>
            </a:r>
            <a:r>
              <a:rPr lang="en-US" altLang="en-US" sz="1800" dirty="0"/>
              <a:t> </a:t>
            </a:r>
            <a:r>
              <a:rPr lang="en-US" altLang="en-US" sz="2800" dirty="0" smtClean="0"/>
              <a:t>&amp; </a:t>
            </a:r>
            <a:r>
              <a:rPr lang="en-US" altLang="en-US" sz="2800" dirty="0"/>
              <a:t>the environment need </a:t>
            </a:r>
            <a:r>
              <a:rPr lang="en-US" altLang="en-US" sz="2800" dirty="0" smtClean="0"/>
              <a:t>not </a:t>
            </a:r>
            <a:r>
              <a:rPr lang="en-US" altLang="en-US" sz="2800" dirty="0"/>
              <a:t>conflict</a:t>
            </a:r>
            <a:r>
              <a:rPr lang="en-US" altLang="en-US" sz="2800" dirty="0" smtClean="0"/>
              <a:t>.</a:t>
            </a:r>
            <a:r>
              <a:rPr lang="en-US" altLang="en-US" sz="800" dirty="0" smtClean="0"/>
              <a:t/>
            </a:r>
            <a:br>
              <a:rPr lang="en-US" altLang="en-US" sz="800" dirty="0" smtClean="0"/>
            </a:br>
            <a:r>
              <a:rPr lang="en-US" altLang="en-US" sz="800" dirty="0" smtClean="0"/>
              <a:t>  </a:t>
            </a:r>
            <a:endParaRPr lang="en-US" altLang="en-US" sz="800" dirty="0"/>
          </a:p>
          <a:p>
            <a:pPr eaLnBrk="1" hangingPunct="1"/>
            <a:r>
              <a:rPr lang="en-US" altLang="en-US" sz="2800" dirty="0"/>
              <a:t>Trade</a:t>
            </a:r>
            <a:r>
              <a:rPr lang="en-US" altLang="en-US" sz="1800" dirty="0"/>
              <a:t> </a:t>
            </a:r>
            <a:r>
              <a:rPr lang="en-US" altLang="en-US" sz="2400" dirty="0"/>
              <a:t>&amp;</a:t>
            </a:r>
            <a:r>
              <a:rPr lang="en-US" altLang="en-US" sz="1800" dirty="0"/>
              <a:t> </a:t>
            </a:r>
            <a:r>
              <a:rPr lang="en-US" altLang="en-US" sz="2800" dirty="0"/>
              <a:t>growth </a:t>
            </a:r>
            <a:r>
              <a:rPr lang="en-US" altLang="en-US" sz="2800" dirty="0" smtClean="0"/>
              <a:t>give countries means </a:t>
            </a:r>
            <a:r>
              <a:rPr lang="en-US" altLang="en-US" sz="2800" dirty="0"/>
              <a:t>to clean the air</a:t>
            </a:r>
            <a:r>
              <a:rPr lang="en-US" altLang="en-US" sz="2800" dirty="0" smtClean="0"/>
              <a:t>,</a:t>
            </a:r>
            <a:endParaRPr lang="en-US" altLang="en-US" sz="2800" dirty="0"/>
          </a:p>
          <a:p>
            <a:pPr lvl="2" eaLnBrk="1" hangingPunct="1"/>
            <a:r>
              <a:rPr lang="en-US" altLang="en-US" dirty="0"/>
              <a:t>provided they have effective institutions of </a:t>
            </a:r>
            <a:r>
              <a:rPr lang="en-US" altLang="en-US" dirty="0" smtClean="0"/>
              <a:t>governance.</a:t>
            </a:r>
            <a:endParaRPr lang="en-US" altLang="en-US" dirty="0"/>
          </a:p>
          <a:p>
            <a:pPr lvl="2" eaLnBrk="1" hangingPunct="1"/>
            <a:r>
              <a:rPr lang="en-US" altLang="en-US" dirty="0"/>
              <a:t>For local </a:t>
            </a:r>
            <a:r>
              <a:rPr lang="en-US" altLang="en-US" dirty="0" smtClean="0"/>
              <a:t>pollution</a:t>
            </a:r>
            <a:r>
              <a:rPr lang="en-US" altLang="en-US" dirty="0"/>
              <a:t>, the </a:t>
            </a:r>
            <a:r>
              <a:rPr lang="en-US" altLang="en-US" dirty="0" smtClean="0"/>
              <a:t>appropriate governance </a:t>
            </a:r>
            <a:br>
              <a:rPr lang="en-US" altLang="en-US" dirty="0" smtClean="0"/>
            </a:br>
            <a:r>
              <a:rPr lang="en-US" altLang="en-US" dirty="0" smtClean="0"/>
              <a:t>is </a:t>
            </a:r>
            <a:r>
              <a:rPr lang="en-US" altLang="en-US" dirty="0"/>
              <a:t>at the national level</a:t>
            </a:r>
            <a:r>
              <a:rPr lang="en-US" altLang="en-US" dirty="0" smtClean="0"/>
              <a:t>.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44A63B-D152-41BB-82F8-2A6252ED17E4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Summary of conclusions, </a:t>
            </a:r>
            <a:r>
              <a:rPr lang="en-US" sz="2400" dirty="0" smtClean="0"/>
              <a:t>continued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6050" y="1600200"/>
            <a:ext cx="8845550" cy="4953000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 But trade &amp; growth can exacerbate </a:t>
            </a:r>
            <a:r>
              <a:rPr lang="en-US" altLang="en-US" sz="2800" i="1" dirty="0" smtClean="0"/>
              <a:t>other</a:t>
            </a:r>
            <a:r>
              <a:rPr lang="en-US" altLang="en-US" sz="2800" dirty="0" smtClean="0"/>
              <a:t> measures of environmental degradation: CO2</a:t>
            </a:r>
            <a:r>
              <a:rPr lang="en-US" altLang="en-US" sz="2800" i="1" dirty="0" smtClean="0"/>
              <a:t> </a:t>
            </a:r>
            <a:r>
              <a:rPr lang="en-US" altLang="en-US" sz="2800" dirty="0" smtClean="0"/>
              <a:t>emissions.   </a:t>
            </a:r>
            <a:br>
              <a:rPr lang="en-US" altLang="en-US" sz="2800" dirty="0" smtClean="0"/>
            </a:br>
            <a:endParaRPr lang="en-US" altLang="en-US" sz="2000" dirty="0" smtClean="0"/>
          </a:p>
          <a:p>
            <a:pPr eaLnBrk="1" hangingPunct="1"/>
            <a:r>
              <a:rPr lang="en-US" altLang="en-US" sz="2800" dirty="0" smtClean="0"/>
              <a:t> The difference can be explained by the observation that CO2 is a </a:t>
            </a:r>
            <a:r>
              <a:rPr lang="en-US" altLang="en-US" sz="2800" i="1" dirty="0" smtClean="0"/>
              <a:t>global</a:t>
            </a:r>
            <a:r>
              <a:rPr lang="en-US" altLang="en-US" sz="2800" dirty="0" smtClean="0"/>
              <a:t> externality.</a:t>
            </a:r>
          </a:p>
          <a:p>
            <a:pPr lvl="1" eaLnBrk="1" hangingPunct="1"/>
            <a:r>
              <a:rPr lang="en-US" altLang="en-US" sz="2400" dirty="0" smtClean="0"/>
              <a:t>It cannot be addressed at the national level </a:t>
            </a:r>
            <a:br>
              <a:rPr lang="en-US" altLang="en-US" sz="2400" dirty="0" smtClean="0"/>
            </a:br>
            <a:r>
              <a:rPr lang="en-US" altLang="en-US" sz="2400" dirty="0" smtClean="0"/>
              <a:t>		</a:t>
            </a:r>
            <a:r>
              <a:rPr lang="en-US" altLang="en-US" sz="2400" dirty="0"/>
              <a:t>	</a:t>
            </a:r>
            <a:r>
              <a:rPr lang="en-US" altLang="en-US" sz="2400" dirty="0" smtClean="0"/>
              <a:t>due to the free rider problem.    </a:t>
            </a:r>
          </a:p>
          <a:p>
            <a:pPr lvl="1" eaLnBrk="1" hangingPunct="1"/>
            <a:r>
              <a:rPr lang="en-US" altLang="en-US" sz="2400" dirty="0" smtClean="0"/>
              <a:t>We need institutions </a:t>
            </a:r>
            <a:r>
              <a:rPr lang="en-US" altLang="en-US" sz="2000" dirty="0" smtClean="0"/>
              <a:t>of </a:t>
            </a:r>
            <a:r>
              <a:rPr lang="en-US" altLang="en-US" sz="2400" dirty="0" smtClean="0"/>
              <a:t>governance at the </a:t>
            </a:r>
            <a:r>
              <a:rPr lang="en-US" altLang="en-US" sz="2400" i="1" dirty="0" smtClean="0"/>
              <a:t>multilateral</a:t>
            </a:r>
            <a:r>
              <a:rPr lang="en-US" altLang="en-US" sz="2400" dirty="0" smtClean="0"/>
              <a:t> level.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7DE895-C3C9-4C7D-928C-D3A898F9D083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The solution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7162800" cy="4876800"/>
          </a:xfrm>
        </p:spPr>
        <p:txBody>
          <a:bodyPr/>
          <a:lstStyle/>
          <a:p>
            <a:pPr eaLnBrk="1" hangingPunct="1"/>
            <a:r>
              <a:rPr lang="en-US" altLang="en-US" sz="3000" dirty="0" smtClean="0"/>
              <a:t>Greater international cooperation </a:t>
            </a:r>
            <a:br>
              <a:rPr lang="en-US" altLang="en-US" sz="3000" dirty="0" smtClean="0"/>
            </a:br>
            <a:r>
              <a:rPr lang="en-US" altLang="en-US" sz="3000" dirty="0" smtClean="0"/>
              <a:t>on environmental and trade issues,</a:t>
            </a:r>
          </a:p>
          <a:p>
            <a:pPr eaLnBrk="1" hangingPunct="1"/>
            <a:r>
              <a:rPr lang="en-US" altLang="en-US" sz="3000" dirty="0"/>
              <a:t>t</a:t>
            </a:r>
            <a:r>
              <a:rPr lang="en-US" altLang="en-US" sz="3000" dirty="0" smtClean="0"/>
              <a:t>o get the best of both</a:t>
            </a:r>
            <a:r>
              <a:rPr lang="en-US" altLang="en-US" dirty="0" smtClean="0"/>
              <a:t>.</a:t>
            </a:r>
            <a:br>
              <a:rPr lang="en-US" altLang="en-US" dirty="0" smtClean="0"/>
            </a:br>
            <a:endParaRPr lang="en-US" altLang="en-US" sz="1000" dirty="0" smtClean="0"/>
          </a:p>
          <a:p>
            <a:pPr eaLnBrk="1" hangingPunct="1"/>
            <a:r>
              <a:rPr lang="en-US" altLang="en-US" sz="3000" dirty="0" smtClean="0"/>
              <a:t>One very specific example: </a:t>
            </a:r>
            <a:br>
              <a:rPr lang="en-US" altLang="en-US" sz="3000" dirty="0" smtClean="0"/>
            </a:br>
            <a:r>
              <a:rPr lang="en-US" altLang="en-US" sz="3000" dirty="0" smtClean="0"/>
              <a:t>the UNFCCC or (better) the WTO should agree on guidelines for penalties on carbon-intensive </a:t>
            </a:r>
            <a:br>
              <a:rPr lang="en-US" altLang="en-US" sz="3000" dirty="0" smtClean="0"/>
            </a:br>
            <a:r>
              <a:rPr lang="en-US" altLang="en-US" sz="3000" dirty="0" smtClean="0"/>
              <a:t>imports that countries are allowed </a:t>
            </a:r>
            <a:br>
              <a:rPr lang="en-US" altLang="en-US" sz="3000" dirty="0" smtClean="0"/>
            </a:br>
            <a:r>
              <a:rPr lang="en-US" altLang="en-US" sz="3000" dirty="0" smtClean="0"/>
              <a:t>to impose on each other.</a:t>
            </a:r>
          </a:p>
        </p:txBody>
      </p:sp>
      <p:pic>
        <p:nvPicPr>
          <p:cNvPr id="83973" name="Picture 5" descr="WTObld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2672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5" name="Picture 7" descr="WTOlogo_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888" y="4338638"/>
            <a:ext cx="1128712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6" name="Picture 8" descr="UNFCCC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124200"/>
            <a:ext cx="1600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CFFA2D-463A-4918-888B-C1ED0594417E}" type="slidenum">
              <a:rPr lang="en-US"/>
              <a:pPr>
                <a:defRPr/>
              </a:pPr>
              <a:t>26</a:t>
            </a:fld>
            <a:endParaRPr lang="en-US"/>
          </a:p>
        </p:txBody>
      </p:sp>
      <p:pic>
        <p:nvPicPr>
          <p:cNvPr id="43011" name="Picture 4" descr="MMj02362110000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388" y="457200"/>
            <a:ext cx="3224212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AF4B2E-D85E-4E5F-9989-A9D23B58A73F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19661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Writings underlying this lecture</a:t>
            </a:r>
            <a:br>
              <a:rPr lang="en-US" sz="3600" dirty="0" smtClean="0"/>
            </a:br>
            <a:r>
              <a:rPr lang="en-US" sz="1300" dirty="0" smtClean="0"/>
              <a:t>available at www.hks.harvard.edu/fs/jfrankel/GEI.htm</a:t>
            </a:r>
          </a:p>
        </p:txBody>
      </p:sp>
      <p:sp>
        <p:nvSpPr>
          <p:cNvPr id="45060" name="Rectangle 5"/>
          <p:cNvSpPr>
            <a:spLocks noChangeArrowheads="1"/>
          </p:cNvSpPr>
          <p:nvPr/>
        </p:nvSpPr>
        <p:spPr bwMode="auto">
          <a:xfrm>
            <a:off x="152400" y="1338942"/>
            <a:ext cx="8915400" cy="51054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sz="2000" dirty="0"/>
              <a:t>"Congress </a:t>
            </a:r>
            <a:r>
              <a:rPr lang="en-US" sz="2000" dirty="0" smtClean="0"/>
              <a:t>should </a:t>
            </a:r>
            <a:r>
              <a:rPr lang="en-US" sz="2000" dirty="0"/>
              <a:t>a</a:t>
            </a:r>
            <a:r>
              <a:rPr lang="en-US" sz="2000" dirty="0" smtClean="0"/>
              <a:t>pprove </a:t>
            </a:r>
            <a:r>
              <a:rPr lang="en-US" sz="2000" dirty="0"/>
              <a:t>TPP," </a:t>
            </a:r>
            <a:r>
              <a:rPr lang="en-US" sz="2000" i="1" dirty="0"/>
              <a:t>Boston </a:t>
            </a:r>
            <a:r>
              <a:rPr lang="en-US" sz="2000" i="1" dirty="0" smtClean="0"/>
              <a:t>Globe,</a:t>
            </a:r>
            <a:r>
              <a:rPr lang="en-US" sz="2000" i="1" dirty="0"/>
              <a:t> </a:t>
            </a:r>
            <a:r>
              <a:rPr lang="en-US" sz="2000" dirty="0"/>
              <a:t>Nov. 11, 2015.</a:t>
            </a:r>
            <a:endParaRPr lang="en-US" sz="800" dirty="0"/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endParaRPr lang="en-US" sz="800" dirty="0" smtClean="0"/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sz="2000" dirty="0" smtClean="0"/>
              <a:t>“Protectionist </a:t>
            </a:r>
            <a:r>
              <a:rPr lang="en-US" sz="2000" dirty="0"/>
              <a:t>clouds darken sunny forecast for </a:t>
            </a:r>
            <a:r>
              <a:rPr lang="en-US" sz="2000" dirty="0" smtClean="0"/>
              <a:t>solar power,” </a:t>
            </a:r>
            <a:r>
              <a:rPr lang="en-US" sz="2000" i="1" dirty="0" smtClean="0"/>
              <a:t>VoxEU</a:t>
            </a:r>
            <a:r>
              <a:rPr lang="en-US" sz="2000" dirty="0"/>
              <a:t>, </a:t>
            </a:r>
            <a:r>
              <a:rPr lang="en-US" sz="2000" dirty="0" smtClean="0"/>
              <a:t>2013.</a:t>
            </a:r>
            <a:r>
              <a:rPr lang="en-US" sz="800" dirty="0" smtClean="0"/>
              <a:t/>
            </a:r>
            <a:br>
              <a:rPr lang="en-US" sz="800" dirty="0" smtClean="0"/>
            </a:br>
            <a:endParaRPr lang="en-US" altLang="en-US" sz="800" dirty="0" smtClean="0"/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altLang="en-US" sz="2000" dirty="0" smtClean="0"/>
              <a:t>"</a:t>
            </a:r>
            <a:r>
              <a:rPr lang="en-US" altLang="en-US" sz="2000" dirty="0"/>
              <a:t>Global Environment and Trade Policy," </a:t>
            </a:r>
            <a:br>
              <a:rPr lang="en-US" altLang="en-US" sz="2000" dirty="0"/>
            </a:br>
            <a:r>
              <a:rPr lang="en-US" altLang="en-US" sz="2000" i="1" dirty="0"/>
              <a:t>Post-Kyoto International Climate Policy</a:t>
            </a:r>
            <a:r>
              <a:rPr lang="en-US" altLang="en-US" sz="2000" dirty="0"/>
              <a:t>, </a:t>
            </a:r>
            <a:r>
              <a:rPr lang="en-US" altLang="en-US" sz="2000" dirty="0" smtClean="0"/>
              <a:t>eds. </a:t>
            </a:r>
            <a:r>
              <a:rPr lang="en-US" altLang="en-US" sz="2000" dirty="0"/>
              <a:t/>
            </a:r>
            <a:br>
              <a:rPr lang="en-US" altLang="en-US" sz="2000" dirty="0"/>
            </a:br>
            <a:r>
              <a:rPr lang="en-US" altLang="en-US" sz="2000" dirty="0"/>
              <a:t>Joe Aldy &amp; Rob Stavins; Cambridge Univ. Press, 2009.   </a:t>
            </a:r>
            <a:r>
              <a:rPr lang="en-US" altLang="en-US" sz="800" dirty="0"/>
              <a:t/>
            </a:r>
            <a:br>
              <a:rPr lang="en-US" altLang="en-US" sz="800" dirty="0"/>
            </a:br>
            <a:endParaRPr lang="en-US" altLang="en-US" sz="800" dirty="0"/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altLang="en-US" sz="2000" dirty="0"/>
              <a:t>“Environmental Effects of International Trade,”</a:t>
            </a:r>
            <a:br>
              <a:rPr lang="en-US" altLang="en-US" sz="2000" dirty="0"/>
            </a:br>
            <a:r>
              <a:rPr lang="en-US" altLang="en-US" sz="2000" i="1" dirty="0"/>
              <a:t>A Report for the Swedish </a:t>
            </a:r>
            <a:r>
              <a:rPr lang="en-US" altLang="en-US" sz="2000" i="1" dirty="0" err="1" smtClean="0"/>
              <a:t>Globalisation</a:t>
            </a:r>
            <a:r>
              <a:rPr lang="en-US" altLang="en-US" sz="2000" i="1" dirty="0"/>
              <a:t> </a:t>
            </a:r>
            <a:r>
              <a:rPr lang="en-US" altLang="en-US" sz="2000" i="1" dirty="0" smtClean="0"/>
              <a:t>Council</a:t>
            </a:r>
            <a:r>
              <a:rPr lang="en-US" altLang="en-US" sz="2000" dirty="0" smtClean="0"/>
              <a:t>, </a:t>
            </a:r>
            <a:r>
              <a:rPr lang="en-US" altLang="en-US" sz="2000" dirty="0"/>
              <a:t/>
            </a:r>
            <a:br>
              <a:rPr lang="en-US" altLang="en-US" sz="2000" dirty="0"/>
            </a:br>
            <a:r>
              <a:rPr lang="en-US" altLang="en-US" sz="2000" dirty="0" smtClean="0"/>
              <a:t>2009</a:t>
            </a:r>
            <a:r>
              <a:rPr lang="en-US" altLang="en-US" sz="2000" dirty="0"/>
              <a:t>.  </a:t>
            </a:r>
            <a:r>
              <a:rPr lang="en-US" altLang="en-US" sz="2000" dirty="0" smtClean="0"/>
              <a:t>HKS </a:t>
            </a:r>
            <a:r>
              <a:rPr lang="en-US" altLang="en-US" sz="2000" dirty="0"/>
              <a:t>RWP 09-006.   </a:t>
            </a:r>
            <a:r>
              <a:rPr lang="en-US" altLang="en-US" sz="800" dirty="0"/>
              <a:t/>
            </a:r>
            <a:br>
              <a:rPr lang="en-US" altLang="en-US" sz="800" dirty="0"/>
            </a:br>
            <a:endParaRPr lang="en-US" altLang="en-US" sz="800" dirty="0"/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altLang="en-US" sz="2000" dirty="0"/>
              <a:t>The Leakage/Competitiveness Issue In Climate Change Policy Proposals,” in </a:t>
            </a:r>
            <a:r>
              <a:rPr lang="en-US" altLang="en-US" sz="2000" i="1" dirty="0"/>
              <a:t>Climate Change, Trade and Investment: Is a Collision Inevitable</a:t>
            </a:r>
            <a:r>
              <a:rPr lang="en-US" altLang="en-US" sz="2000" i="1" dirty="0" smtClean="0"/>
              <a:t>?</a:t>
            </a:r>
            <a:r>
              <a:rPr lang="en-US" altLang="en-US" sz="2000" dirty="0" smtClean="0"/>
              <a:t> (Brookings </a:t>
            </a:r>
            <a:r>
              <a:rPr lang="en-US" altLang="en-US" sz="2000" dirty="0"/>
              <a:t>Institution </a:t>
            </a:r>
            <a:r>
              <a:rPr lang="en-US" altLang="en-US" sz="2000" dirty="0" smtClean="0"/>
              <a:t>Press), </a:t>
            </a:r>
            <a:r>
              <a:rPr lang="en-US" altLang="en-US" sz="2000" dirty="0"/>
              <a:t>2009,</a:t>
            </a:r>
            <a:br>
              <a:rPr lang="en-US" altLang="en-US" sz="2000" dirty="0"/>
            </a:br>
            <a:r>
              <a:rPr lang="en-US" altLang="en-US" sz="2000" dirty="0" err="1"/>
              <a:t>Lael</a:t>
            </a:r>
            <a:r>
              <a:rPr lang="en-US" altLang="en-US" sz="2000" dirty="0"/>
              <a:t> </a:t>
            </a:r>
            <a:r>
              <a:rPr lang="en-US" altLang="en-US" sz="2000" dirty="0" err="1"/>
              <a:t>Brainard</a:t>
            </a:r>
            <a:r>
              <a:rPr lang="en-US" altLang="en-US" sz="2000" dirty="0"/>
              <a:t>, ed</a:t>
            </a:r>
            <a:r>
              <a:rPr lang="en-US" altLang="en-US" sz="2000" dirty="0" smtClean="0"/>
              <a:t>.</a:t>
            </a:r>
            <a:r>
              <a:rPr lang="en-US" altLang="en-US" sz="2300" dirty="0"/>
              <a:t>  </a:t>
            </a:r>
            <a:r>
              <a:rPr lang="en-US" altLang="en-US" dirty="0"/>
              <a:t>WCFIA WP 4792.    </a:t>
            </a:r>
            <a:r>
              <a:rPr lang="en-US" altLang="en-US" sz="800" dirty="0"/>
              <a:t/>
            </a:r>
            <a:br>
              <a:rPr lang="en-US" altLang="en-US" sz="800" dirty="0"/>
            </a:br>
            <a:r>
              <a:rPr lang="en-US" altLang="en-US" sz="800" dirty="0"/>
              <a:t>        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altLang="en-US" sz="2000" dirty="0"/>
              <a:t>"Is Trade Good or Bad for the Environment?  </a:t>
            </a:r>
            <a:br>
              <a:rPr lang="en-US" altLang="en-US" sz="2000" dirty="0"/>
            </a:br>
            <a:r>
              <a:rPr lang="en-US" altLang="en-US" sz="2000" dirty="0"/>
              <a:t>Sorting out the </a:t>
            </a:r>
            <a:r>
              <a:rPr lang="en-US" altLang="en-US" sz="2000" dirty="0" smtClean="0"/>
              <a:t>Causality," </a:t>
            </a:r>
            <a:r>
              <a:rPr lang="en-US" altLang="en-US" sz="2000" dirty="0"/>
              <a:t>with Andrew Rose, </a:t>
            </a:r>
            <a:br>
              <a:rPr lang="en-US" altLang="en-US" sz="2000" dirty="0"/>
            </a:br>
            <a:r>
              <a:rPr lang="en-US" altLang="en-US" sz="2000" i="1" dirty="0"/>
              <a:t>Review of Economics &amp; Statistics </a:t>
            </a:r>
            <a:r>
              <a:rPr lang="en-US" altLang="en-US" sz="2000" dirty="0"/>
              <a:t>87, no.1, 2005</a:t>
            </a:r>
            <a:r>
              <a:rPr lang="en-US" altLang="en-US" sz="2300" dirty="0"/>
              <a:t>. </a:t>
            </a:r>
            <a:r>
              <a:rPr lang="en-US" altLang="en-US" sz="1600" dirty="0"/>
              <a:t>NBER WP No. 9201 </a:t>
            </a:r>
          </a:p>
        </p:txBody>
      </p:sp>
      <p:pic>
        <p:nvPicPr>
          <p:cNvPr id="45061" name="Picture 6" descr="AldyStavinsDec09Post-Ky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6010" y="2209800"/>
            <a:ext cx="876300" cy="13254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62" name="Picture 7" descr="SwenvireptCvr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251200"/>
            <a:ext cx="12954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3" name="Picture 8" descr="NBER_LOGO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6010" y="5653790"/>
            <a:ext cx="876300" cy="438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64" name="Picture 9" descr="BrookingsB-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998" y="5051425"/>
            <a:ext cx="2576512" cy="282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24D272-D1DA-4B14-85B8-D080527F8272}" type="slidenum">
              <a:rPr lang="en-US"/>
              <a:pPr>
                <a:defRPr/>
              </a:pPr>
              <a:t>28</a:t>
            </a:fld>
            <a:endParaRPr lang="en-US"/>
          </a:p>
        </p:txBody>
      </p:sp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Appendices</a:t>
            </a:r>
          </a:p>
        </p:txBody>
      </p:sp>
      <p:sp>
        <p:nvSpPr>
          <p:cNvPr id="4710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2133600"/>
            <a:ext cx="8763000" cy="3810000"/>
          </a:xfrm>
        </p:spPr>
        <p:txBody>
          <a:bodyPr/>
          <a:lstStyle/>
          <a:p>
            <a:pPr eaLnBrk="1" hangingPunct="1"/>
            <a:r>
              <a:rPr lang="en-US" altLang="en-US" sz="3600" dirty="0" smtClean="0"/>
              <a:t>Appendix 1: Anti-globalizers &amp; the WTO</a:t>
            </a:r>
            <a:endParaRPr lang="en-US" altLang="en-US" sz="1400" dirty="0" smtClean="0"/>
          </a:p>
          <a:p>
            <a:pPr eaLnBrk="1" hangingPunct="1"/>
            <a:endParaRPr lang="en-US" altLang="en-US" sz="1400" dirty="0" smtClean="0"/>
          </a:p>
          <a:p>
            <a:pPr eaLnBrk="1" hangingPunct="1"/>
            <a:r>
              <a:rPr lang="en-US" sz="3600" dirty="0"/>
              <a:t>Appendix </a:t>
            </a:r>
            <a:r>
              <a:rPr lang="en-US" sz="3600" dirty="0" smtClean="0"/>
              <a:t>2: Could </a:t>
            </a:r>
            <a:r>
              <a:rPr lang="en-US" sz="3600" dirty="0"/>
              <a:t>trade measures be used </a:t>
            </a:r>
            <a:r>
              <a:rPr lang="en-US" sz="3600" dirty="0" smtClean="0"/>
              <a:t>in </a:t>
            </a:r>
            <a:r>
              <a:rPr lang="en-US" sz="3600" dirty="0"/>
              <a:t>a climate change agreement</a:t>
            </a:r>
            <a:r>
              <a:rPr lang="en-US" sz="3600" dirty="0" smtClean="0"/>
              <a:t>?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 smtClean="0"/>
          </a:p>
          <a:p>
            <a:pPr eaLnBrk="1" hangingPunct="1"/>
            <a:r>
              <a:rPr lang="en-US" sz="3600" dirty="0"/>
              <a:t>Appendix 3: Frankel &amp; Rose paper</a:t>
            </a:r>
            <a:endParaRPr lang="en-US" altLang="en-US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1371600"/>
          </a:xfrm>
        </p:spPr>
        <p:txBody>
          <a:bodyPr/>
          <a:lstStyle/>
          <a:p>
            <a:r>
              <a:rPr lang="en-US" sz="4000" dirty="0" smtClean="0">
                <a:effectLst/>
              </a:rPr>
              <a:t>Appendix 1:</a:t>
            </a:r>
            <a:br>
              <a:rPr lang="en-US" sz="4000" dirty="0" smtClean="0">
                <a:effectLst/>
              </a:rPr>
            </a:br>
            <a:r>
              <a:rPr lang="en-US" sz="4000" dirty="0">
                <a:effectLst/>
              </a:rPr>
              <a:t>A</a:t>
            </a:r>
            <a:r>
              <a:rPr lang="en-US" sz="4000" dirty="0" smtClean="0">
                <a:effectLst/>
              </a:rPr>
              <a:t>nti-globalizers </a:t>
            </a:r>
            <a:r>
              <a:rPr lang="en-US" sz="4000" dirty="0">
                <a:effectLst/>
              </a:rPr>
              <a:t>and the WTO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895600"/>
            <a:ext cx="8839200" cy="3505200"/>
          </a:xfrm>
        </p:spPr>
        <p:txBody>
          <a:bodyPr/>
          <a:lstStyle/>
          <a:p>
            <a:r>
              <a:rPr lang="en-US" sz="3600" dirty="0" smtClean="0"/>
              <a:t>The anti-globalization movement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 smtClean="0"/>
          </a:p>
          <a:p>
            <a:r>
              <a:rPr lang="en-US" sz="3600" dirty="0" smtClean="0"/>
              <a:t>Are WTO panel cases anti-environment?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E8F11B-9893-48A0-8D19-1E78B82F09B8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38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29123F-F1E6-40F5-A7B6-CD934B5AE91E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305800" cy="16764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/>
              <a:t>Widely agreed: openness to trade</a:t>
            </a:r>
            <a:br>
              <a:rPr lang="en-US" sz="3200" dirty="0" smtClean="0"/>
            </a:br>
            <a:r>
              <a:rPr lang="en-US" sz="3200" dirty="0" smtClean="0"/>
              <a:t>is good </a:t>
            </a:r>
            <a:r>
              <a:rPr lang="en-US" sz="3200" i="1" dirty="0" smtClean="0"/>
              <a:t>for economic growth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" y="2209800"/>
            <a:ext cx="8839200" cy="4495800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In theory:     classical comparative advantage </a:t>
            </a:r>
            <a:br>
              <a:rPr lang="en-US" altLang="en-US" sz="2800" dirty="0" smtClean="0"/>
            </a:br>
            <a:r>
              <a:rPr lang="en-US" altLang="en-US" sz="2800" dirty="0" smtClean="0"/>
              <a:t>(e.g., </a:t>
            </a:r>
            <a:r>
              <a:rPr lang="en-US" altLang="en-US" sz="2600" dirty="0" smtClean="0"/>
              <a:t>Ricardo) </a:t>
            </a:r>
            <a:r>
              <a:rPr lang="en-US" altLang="en-US" sz="2800" dirty="0" smtClean="0"/>
              <a:t>&amp; modern theories of trade based </a:t>
            </a:r>
            <a:br>
              <a:rPr lang="en-US" altLang="en-US" sz="2800" dirty="0" smtClean="0"/>
            </a:br>
            <a:r>
              <a:rPr lang="en-US" altLang="en-US" sz="2800" dirty="0" smtClean="0"/>
              <a:t>on imperfect competition (e.g., </a:t>
            </a:r>
            <a:r>
              <a:rPr lang="en-US" altLang="en-US" sz="2600" dirty="0" smtClean="0"/>
              <a:t>Krugman).</a:t>
            </a:r>
            <a:endParaRPr lang="en-US" altLang="en-US" sz="2000" dirty="0" smtClean="0"/>
          </a:p>
          <a:p>
            <a:pPr eaLnBrk="1" hangingPunct="1">
              <a:buFontTx/>
              <a:buNone/>
            </a:pPr>
            <a:endParaRPr lang="en-US" altLang="en-US" sz="2000" dirty="0" smtClean="0"/>
          </a:p>
          <a:p>
            <a:pPr eaLnBrk="1" hangingPunct="1"/>
            <a:r>
              <a:rPr lang="en-US" altLang="en-US" sz="2800" dirty="0" smtClean="0"/>
              <a:t>Empirically:   many econometric studies. </a:t>
            </a:r>
            <a:endParaRPr lang="en-US" altLang="en-US" sz="1600" dirty="0" smtClean="0"/>
          </a:p>
          <a:p>
            <a:pPr eaLnBrk="1" hangingPunct="1">
              <a:buFontTx/>
              <a:buNone/>
            </a:pPr>
            <a:r>
              <a:rPr lang="en-US" altLang="en-US" sz="500" dirty="0" smtClean="0"/>
              <a:t> </a:t>
            </a:r>
          </a:p>
          <a:p>
            <a:pPr lvl="1" eaLnBrk="1" hangingPunct="1"/>
            <a:r>
              <a:rPr lang="en-US" altLang="en-US" sz="2400" dirty="0" smtClean="0"/>
              <a:t> E.g., one estimate:  every .01 increase in a country’s trade/GDP ratio raises income 3 </a:t>
            </a:r>
            <a:r>
              <a:rPr lang="en-US" altLang="en-US" sz="2100" dirty="0" smtClean="0"/>
              <a:t>½</a:t>
            </a:r>
            <a:r>
              <a:rPr lang="en-US" altLang="en-US" sz="2400" dirty="0" smtClean="0"/>
              <a:t> % </a:t>
            </a:r>
            <a:r>
              <a:rPr lang="en-US" altLang="en-US" sz="2000" dirty="0" smtClean="0"/>
              <a:t>(over next 20 yrs.).</a:t>
            </a:r>
            <a:endParaRPr lang="en-US" altLang="en-US" sz="2400" dirty="0" smtClean="0"/>
          </a:p>
        </p:txBody>
      </p:sp>
      <p:pic>
        <p:nvPicPr>
          <p:cNvPr id="12293" name="Picture 4" descr="j028925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10400" y="3276600"/>
            <a:ext cx="1981200" cy="1295400"/>
          </a:xfrm>
          <a:ln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633871-92CC-4F77-BA45-63A47C28AC79}" type="slidenum">
              <a:rPr lang="en-US"/>
              <a:pPr>
                <a:defRPr/>
              </a:pPr>
              <a:t>30</a:t>
            </a:fld>
            <a:endParaRPr lang="en-US"/>
          </a:p>
        </p:txBody>
      </p:sp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524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sz="3600" dirty="0" smtClean="0">
                <a:ea typeface="SimSun" pitchFamily="2" charset="-122"/>
              </a:rPr>
              <a:t>The anti-globalization</a:t>
            </a:r>
            <a:r>
              <a:rPr lang="en-US" sz="3600" dirty="0" smtClean="0"/>
              <a:t> movement: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800" dirty="0" smtClean="0"/>
              <a:t/>
            </a:r>
            <a:br>
              <a:rPr lang="en-US" sz="800" dirty="0" smtClean="0"/>
            </a:br>
            <a:r>
              <a:rPr lang="en-US" altLang="zh-CN" sz="3600" dirty="0" smtClean="0">
                <a:ea typeface="SimSun" pitchFamily="2" charset="-122"/>
              </a:rPr>
              <a:t>the first big protests in </a:t>
            </a:r>
            <a:r>
              <a:rPr lang="en-US" sz="3600" dirty="0" smtClean="0"/>
              <a:t>Seattle, 1999</a:t>
            </a:r>
          </a:p>
        </p:txBody>
      </p:sp>
      <p:pic>
        <p:nvPicPr>
          <p:cNvPr id="25604" name="Picture 3" descr="j0401097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1828800"/>
            <a:ext cx="5875163" cy="3914775"/>
          </a:xfrm>
          <a:ln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5605" name="Picture 4" descr="SeattleWTOturtlebet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667000"/>
            <a:ext cx="4601358" cy="3886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749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E8AFBF-F934-43F9-B147-878D146953DE}" type="slidenum">
              <a:rPr lang="en-US"/>
              <a:pPr>
                <a:defRPr/>
              </a:pPr>
              <a:t>31</a:t>
            </a:fld>
            <a:endParaRPr lang="en-US"/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2754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/>
              <a:t>The anti-globalization movement, continued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676400"/>
            <a:ext cx="8839200" cy="5410200"/>
          </a:xfrm>
        </p:spPr>
        <p:txBody>
          <a:bodyPr/>
          <a:lstStyle/>
          <a:p>
            <a:pPr eaLnBrk="1" hangingPunct="1"/>
            <a:r>
              <a:rPr lang="en-US" altLang="en-US" sz="2600" dirty="0" smtClean="0"/>
              <a:t>Some of </a:t>
            </a:r>
            <a:r>
              <a:rPr lang="en-US" altLang="en-US" sz="2600" dirty="0"/>
              <a:t>the anti-globalization protestors </a:t>
            </a:r>
            <a:r>
              <a:rPr lang="en-US" altLang="en-US" sz="2600" dirty="0" smtClean="0"/>
              <a:t>at the 1999 Seattle WTO Ministerial meeting wore turtle costumes.   </a:t>
            </a:r>
            <a:br>
              <a:rPr lang="en-US" altLang="en-US" sz="2600" dirty="0" smtClean="0"/>
            </a:br>
            <a:endParaRPr lang="en-US" altLang="en-US" sz="800" dirty="0" smtClean="0"/>
          </a:p>
          <a:p>
            <a:pPr eaLnBrk="1" hangingPunct="1"/>
            <a:r>
              <a:rPr lang="en-US" altLang="en-US" sz="2600" dirty="0" smtClean="0"/>
              <a:t>Why?</a:t>
            </a:r>
            <a:r>
              <a:rPr lang="en-US" altLang="en-US" sz="800" dirty="0" smtClean="0"/>
              <a:t/>
            </a:r>
            <a:br>
              <a:rPr lang="en-US" altLang="en-US" sz="800" dirty="0" smtClean="0"/>
            </a:br>
            <a:endParaRPr lang="en-US" altLang="en-US" sz="800" dirty="0" smtClean="0"/>
          </a:p>
          <a:p>
            <a:pPr eaLnBrk="1" hangingPunct="1"/>
            <a:r>
              <a:rPr lang="en-US" altLang="en-US" sz="2600" dirty="0" smtClean="0"/>
              <a:t>They felt that a WTO panel </a:t>
            </a:r>
            <a:br>
              <a:rPr lang="en-US" altLang="en-US" sz="2600" dirty="0" smtClean="0"/>
            </a:br>
            <a:r>
              <a:rPr lang="en-US" altLang="en-US" sz="2600" dirty="0" smtClean="0"/>
              <a:t>had, in the name of free trade, </a:t>
            </a:r>
            <a:br>
              <a:rPr lang="en-US" altLang="en-US" sz="2600" dirty="0" smtClean="0"/>
            </a:br>
            <a:r>
              <a:rPr lang="en-US" altLang="en-US" sz="2600" dirty="0" smtClean="0"/>
              <a:t>blocked the ability of the US </a:t>
            </a:r>
            <a:br>
              <a:rPr lang="en-US" altLang="en-US" sz="2600" dirty="0" smtClean="0"/>
            </a:br>
            <a:r>
              <a:rPr lang="en-US" altLang="en-US" sz="2600" dirty="0" smtClean="0"/>
              <a:t>to protect </a:t>
            </a:r>
            <a:r>
              <a:rPr lang="en-US" altLang="en-US" sz="2600" dirty="0"/>
              <a:t>Indian ocean sea </a:t>
            </a:r>
            <a:r>
              <a:rPr lang="en-US" altLang="en-US" sz="2600" dirty="0" smtClean="0"/>
              <a:t/>
            </a:r>
            <a:br>
              <a:rPr lang="en-US" altLang="en-US" sz="2600" dirty="0" smtClean="0"/>
            </a:br>
            <a:r>
              <a:rPr lang="en-US" altLang="en-US" sz="2600" dirty="0" smtClean="0"/>
              <a:t>turtles from shrimpers.</a:t>
            </a:r>
          </a:p>
        </p:txBody>
      </p:sp>
      <p:pic>
        <p:nvPicPr>
          <p:cNvPr id="44036" name="Picture 4" descr="SeattleWTOturtlebet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082833"/>
            <a:ext cx="3276600" cy="2920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7725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4E1347-E6C4-474A-8A26-38A680B8B369}" type="slidenum">
              <a:rPr lang="en-US"/>
              <a:pPr>
                <a:defRPr/>
              </a:pPr>
              <a:t>32</a:t>
            </a:fld>
            <a:endParaRPr lang="en-US"/>
          </a:p>
        </p:txBody>
      </p:sp>
      <p:sp>
        <p:nvSpPr>
          <p:cNvPr id="18435" name="Text Box 2"/>
          <p:cNvSpPr txBox="1">
            <a:spLocks noChangeArrowheads="1"/>
          </p:cNvSpPr>
          <p:nvPr/>
        </p:nvSpPr>
        <p:spPr bwMode="auto">
          <a:xfrm>
            <a:off x="2247900" y="5638800"/>
            <a:ext cx="3619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i="1">
                <a:cs typeface="Times New Roman" pitchFamily="18" charset="0"/>
              </a:rPr>
              <a:t>Globalization</a:t>
            </a:r>
            <a:endParaRPr lang="en-US" altLang="en-US" sz="1200" b="1" i="1">
              <a:cs typeface="Times New Roman" pitchFamily="18" charset="0"/>
            </a:endParaRPr>
          </a:p>
          <a:p>
            <a:endParaRPr lang="en-US" altLang="en-US">
              <a:cs typeface="Arial" charset="0"/>
            </a:endParaRPr>
          </a:p>
        </p:txBody>
      </p:sp>
      <p:sp>
        <p:nvSpPr>
          <p:cNvPr id="18436" name="Text Box 3"/>
          <p:cNvSpPr txBox="1">
            <a:spLocks noChangeArrowheads="1"/>
          </p:cNvSpPr>
          <p:nvPr/>
        </p:nvSpPr>
        <p:spPr bwMode="auto">
          <a:xfrm>
            <a:off x="2743200" y="1219200"/>
            <a:ext cx="2438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000">
                <a:cs typeface="Times New Roman" pitchFamily="18" charset="0"/>
              </a:rPr>
              <a:t>Protectionism</a:t>
            </a:r>
            <a:endParaRPr lang="en-US" altLang="en-US" sz="2000">
              <a:cs typeface="Arial" charset="0"/>
            </a:endParaRPr>
          </a:p>
        </p:txBody>
      </p:sp>
      <p:sp>
        <p:nvSpPr>
          <p:cNvPr id="18437" name="Rectangle 4"/>
          <p:cNvSpPr>
            <a:spLocks noGrp="1" noChangeArrowheads="1"/>
          </p:cNvSpPr>
          <p:nvPr/>
        </p:nvSpPr>
        <p:spPr bwMode="auto">
          <a:xfrm>
            <a:off x="76200" y="304800"/>
            <a:ext cx="906780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300" dirty="0">
                <a:solidFill>
                  <a:srgbClr val="FF9933"/>
                </a:solidFill>
                <a:latin typeface="+mj-lt"/>
                <a:cs typeface="Times New Roman" pitchFamily="18" charset="0"/>
              </a:rPr>
              <a:t>The impossible trinity </a:t>
            </a:r>
            <a:br>
              <a:rPr lang="en-US" altLang="en-US" sz="3300" dirty="0">
                <a:solidFill>
                  <a:srgbClr val="FF9933"/>
                </a:solidFill>
                <a:latin typeface="+mj-lt"/>
                <a:cs typeface="Times New Roman" pitchFamily="18" charset="0"/>
              </a:rPr>
            </a:br>
            <a:r>
              <a:rPr lang="en-US" altLang="en-US" sz="3300" dirty="0">
                <a:solidFill>
                  <a:srgbClr val="FF9933"/>
                </a:solidFill>
                <a:latin typeface="+mj-lt"/>
                <a:cs typeface="Times New Roman" pitchFamily="18" charset="0"/>
              </a:rPr>
              <a:t>of global environmental regulation</a:t>
            </a:r>
            <a:endParaRPr lang="en-US" altLang="en-US" sz="3300" dirty="0">
              <a:latin typeface="+mj-lt"/>
              <a:cs typeface="Arial" charset="0"/>
            </a:endParaRPr>
          </a:p>
        </p:txBody>
      </p:sp>
      <p:sp>
        <p:nvSpPr>
          <p:cNvPr id="18438" name="Text Box 5"/>
          <p:cNvSpPr txBox="1">
            <a:spLocks noChangeArrowheads="1"/>
          </p:cNvSpPr>
          <p:nvPr/>
        </p:nvSpPr>
        <p:spPr bwMode="auto">
          <a:xfrm>
            <a:off x="4038600" y="3257550"/>
            <a:ext cx="45720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i="1">
                <a:cs typeface="Times New Roman" pitchFamily="18" charset="0"/>
              </a:rPr>
              <a:t>Environmental </a:t>
            </a:r>
            <a:endParaRPr lang="en-US" altLang="en-US" sz="1100">
              <a:cs typeface="Arial" charset="0"/>
            </a:endParaRPr>
          </a:p>
          <a:p>
            <a:pPr algn="ctr"/>
            <a:r>
              <a:rPr lang="en-US" altLang="en-US" sz="2400" i="1">
                <a:cs typeface="Times New Roman" pitchFamily="18" charset="0"/>
              </a:rPr>
              <a:t>standards</a:t>
            </a:r>
            <a:endParaRPr lang="en-US" altLang="en-US">
              <a:cs typeface="Arial" charset="0"/>
            </a:endParaRPr>
          </a:p>
        </p:txBody>
      </p:sp>
      <p:sp>
        <p:nvSpPr>
          <p:cNvPr id="18439" name="Text Box 6"/>
          <p:cNvSpPr txBox="1">
            <a:spLocks noChangeArrowheads="1"/>
          </p:cNvSpPr>
          <p:nvPr/>
        </p:nvSpPr>
        <p:spPr bwMode="auto">
          <a:xfrm>
            <a:off x="800100" y="3257550"/>
            <a:ext cx="1828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i="1">
                <a:cs typeface="Times New Roman" pitchFamily="18" charset="0"/>
              </a:rPr>
              <a:t>National sovereignty</a:t>
            </a:r>
            <a:endParaRPr lang="en-US" altLang="en-US">
              <a:cs typeface="Arial" charset="0"/>
            </a:endParaRPr>
          </a:p>
        </p:txBody>
      </p:sp>
      <p:sp>
        <p:nvSpPr>
          <p:cNvPr id="18440" name="Text Box 7"/>
          <p:cNvSpPr txBox="1">
            <a:spLocks noChangeArrowheads="1"/>
          </p:cNvSpPr>
          <p:nvPr/>
        </p:nvSpPr>
        <p:spPr bwMode="auto">
          <a:xfrm>
            <a:off x="304800" y="5029200"/>
            <a:ext cx="182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000">
                <a:cs typeface="Times New Roman" pitchFamily="18" charset="0"/>
              </a:rPr>
              <a:t>Unregulated               emissions</a:t>
            </a:r>
            <a:endParaRPr lang="en-US" altLang="en-US" sz="2000" b="1">
              <a:cs typeface="Times New Roman" pitchFamily="18" charset="0"/>
            </a:endParaRPr>
          </a:p>
          <a:p>
            <a:endParaRPr lang="en-US" altLang="en-US" sz="2000">
              <a:cs typeface="Arial" charset="0"/>
            </a:endParaRPr>
          </a:p>
        </p:txBody>
      </p:sp>
      <p:sp>
        <p:nvSpPr>
          <p:cNvPr id="18441" name="Text Box 8"/>
          <p:cNvSpPr txBox="1">
            <a:spLocks noChangeArrowheads="1"/>
          </p:cNvSpPr>
          <p:nvPr/>
        </p:nvSpPr>
        <p:spPr bwMode="auto">
          <a:xfrm>
            <a:off x="6477000" y="5105400"/>
            <a:ext cx="1905000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000">
                <a:cs typeface="Times New Roman" pitchFamily="18" charset="0"/>
              </a:rPr>
              <a:t>Multilateral </a:t>
            </a:r>
            <a:br>
              <a:rPr lang="en-US" altLang="en-US" sz="2000">
                <a:cs typeface="Times New Roman" pitchFamily="18" charset="0"/>
              </a:rPr>
            </a:br>
            <a:r>
              <a:rPr lang="en-US" altLang="en-US" sz="2000">
                <a:cs typeface="Times New Roman" pitchFamily="18" charset="0"/>
              </a:rPr>
              <a:t>governance</a:t>
            </a:r>
            <a:endParaRPr lang="en-US" altLang="en-US" sz="2000">
              <a:cs typeface="Arial" charset="0"/>
            </a:endParaRPr>
          </a:p>
        </p:txBody>
      </p:sp>
      <p:grpSp>
        <p:nvGrpSpPr>
          <p:cNvPr id="18442" name="Group 9"/>
          <p:cNvGrpSpPr>
            <a:grpSpLocks/>
          </p:cNvGrpSpPr>
          <p:nvPr/>
        </p:nvGrpSpPr>
        <p:grpSpPr bwMode="auto">
          <a:xfrm>
            <a:off x="1676400" y="1524000"/>
            <a:ext cx="4762500" cy="4152900"/>
            <a:chOff x="3600" y="5220"/>
            <a:chExt cx="5371" cy="4651"/>
          </a:xfrm>
        </p:grpSpPr>
        <p:sp>
          <p:nvSpPr>
            <p:cNvPr id="18444" name="AutoShape 10" descr="5%"/>
            <p:cNvSpPr>
              <a:spLocks noChangeArrowheads="1"/>
            </p:cNvSpPr>
            <p:nvPr/>
          </p:nvSpPr>
          <p:spPr bwMode="auto">
            <a:xfrm>
              <a:off x="3780" y="5400"/>
              <a:ext cx="5069" cy="4320"/>
            </a:xfrm>
            <a:prstGeom prst="triangle">
              <a:avLst>
                <a:gd name="adj" fmla="val 50000"/>
              </a:avLst>
            </a:prstGeom>
            <a:solidFill>
              <a:srgbClr val="FF993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>
                <a:cs typeface="Arial" charset="0"/>
              </a:endParaRPr>
            </a:p>
          </p:txBody>
        </p:sp>
        <p:sp>
          <p:nvSpPr>
            <p:cNvPr id="18445" name="Line 11"/>
            <p:cNvSpPr>
              <a:spLocks noChangeShapeType="1"/>
            </p:cNvSpPr>
            <p:nvPr/>
          </p:nvSpPr>
          <p:spPr bwMode="auto">
            <a:xfrm flipH="1">
              <a:off x="4320" y="7161"/>
              <a:ext cx="1342" cy="2199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6" name="Oval 12"/>
            <p:cNvSpPr>
              <a:spLocks noChangeArrowheads="1"/>
            </p:cNvSpPr>
            <p:nvPr/>
          </p:nvSpPr>
          <p:spPr bwMode="auto">
            <a:xfrm>
              <a:off x="8640" y="9540"/>
              <a:ext cx="331" cy="331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>
                <a:cs typeface="Arial" charset="0"/>
              </a:endParaRPr>
            </a:p>
          </p:txBody>
        </p:sp>
        <p:sp>
          <p:nvSpPr>
            <p:cNvPr id="18447" name="Text Box 13"/>
            <p:cNvSpPr txBox="1">
              <a:spLocks noChangeArrowheads="1"/>
            </p:cNvSpPr>
            <p:nvPr/>
          </p:nvSpPr>
          <p:spPr bwMode="auto">
            <a:xfrm>
              <a:off x="5040" y="7920"/>
              <a:ext cx="1152" cy="9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sz="1600" b="1">
                  <a:solidFill>
                    <a:srgbClr val="663300"/>
                  </a:solidFill>
                  <a:cs typeface="Times New Roman" pitchFamily="18" charset="0"/>
                </a:rPr>
                <a:t>RACE </a:t>
              </a:r>
              <a:r>
                <a:rPr lang="en-US" altLang="en-US" sz="1400" b="1">
                  <a:solidFill>
                    <a:srgbClr val="663300"/>
                  </a:solidFill>
                  <a:cs typeface="Times New Roman" pitchFamily="18" charset="0"/>
                </a:rPr>
                <a:t>TO THE</a:t>
              </a:r>
              <a:r>
                <a:rPr lang="en-US" altLang="en-US" sz="1600" b="1">
                  <a:solidFill>
                    <a:srgbClr val="663300"/>
                  </a:solidFill>
                  <a:cs typeface="Times New Roman" pitchFamily="18" charset="0"/>
                </a:rPr>
                <a:t> </a:t>
              </a:r>
              <a:r>
                <a:rPr lang="en-US" altLang="en-US" sz="1500" b="1">
                  <a:solidFill>
                    <a:srgbClr val="663300"/>
                  </a:solidFill>
                  <a:cs typeface="Times New Roman" pitchFamily="18" charset="0"/>
                </a:rPr>
                <a:t>BOTTOM</a:t>
              </a:r>
            </a:p>
            <a:p>
              <a:endParaRPr lang="en-US" altLang="en-US" sz="1500">
                <a:solidFill>
                  <a:srgbClr val="663300"/>
                </a:solidFill>
                <a:cs typeface="Arial" charset="0"/>
              </a:endParaRPr>
            </a:p>
          </p:txBody>
        </p:sp>
        <p:sp>
          <p:nvSpPr>
            <p:cNvPr id="18448" name="Oval 14"/>
            <p:cNvSpPr>
              <a:spLocks noChangeArrowheads="1"/>
            </p:cNvSpPr>
            <p:nvPr/>
          </p:nvSpPr>
          <p:spPr bwMode="auto">
            <a:xfrm>
              <a:off x="3600" y="9540"/>
              <a:ext cx="331" cy="331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>
                <a:cs typeface="Arial" charset="0"/>
              </a:endParaRPr>
            </a:p>
          </p:txBody>
        </p:sp>
        <p:sp>
          <p:nvSpPr>
            <p:cNvPr id="18449" name="Oval 15"/>
            <p:cNvSpPr>
              <a:spLocks noChangeArrowheads="1"/>
            </p:cNvSpPr>
            <p:nvPr/>
          </p:nvSpPr>
          <p:spPr bwMode="auto">
            <a:xfrm>
              <a:off x="6120" y="5220"/>
              <a:ext cx="331" cy="331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>
                <a:cs typeface="Arial" charset="0"/>
              </a:endParaRPr>
            </a:p>
          </p:txBody>
        </p:sp>
      </p:grpSp>
      <p:sp>
        <p:nvSpPr>
          <p:cNvPr id="18443" name="Rectangle 16"/>
          <p:cNvSpPr>
            <a:spLocks noChangeArrowheads="1"/>
          </p:cNvSpPr>
          <p:nvPr/>
        </p:nvSpPr>
        <p:spPr bwMode="auto">
          <a:xfrm>
            <a:off x="571500" y="434975"/>
            <a:ext cx="914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>
              <a:cs typeface="Arial" charset="0"/>
            </a:endParaRPr>
          </a:p>
        </p:txBody>
      </p:sp>
      <p:cxnSp>
        <p:nvCxnSpPr>
          <p:cNvPr id="3" name="Straight Arrow Connector 2"/>
          <p:cNvCxnSpPr/>
          <p:nvPr/>
        </p:nvCxnSpPr>
        <p:spPr bwMode="auto">
          <a:xfrm>
            <a:off x="4446400" y="3200400"/>
            <a:ext cx="1268600" cy="205740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0099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Text Box 13"/>
          <p:cNvSpPr txBox="1">
            <a:spLocks noChangeArrowheads="1"/>
          </p:cNvSpPr>
          <p:nvPr/>
        </p:nvSpPr>
        <p:spPr bwMode="auto">
          <a:xfrm>
            <a:off x="4343400" y="3939640"/>
            <a:ext cx="887600" cy="803614"/>
          </a:xfrm>
          <a:prstGeom prst="rect">
            <a:avLst/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600" b="1" dirty="0" smtClean="0">
                <a:solidFill>
                  <a:srgbClr val="009900"/>
                </a:solidFill>
                <a:cs typeface="Times New Roman" pitchFamily="18" charset="0"/>
              </a:rPr>
              <a:t>An alter-native</a:t>
            </a:r>
            <a:endParaRPr lang="en-US" altLang="en-US" sz="1500" b="1" dirty="0">
              <a:solidFill>
                <a:srgbClr val="009900"/>
              </a:solidFill>
              <a:cs typeface="Times New Roman" pitchFamily="18" charset="0"/>
            </a:endParaRPr>
          </a:p>
          <a:p>
            <a:endParaRPr lang="en-US" altLang="en-US" sz="1500" dirty="0">
              <a:solidFill>
                <a:srgbClr val="6633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4681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7DF943-978A-47D9-85E3-82EDB5E962B5}" type="slidenum">
              <a:rPr lang="en-US"/>
              <a:pPr>
                <a:defRPr/>
              </a:pPr>
              <a:t>33</a:t>
            </a:fld>
            <a:endParaRPr lang="en-US"/>
          </a:p>
        </p:txBody>
      </p:sp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smtClean="0"/>
              <a:t>What do the anti-globalizers mean</a:t>
            </a:r>
            <a:br>
              <a:rPr lang="en-US" sz="3200" smtClean="0"/>
            </a:br>
            <a:r>
              <a:rPr lang="en-US" sz="3200" smtClean="0"/>
              <a:t>when they say the WTO is </a:t>
            </a:r>
            <a:br>
              <a:rPr lang="en-US" sz="3200" smtClean="0"/>
            </a:br>
            <a:r>
              <a:rPr lang="en-US" sz="3200" smtClean="0"/>
              <a:t>an intrusive undemocratic bureaucracy?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209800"/>
            <a:ext cx="8991600" cy="4191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400" dirty="0" smtClean="0"/>
              <a:t>Its governance?   = the member-country governments.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200" dirty="0" smtClean="0"/>
              <a:t>Technically one-country one-vote.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200" dirty="0" smtClean="0"/>
              <a:t>True, US &amp; EU have disproportionate weight.</a:t>
            </a:r>
            <a:r>
              <a:rPr lang="en-US" altLang="en-US" sz="2000" dirty="0" smtClean="0"/>
              <a:t>  </a:t>
            </a:r>
            <a:br>
              <a:rPr lang="en-US" altLang="en-US" sz="2000" dirty="0" smtClean="0"/>
            </a:br>
            <a:r>
              <a:rPr lang="en-US" altLang="en-US" sz="2000" dirty="0" smtClean="0"/>
              <a:t>But making it more democratic means giving more weight to India.   </a:t>
            </a:r>
            <a:r>
              <a:rPr lang="en-US" altLang="en-US" sz="2200" dirty="0" smtClean="0"/>
              <a:t>Result: Policy gives </a:t>
            </a:r>
            <a:r>
              <a:rPr lang="en-US" altLang="en-US" sz="2200" i="1" dirty="0" smtClean="0"/>
              <a:t>lower </a:t>
            </a:r>
            <a:r>
              <a:rPr lang="en-US" altLang="en-US" sz="2200" dirty="0" smtClean="0"/>
              <a:t>priority to the environment.</a:t>
            </a:r>
          </a:p>
          <a:p>
            <a:pPr eaLnBrk="1" hangingPunct="1">
              <a:lnSpc>
                <a:spcPct val="80000"/>
              </a:lnSpc>
            </a:pPr>
            <a:endParaRPr lang="en-US" altLang="en-US" sz="800" dirty="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 smtClean="0"/>
              <a:t>The Articles of Agreement?    </a:t>
            </a:r>
            <a:br>
              <a:rPr lang="en-US" altLang="en-US" sz="2400" dirty="0" smtClean="0"/>
            </a:br>
            <a:r>
              <a:rPr lang="en-US" altLang="en-US" sz="2400" dirty="0" smtClean="0"/>
              <a:t>Hard to object to (next slide).</a:t>
            </a:r>
          </a:p>
          <a:p>
            <a:pPr eaLnBrk="1" hangingPunct="1">
              <a:lnSpc>
                <a:spcPct val="80000"/>
              </a:lnSpc>
            </a:pPr>
            <a:endParaRPr lang="en-US" altLang="en-US" sz="900" dirty="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 smtClean="0"/>
              <a:t>The WTO staff?    </a:t>
            </a:r>
            <a:br>
              <a:rPr lang="en-US" altLang="en-US" sz="2400" dirty="0" smtClean="0"/>
            </a:br>
            <a:r>
              <a:rPr lang="en-US" altLang="en-US" sz="2400" dirty="0" smtClean="0"/>
              <a:t>A few thousand powerless technocrats </a:t>
            </a:r>
            <a:br>
              <a:rPr lang="en-US" altLang="en-US" sz="2400" dirty="0" smtClean="0"/>
            </a:br>
            <a:r>
              <a:rPr lang="en-US" altLang="en-US" sz="2400" dirty="0" smtClean="0"/>
              <a:t>working in a building on Lake Geneva.</a:t>
            </a:r>
          </a:p>
          <a:p>
            <a:pPr eaLnBrk="1" hangingPunct="1">
              <a:lnSpc>
                <a:spcPct val="80000"/>
              </a:lnSpc>
            </a:pPr>
            <a:endParaRPr lang="en-US" altLang="en-US" sz="900" dirty="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 smtClean="0"/>
              <a:t>WTO panel rulings that interpret the rules?     That must be it.</a:t>
            </a:r>
          </a:p>
        </p:txBody>
      </p:sp>
      <p:pic>
        <p:nvPicPr>
          <p:cNvPr id="26629" name="Picture 5" descr="WTObld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810000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6" descr="WTOlogo_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775" y="3848100"/>
            <a:ext cx="16478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4865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7BB90-5B0C-45CF-A3B6-9B36746D1E09}" type="slidenum">
              <a:rPr lang="en-US"/>
              <a:pPr>
                <a:defRPr/>
              </a:pPr>
              <a:t>34</a:t>
            </a:fld>
            <a:endParaRPr lang="en-US"/>
          </a:p>
        </p:txBody>
      </p:sp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990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zh-CN" sz="3200" dirty="0">
                <a:ea typeface="SimSun" pitchFamily="2" charset="-122"/>
              </a:rPr>
              <a:t>WTO </a:t>
            </a:r>
            <a:r>
              <a:rPr lang="en-US" altLang="zh-CN" sz="3200" dirty="0" smtClean="0">
                <a:ea typeface="SimSun" pitchFamily="2" charset="-122"/>
              </a:rPr>
              <a:t>language supports the </a:t>
            </a:r>
            <a:r>
              <a:rPr lang="en-US" altLang="zh-CN" sz="3200" dirty="0">
                <a:ea typeface="SimSun" pitchFamily="2" charset="-122"/>
              </a:rPr>
              <a:t>environment: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457200" y="1828800"/>
            <a:ext cx="9525000" cy="4800600"/>
          </a:xfrm>
        </p:spPr>
        <p:txBody>
          <a:bodyPr/>
          <a:lstStyle/>
          <a:p>
            <a:pPr lvl="1" eaLnBrk="1" hangingPunct="1">
              <a:lnSpc>
                <a:spcPct val="80000"/>
              </a:lnSpc>
            </a:pPr>
            <a:r>
              <a:rPr lang="en-US" altLang="zh-CN" dirty="0" smtClean="0">
                <a:ea typeface="SimSun" pitchFamily="2" charset="-122"/>
              </a:rPr>
              <a:t>Article XX allows exceptions for health &amp; conservation.</a:t>
            </a:r>
            <a:r>
              <a:rPr lang="en-US" altLang="zh-CN" sz="1000" dirty="0" smtClean="0">
                <a:ea typeface="SimSun" pitchFamily="2" charset="-122"/>
              </a:rPr>
              <a:t/>
            </a:r>
            <a:br>
              <a:rPr lang="en-US" altLang="zh-CN" sz="1000" dirty="0" smtClean="0">
                <a:ea typeface="SimSun" pitchFamily="2" charset="-122"/>
              </a:rPr>
            </a:br>
            <a:endParaRPr lang="en-US" altLang="zh-CN" sz="1000" dirty="0" smtClean="0">
              <a:ea typeface="SimSun" pitchFamily="2" charset="-122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altLang="zh-CN" dirty="0" smtClean="0">
                <a:ea typeface="SimSun" pitchFamily="2" charset="-122"/>
              </a:rPr>
              <a:t>Preamble to 1995 Marrakesh Agreement establishing WTO seeks “to protect and preserve the environment;” </a:t>
            </a:r>
            <a:endParaRPr lang="en-US" altLang="zh-CN" sz="1000" dirty="0" smtClean="0">
              <a:ea typeface="SimSun" pitchFamily="2" charset="-122"/>
            </a:endParaRPr>
          </a:p>
          <a:p>
            <a:pPr lvl="1" eaLnBrk="1" hangingPunct="1">
              <a:lnSpc>
                <a:spcPct val="80000"/>
              </a:lnSpc>
            </a:pPr>
            <a:endParaRPr lang="en-US" altLang="zh-CN" sz="1000" dirty="0" smtClean="0">
              <a:ea typeface="SimSun" pitchFamily="2" charset="-122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altLang="zh-CN" dirty="0" smtClean="0">
                <a:ea typeface="SimSun" pitchFamily="2" charset="-122"/>
              </a:rPr>
              <a:t>2001 Doha Communiqu</a:t>
            </a:r>
            <a:r>
              <a:rPr lang="en-US" altLang="zh-CN" dirty="0" smtClean="0">
                <a:ea typeface="SimSun" pitchFamily="2" charset="-122"/>
                <a:cs typeface="Arial" charset="0"/>
              </a:rPr>
              <a:t>é</a:t>
            </a:r>
            <a:r>
              <a:rPr lang="en-US" altLang="zh-CN" dirty="0" smtClean="0">
                <a:ea typeface="SimSun" pitchFamily="2" charset="-122"/>
              </a:rPr>
              <a:t> starting new round of negotiations:   </a:t>
            </a:r>
            <a:r>
              <a:rPr lang="en-US" altLang="en-US" dirty="0" smtClean="0"/>
              <a:t>“the aims of ... open and non-discriminatory trading system, and acting </a:t>
            </a:r>
            <a:br>
              <a:rPr lang="en-US" altLang="en-US" dirty="0" smtClean="0"/>
            </a:br>
            <a:r>
              <a:rPr lang="en-US" altLang="en-US" dirty="0" smtClean="0"/>
              <a:t>for the protection of the environment ... </a:t>
            </a:r>
            <a:br>
              <a:rPr lang="en-US" altLang="en-US" dirty="0" smtClean="0"/>
            </a:br>
            <a:r>
              <a:rPr lang="en-US" altLang="en-US" dirty="0" smtClean="0"/>
              <a:t>must be mutually supportive.”</a:t>
            </a:r>
          </a:p>
        </p:txBody>
      </p:sp>
      <p:pic>
        <p:nvPicPr>
          <p:cNvPr id="129028" name="Picture 4" descr="WTObld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495800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029" name="Picture 5" descr="WTOlogo_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572000"/>
            <a:ext cx="1447800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1754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1F19FF-A437-4D5E-AAE1-714276474AEA}" type="slidenum">
              <a:rPr lang="en-US"/>
              <a:pPr>
                <a:defRPr/>
              </a:pPr>
              <a:t>35</a:t>
            </a:fld>
            <a:endParaRPr lang="en-US"/>
          </a:p>
        </p:txBody>
      </p:sp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Typical WTO panel cases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979613"/>
            <a:ext cx="9067800" cy="4802187"/>
          </a:xfrm>
        </p:spPr>
        <p:txBody>
          <a:bodyPr/>
          <a:lstStyle/>
          <a:p>
            <a:pPr eaLnBrk="1" hangingPunct="1"/>
            <a:r>
              <a:rPr lang="en-US" altLang="en-US" smtClean="0"/>
              <a:t>Tariffs or other measures that discriminate against producers in some trading partners, </a:t>
            </a:r>
            <a:endParaRPr lang="en-US" altLang="en-US" sz="800" smtClean="0"/>
          </a:p>
          <a:p>
            <a:pPr eaLnBrk="1" hangingPunct="1"/>
            <a:endParaRPr lang="en-US" altLang="en-US" sz="800" smtClean="0"/>
          </a:p>
          <a:p>
            <a:pPr lvl="1" eaLnBrk="1" hangingPunct="1"/>
            <a:r>
              <a:rPr lang="en-US" altLang="en-US" sz="3200" smtClean="0"/>
              <a:t>either in favor of other trading partners</a:t>
            </a:r>
            <a:r>
              <a:rPr lang="en-US" altLang="en-US" sz="2700" smtClean="0"/>
              <a:t> </a:t>
            </a:r>
          </a:p>
          <a:p>
            <a:pPr lvl="1" eaLnBrk="1" hangingPunct="1">
              <a:buFontTx/>
              <a:buNone/>
            </a:pPr>
            <a:r>
              <a:rPr lang="en-US" altLang="en-US" sz="2200" smtClean="0"/>
              <a:t>	(potential violation of MFN principle of Article I)</a:t>
            </a:r>
            <a:r>
              <a:rPr lang="en-US" altLang="en-US" sz="2400" smtClean="0"/>
              <a:t>         </a:t>
            </a:r>
            <a:r>
              <a:rPr lang="en-US" altLang="en-US" smtClean="0"/>
              <a:t>or </a:t>
            </a:r>
          </a:p>
          <a:p>
            <a:pPr lvl="1" eaLnBrk="1" hangingPunct="1">
              <a:buFontTx/>
              <a:buNone/>
            </a:pPr>
            <a:endParaRPr lang="en-US" altLang="en-US" sz="800" smtClean="0"/>
          </a:p>
          <a:p>
            <a:pPr lvl="1" eaLnBrk="1" hangingPunct="1"/>
            <a:r>
              <a:rPr lang="en-US" altLang="en-US" sz="2700" smtClean="0"/>
              <a:t>in favor</a:t>
            </a:r>
            <a:r>
              <a:rPr lang="en-US" altLang="en-US" sz="2900" smtClean="0"/>
              <a:t> </a:t>
            </a:r>
            <a:r>
              <a:rPr lang="en-US" altLang="en-US" sz="2400" smtClean="0"/>
              <a:t>of </a:t>
            </a:r>
            <a:r>
              <a:rPr lang="en-US" altLang="en-US" sz="3200" smtClean="0"/>
              <a:t>“like products”</a:t>
            </a:r>
            <a:r>
              <a:rPr lang="en-US" altLang="en-US" sz="2900" smtClean="0"/>
              <a:t> </a:t>
            </a:r>
            <a:r>
              <a:rPr lang="en-US" altLang="en-US" sz="2400" smtClean="0"/>
              <a:t>from </a:t>
            </a:r>
            <a:r>
              <a:rPr lang="en-US" altLang="en-US" sz="2900" smtClean="0"/>
              <a:t>domestic producers</a:t>
            </a:r>
            <a:r>
              <a:rPr lang="en-US" altLang="en-US" sz="2700" smtClean="0"/>
              <a:t> </a:t>
            </a:r>
          </a:p>
          <a:p>
            <a:pPr lvl="1" eaLnBrk="1" hangingPunct="1">
              <a:buFontTx/>
              <a:buNone/>
            </a:pPr>
            <a:r>
              <a:rPr lang="en-US" altLang="en-US" sz="2400" smtClean="0"/>
              <a:t>	</a:t>
            </a:r>
            <a:r>
              <a:rPr lang="en-US" altLang="en-US" sz="2200" smtClean="0"/>
              <a:t>(potential violation of national treatment provision of Article III). </a:t>
            </a:r>
          </a:p>
          <a:p>
            <a:pPr lvl="1" eaLnBrk="1" hangingPunct="1">
              <a:buFontTx/>
              <a:buNone/>
            </a:pPr>
            <a:r>
              <a:rPr lang="en-US" altLang="en-US" sz="2400" smtClean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2872236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33700A-02B4-4C6A-8CE7-5244FBC6911C}" type="slidenum">
              <a:rPr lang="en-US"/>
              <a:pPr>
                <a:defRPr/>
              </a:pPr>
              <a:t>36</a:t>
            </a:fld>
            <a:endParaRPr lang="en-US"/>
          </a:p>
        </p:txBody>
      </p:sp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smtClean="0"/>
              <a:t>Typical WTO panel cases,</a:t>
            </a:r>
            <a:r>
              <a:rPr lang="en-US" smtClean="0"/>
              <a:t> </a:t>
            </a:r>
            <a:r>
              <a:rPr lang="en-US" sz="2400" smtClean="0"/>
              <a:t>continued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If a targeted country files a WTO complaint alleging such a violation, the question is whether the measure is permissible under Article XX </a:t>
            </a:r>
          </a:p>
          <a:p>
            <a:pPr lvl="1" eaLnBrk="1" hangingPunct="1"/>
            <a:r>
              <a:rPr lang="en-US" altLang="en-US" sz="2400" dirty="0" smtClean="0"/>
              <a:t>which allows for exceptions to the non-discrimination principles for environmental reasons (</a:t>
            </a:r>
            <a:r>
              <a:rPr lang="en-US" altLang="en-US" sz="2400" dirty="0" err="1" smtClean="0"/>
              <a:t>XXb</a:t>
            </a:r>
            <a:r>
              <a:rPr lang="en-US" altLang="en-US" sz="2400" dirty="0" smtClean="0"/>
              <a:t>), </a:t>
            </a:r>
          </a:p>
          <a:p>
            <a:pPr lvl="1" eaLnBrk="1" hangingPunct="1"/>
            <a:r>
              <a:rPr lang="en-US" altLang="en-US" sz="2400" dirty="0" smtClean="0"/>
              <a:t>provided that the measures in question are not </a:t>
            </a:r>
            <a:br>
              <a:rPr lang="en-US" altLang="en-US" sz="2400" dirty="0" smtClean="0"/>
            </a:br>
            <a:r>
              <a:rPr lang="en-US" altLang="en-US" sz="2400" dirty="0" smtClean="0"/>
              <a:t>“a means of arbitrary or unjustifiable discrimination” nor a “disguised restriction on international trade.”</a:t>
            </a:r>
          </a:p>
        </p:txBody>
      </p:sp>
    </p:spTree>
    <p:extLst>
      <p:ext uri="{BB962C8B-B14F-4D97-AF65-F5344CB8AC3E}">
        <p14:creationId xmlns:p14="http://schemas.microsoft.com/office/powerpoint/2010/main" val="4132368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8275C1-45E6-4422-9A19-CFC112A464F5}" type="slidenum">
              <a:rPr lang="en-US">
                <a:latin typeface="+mn-lt"/>
              </a:rPr>
              <a:pPr>
                <a:defRPr/>
              </a:pPr>
              <a:t>37</a:t>
            </a:fld>
            <a:endParaRPr lang="en-US">
              <a:latin typeface="+mn-lt"/>
            </a:endParaRPr>
          </a:p>
        </p:txBody>
      </p:sp>
      <p:sp>
        <p:nvSpPr>
          <p:cNvPr id="993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/>
              <a:t>Appendix </a:t>
            </a:r>
            <a:r>
              <a:rPr lang="en-US" sz="3600" dirty="0" smtClean="0"/>
              <a:t>2: 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>Could trade measures be used </a:t>
            </a:r>
            <a:br>
              <a:rPr lang="en-US" sz="3600" dirty="0"/>
            </a:br>
            <a:r>
              <a:rPr lang="en-US" sz="3600" dirty="0"/>
              <a:t>in a climate change agreement?</a:t>
            </a:r>
            <a:r>
              <a:rPr lang="en-US" sz="3600" dirty="0" smtClean="0">
                <a:latin typeface="+mn-lt"/>
              </a:rPr>
              <a:t/>
            </a:r>
            <a:br>
              <a:rPr lang="en-US" sz="3600" dirty="0" smtClean="0">
                <a:latin typeface="+mn-lt"/>
              </a:rPr>
            </a:br>
            <a:endParaRPr lang="en-US" sz="3600" dirty="0" smtClean="0">
              <a:latin typeface="+mn-lt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" y="2133600"/>
            <a:ext cx="8915400" cy="4267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dirty="0" smtClean="0"/>
              <a:t>   Question (1):</a:t>
            </a:r>
            <a:br>
              <a:rPr lang="en-US" altLang="en-US" dirty="0" smtClean="0"/>
            </a:br>
            <a:r>
              <a:rPr lang="en-US" altLang="en-US" sz="3000" dirty="0" smtClean="0"/>
              <a:t>GHG emissions are generated by so-called Processes and Production Methods (PPMs). </a:t>
            </a:r>
            <a:br>
              <a:rPr lang="en-US" altLang="en-US" sz="3000" dirty="0" smtClean="0"/>
            </a:br>
            <a:r>
              <a:rPr lang="en-US" altLang="en-US" sz="3000" dirty="0" smtClean="0"/>
              <a:t>Does that rule out trade measures against them?</a:t>
            </a:r>
          </a:p>
          <a:p>
            <a:pPr eaLnBrk="1" hangingPunct="1">
              <a:buFontTx/>
              <a:buNone/>
            </a:pPr>
            <a:r>
              <a:rPr lang="en-US" altLang="en-US" sz="3000" dirty="0" smtClean="0"/>
              <a:t>	No; 3 precedents.</a:t>
            </a:r>
            <a:endParaRPr lang="en-US" altLang="en-US" sz="800" dirty="0" smtClean="0"/>
          </a:p>
          <a:p>
            <a:pPr eaLnBrk="1" hangingPunct="1">
              <a:buFontTx/>
              <a:buNone/>
            </a:pPr>
            <a:endParaRPr lang="en-US" altLang="en-US" sz="800" dirty="0" smtClean="0"/>
          </a:p>
          <a:p>
            <a:pPr eaLnBrk="1" hangingPunct="1">
              <a:buFontTx/>
              <a:buNone/>
            </a:pPr>
            <a:r>
              <a:rPr lang="en-US" altLang="en-US" dirty="0" smtClean="0"/>
              <a:t>   Question (2):</a:t>
            </a:r>
          </a:p>
          <a:p>
            <a:pPr eaLnBrk="1" hangingPunct="1">
              <a:buFontTx/>
              <a:buNone/>
            </a:pPr>
            <a:r>
              <a:rPr lang="en-US" altLang="en-US" dirty="0" smtClean="0"/>
              <a:t>   What specific trade control </a:t>
            </a:r>
            <a:br>
              <a:rPr lang="en-US" altLang="en-US" dirty="0" smtClean="0"/>
            </a:br>
            <a:r>
              <a:rPr lang="en-US" altLang="en-US" dirty="0" smtClean="0"/>
              <a:t>design is appropriate?</a:t>
            </a:r>
          </a:p>
          <a:p>
            <a:pPr eaLnBrk="1" hangingPunct="1"/>
            <a:endParaRPr lang="en-US" altLang="en-US" dirty="0" smtClean="0"/>
          </a:p>
        </p:txBody>
      </p:sp>
      <p:pic>
        <p:nvPicPr>
          <p:cNvPr id="32773" name="Picture 4" descr="WTObld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419600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5" descr="WTOlogo_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495800"/>
            <a:ext cx="16478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7990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199" y="6248400"/>
            <a:ext cx="2173111" cy="457200"/>
          </a:xfrm>
        </p:spPr>
        <p:txBody>
          <a:bodyPr/>
          <a:lstStyle/>
          <a:p>
            <a:pPr>
              <a:defRPr/>
            </a:pPr>
            <a:fld id="{7E4506F4-C2B6-41C4-9E43-DE4EA69EC0D9}" type="slidenum">
              <a:rPr lang="en-US">
                <a:latin typeface="+mn-lt"/>
              </a:rPr>
              <a:pPr>
                <a:defRPr/>
              </a:pPr>
              <a:t>38</a:t>
            </a:fld>
            <a:endParaRPr lang="en-US">
              <a:latin typeface="+mn-lt"/>
            </a:endParaRPr>
          </a:p>
        </p:txBody>
      </p:sp>
      <p:sp>
        <p:nvSpPr>
          <p:cNvPr id="1003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381000"/>
            <a:ext cx="8382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>
                <a:latin typeface="+mn-lt"/>
              </a:rPr>
              <a:t>Precedent (1):  Montreal Protocol on stratospheric ozone depletion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2286000"/>
            <a:ext cx="8610600" cy="4495800"/>
          </a:xfrm>
        </p:spPr>
        <p:txBody>
          <a:bodyPr/>
          <a:lstStyle/>
          <a:p>
            <a:pPr eaLnBrk="1" hangingPunct="1"/>
            <a:r>
              <a:rPr lang="en-US" altLang="zh-CN" dirty="0" smtClean="0">
                <a:ea typeface="SimSun" pitchFamily="2" charset="-122"/>
              </a:rPr>
              <a:t>Trade controls had two motivations: </a:t>
            </a:r>
          </a:p>
          <a:p>
            <a:pPr lvl="1" eaLnBrk="1" hangingPunct="1"/>
            <a:r>
              <a:rPr lang="en-US" altLang="zh-CN" sz="3000" dirty="0" smtClean="0">
                <a:ea typeface="SimSun" pitchFamily="2" charset="-122"/>
              </a:rPr>
              <a:t>(i) to encourage countries to join, and </a:t>
            </a:r>
          </a:p>
          <a:p>
            <a:pPr lvl="1" eaLnBrk="1" hangingPunct="1"/>
            <a:r>
              <a:rPr lang="en-US" altLang="zh-CN" sz="3000" dirty="0" smtClean="0">
                <a:ea typeface="SimSun" pitchFamily="2" charset="-122"/>
              </a:rPr>
              <a:t>(ii) if major countries had remained outside, would have minimized leakage, the migration of production of banned substances to nonparticipating countries.</a:t>
            </a:r>
          </a:p>
          <a:p>
            <a:pPr lvl="1" eaLnBrk="1" hangingPunct="1"/>
            <a:r>
              <a:rPr lang="en-US" altLang="zh-CN" sz="3000" dirty="0" smtClean="0">
                <a:ea typeface="SimSun" pitchFamily="2" charset="-122"/>
              </a:rPr>
              <a:t>In the event, (i) worked, so (ii) not needed</a:t>
            </a:r>
            <a:r>
              <a:rPr lang="en-US" altLang="zh-CN" sz="3200" dirty="0" smtClean="0">
                <a:ea typeface="SimSun" pitchFamily="2" charset="-122"/>
              </a:rPr>
              <a:t>.</a:t>
            </a:r>
            <a:endParaRPr lang="en-US" altLang="en-US" sz="3200" dirty="0" smtClean="0"/>
          </a:p>
        </p:txBody>
      </p:sp>
      <p:pic>
        <p:nvPicPr>
          <p:cNvPr id="33797" name="Picture 4" descr="ozone-layer-ho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432560"/>
            <a:ext cx="1676400" cy="1234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4734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85EE88-6A45-4A1D-BC15-2816BAD91CC7}" type="slidenum">
              <a:rPr lang="en-US">
                <a:latin typeface="+mn-lt"/>
              </a:rPr>
              <a:pPr>
                <a:defRPr/>
              </a:pPr>
              <a:t>39</a:t>
            </a:fld>
            <a:endParaRPr lang="en-US">
              <a:latin typeface="+mn-lt"/>
            </a:endParaRP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dirty="0" smtClean="0">
                <a:latin typeface="+mn-lt"/>
              </a:rPr>
              <a:t>Precedent (2): The true meaning of </a:t>
            </a:r>
            <a:br>
              <a:rPr lang="en-US" sz="3200" dirty="0" smtClean="0">
                <a:latin typeface="+mn-lt"/>
              </a:rPr>
            </a:br>
            <a:r>
              <a:rPr lang="en-US" sz="3200" dirty="0" smtClean="0">
                <a:latin typeface="+mn-lt"/>
              </a:rPr>
              <a:t>the 1998 WTO panel shrimp-turtle decision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76400"/>
            <a:ext cx="8991600" cy="4495800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New ruling: environmental measures can target, </a:t>
            </a:r>
            <a:br>
              <a:rPr lang="en-US" altLang="en-US" sz="2800" dirty="0" smtClean="0"/>
            </a:br>
            <a:r>
              <a:rPr lang="en-US" altLang="en-US" sz="2800" dirty="0" smtClean="0"/>
              <a:t>not only exported products (Article XX), but also partners’ Processes &amp; Production Methods (PPMs),</a:t>
            </a:r>
          </a:p>
          <a:p>
            <a:pPr eaLnBrk="1" hangingPunct="1"/>
            <a:r>
              <a:rPr lang="en-US" altLang="en-US" sz="2800" dirty="0" smtClean="0"/>
              <a:t>subject, as always, to non-discrimination </a:t>
            </a:r>
            <a:r>
              <a:rPr lang="en-US" altLang="en-US" sz="2000" dirty="0" smtClean="0"/>
              <a:t>(Articles I &amp; III).</a:t>
            </a:r>
            <a:r>
              <a:rPr lang="en-US" altLang="en-US" sz="400" dirty="0" smtClean="0"/>
              <a:t/>
            </a:r>
            <a:br>
              <a:rPr lang="en-US" altLang="en-US" sz="400" dirty="0" smtClean="0"/>
            </a:br>
            <a:endParaRPr lang="en-US" altLang="en-US" sz="400" dirty="0" smtClean="0"/>
          </a:p>
          <a:p>
            <a:pPr eaLnBrk="1" hangingPunct="1"/>
            <a:r>
              <a:rPr lang="en-US" altLang="en-US" sz="2800" dirty="0" smtClean="0"/>
              <a:t>US was able to proceed to protect turtles, without discrimination against Asian fishermen.</a:t>
            </a:r>
            <a:br>
              <a:rPr lang="en-US" altLang="en-US" sz="2800" dirty="0" smtClean="0"/>
            </a:br>
            <a:endParaRPr lang="en-US" altLang="en-US" sz="800" dirty="0" smtClean="0"/>
          </a:p>
          <a:p>
            <a:pPr eaLnBrk="1" hangingPunct="1"/>
            <a:r>
              <a:rPr lang="en-US" altLang="en-US" sz="2800" dirty="0" smtClean="0"/>
              <a:t>Environmentalists failed to notice </a:t>
            </a:r>
            <a:br>
              <a:rPr lang="en-US" altLang="en-US" sz="2800" dirty="0" smtClean="0"/>
            </a:br>
            <a:r>
              <a:rPr lang="en-US" altLang="en-US" sz="2800" dirty="0" smtClean="0"/>
              <a:t>or consolidate the PPM precedent.</a:t>
            </a:r>
          </a:p>
        </p:txBody>
      </p:sp>
      <p:pic>
        <p:nvPicPr>
          <p:cNvPr id="27652" name="Picture 4" descr="SeattleWTOturtlebetter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24600" y="4538220"/>
            <a:ext cx="2590800" cy="2251075"/>
          </a:xfrm>
          <a:noFill/>
        </p:spPr>
      </p:pic>
    </p:spTree>
    <p:extLst>
      <p:ext uri="{BB962C8B-B14F-4D97-AF65-F5344CB8AC3E}">
        <p14:creationId xmlns:p14="http://schemas.microsoft.com/office/powerpoint/2010/main" val="3334851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E1E765-F7D9-4F72-8A2C-73606480E894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686800" cy="25908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/>
              <a:t>But what about effects of openness</a:t>
            </a:r>
            <a:br>
              <a:rPr lang="en-US" sz="3200" dirty="0" smtClean="0"/>
            </a:br>
            <a:r>
              <a:rPr lang="en-US" sz="3200" dirty="0" smtClean="0"/>
              <a:t>on </a:t>
            </a:r>
            <a:r>
              <a:rPr lang="en-US" sz="3200" i="1" dirty="0" smtClean="0"/>
              <a:t>environmental quality</a:t>
            </a:r>
            <a:r>
              <a:rPr lang="en-US" sz="3200" dirty="0" smtClean="0"/>
              <a:t>,</a:t>
            </a:r>
            <a:br>
              <a:rPr lang="en-US" sz="3200" dirty="0" smtClean="0"/>
            </a:br>
            <a:r>
              <a:rPr lang="en-US" sz="3200" dirty="0" smtClean="0"/>
              <a:t>which is not captured</a:t>
            </a:r>
            <a:br>
              <a:rPr lang="en-US" sz="3200" dirty="0" smtClean="0"/>
            </a:br>
            <a:r>
              <a:rPr lang="en-US" sz="3200" dirty="0" smtClean="0"/>
              <a:t>in GDP statistics?</a:t>
            </a:r>
          </a:p>
        </p:txBody>
      </p:sp>
      <p:pic>
        <p:nvPicPr>
          <p:cNvPr id="13316" name="Picture 3" descr="j0234710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2209800"/>
            <a:ext cx="2376488" cy="3886200"/>
          </a:xfrm>
        </p:spPr>
      </p:pic>
      <p:pic>
        <p:nvPicPr>
          <p:cNvPr id="13317" name="Picture 4" descr="j043313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67050" y="3067050"/>
            <a:ext cx="2647950" cy="2647950"/>
          </a:xfrm>
        </p:spPr>
      </p:pic>
      <p:pic>
        <p:nvPicPr>
          <p:cNvPr id="13318" name="Picture 5" descr="j0282791"/>
          <p:cNvPicPr>
            <a:picLocks noGrp="1" noChangeAspect="1" noChangeArrowheads="1" noCrop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53200" y="2514600"/>
            <a:ext cx="2355850" cy="3505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845CCB-82DA-46A0-A65E-E24BE4927CCF}" type="slidenum">
              <a:rPr lang="en-US">
                <a:latin typeface="+mn-lt"/>
              </a:rPr>
              <a:pPr>
                <a:defRPr/>
              </a:pPr>
              <a:t>40</a:t>
            </a:fld>
            <a:endParaRPr lang="en-US">
              <a:latin typeface="+mn-lt"/>
            </a:endParaRP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458200" cy="17526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>
                <a:latin typeface="+mn-lt"/>
              </a:rPr>
              <a:t>Precedent (3): In case there is any doubt that Article XX, which uses the phrase “health and conservation,” applies to climate change, …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2362200"/>
            <a:ext cx="9067800" cy="4495800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a 3</a:t>
            </a:r>
            <a:r>
              <a:rPr lang="en-US" altLang="en-US" sz="2800" baseline="30000" dirty="0" smtClean="0"/>
              <a:t>rd</a:t>
            </a:r>
            <a:r>
              <a:rPr lang="en-US" altLang="en-US" sz="2800" dirty="0" smtClean="0"/>
              <a:t>  precedent is relevant:</a:t>
            </a:r>
          </a:p>
          <a:p>
            <a:pPr eaLnBrk="1" hangingPunct="1"/>
            <a:r>
              <a:rPr lang="en-US" altLang="en-US" sz="2800" dirty="0" smtClean="0"/>
              <a:t>In 2007, a WTO Appellate Body decision </a:t>
            </a:r>
            <a:br>
              <a:rPr lang="en-US" altLang="en-US" sz="2800" dirty="0" smtClean="0"/>
            </a:br>
            <a:r>
              <a:rPr lang="en-US" altLang="en-US" sz="2800" dirty="0" smtClean="0"/>
              <a:t>regarding Brazil restrictions on imports of retreaded tires confirmed the applicability of Article XX(b):    </a:t>
            </a:r>
          </a:p>
          <a:p>
            <a:pPr eaLnBrk="1" hangingPunct="1"/>
            <a:r>
              <a:rPr lang="en-US" altLang="en-US" sz="2800" dirty="0" smtClean="0"/>
              <a:t>Rulings “accord considerable flexibility to WTO Member governments when they take trade-restrictive measures to protect life or health…[and] apply equally to … measures taken to combat global warming.”</a:t>
            </a:r>
            <a:r>
              <a:rPr lang="en-US" altLang="en-US" sz="2600" dirty="0" smtClean="0"/>
              <a:t> </a:t>
            </a:r>
          </a:p>
        </p:txBody>
      </p:sp>
      <p:pic>
        <p:nvPicPr>
          <p:cNvPr id="29701" name="Picture 5" descr="brazil-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828800"/>
            <a:ext cx="1400175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5115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14757" y="6248400"/>
            <a:ext cx="2210486" cy="457200"/>
          </a:xfrm>
        </p:spPr>
        <p:txBody>
          <a:bodyPr/>
          <a:lstStyle/>
          <a:p>
            <a:pPr>
              <a:defRPr/>
            </a:pPr>
            <a:fld id="{572BA67D-CEEC-4BCE-BD09-93A15BE5FC6A}" type="slidenum">
              <a:rPr lang="en-US">
                <a:latin typeface="+mn-lt"/>
              </a:rPr>
              <a:pPr>
                <a:defRPr/>
              </a:pPr>
              <a:t>41</a:t>
            </a:fld>
            <a:endParaRPr lang="en-US">
              <a:latin typeface="+mn-lt"/>
            </a:endParaRPr>
          </a:p>
        </p:txBody>
      </p:sp>
      <p:sp>
        <p:nvSpPr>
          <p:cNvPr id="3174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" y="228600"/>
            <a:ext cx="8991600" cy="6172200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None/>
            </a:pP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altLang="ja-JP" sz="1400" dirty="0" smtClean="0">
                <a:ea typeface="ＭＳ Ｐゴシック" pitchFamily="34" charset="-128"/>
              </a:rPr>
              <a:t/>
            </a:r>
            <a:br>
              <a:rPr lang="en-US" altLang="ja-JP" sz="1400" dirty="0" smtClean="0">
                <a:ea typeface="ＭＳ Ｐゴシック" pitchFamily="34" charset="-128"/>
              </a:rPr>
            </a:br>
            <a:r>
              <a:rPr lang="en-US" altLang="ja-JP" sz="3000" dirty="0" smtClean="0">
                <a:ea typeface="ＭＳ Ｐゴシック" pitchFamily="34" charset="-128"/>
              </a:rPr>
              <a:t>Although border measures to address leakage</a:t>
            </a:r>
            <a:br>
              <a:rPr lang="en-US" altLang="ja-JP" sz="3000" dirty="0" smtClean="0">
                <a:ea typeface="ＭＳ Ｐゴシック" pitchFamily="34" charset="-128"/>
              </a:rPr>
            </a:br>
            <a:r>
              <a:rPr lang="en-US" altLang="ja-JP" sz="3000" dirty="0" smtClean="0">
                <a:ea typeface="ＭＳ Ｐゴシック" pitchFamily="34" charset="-128"/>
              </a:rPr>
              <a:t>need not violate trade principles or the WTO,</a:t>
            </a:r>
            <a:r>
              <a:rPr lang="en-US" altLang="ja-JP" dirty="0" smtClean="0">
                <a:ea typeface="ＭＳ Ｐゴシック" pitchFamily="34" charset="-128"/>
              </a:rPr>
              <a:t/>
            </a:r>
            <a:br>
              <a:rPr lang="en-US" altLang="ja-JP" dirty="0" smtClean="0">
                <a:ea typeface="ＭＳ Ｐゴシック" pitchFamily="34" charset="-128"/>
              </a:rPr>
            </a:br>
            <a:endParaRPr lang="en-US" altLang="ja-JP" dirty="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t</a:t>
            </a:r>
            <a:r>
              <a:rPr lang="en-US" altLang="en-US" sz="2800" dirty="0" smtClean="0"/>
              <a:t>he big danger in practice is: If each country imposes border measures however suits national politics,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/>
              <a:t>they will be poorly targeted, discriminatory, </a:t>
            </a:r>
            <a:br>
              <a:rPr lang="en-US" altLang="en-US" sz="2400" dirty="0" smtClean="0"/>
            </a:br>
            <a:r>
              <a:rPr lang="en-US" altLang="en-US" sz="2400" dirty="0" smtClean="0"/>
              <a:t>and often disguisedly protectionist;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/>
              <a:t>they will run afoul of the WTO, and will deserve to.</a:t>
            </a:r>
            <a:r>
              <a:rPr lang="en-US" altLang="en-US" sz="1400" dirty="0" smtClean="0"/>
              <a:t/>
            </a:r>
            <a:br>
              <a:rPr lang="en-US" altLang="en-US" sz="1400" dirty="0" smtClean="0"/>
            </a:br>
            <a:endParaRPr lang="en-US" altLang="en-US" sz="14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A multilateral regime could guide such measures.</a:t>
            </a:r>
            <a:endParaRPr lang="en-US" altLang="en-US" sz="16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ja-JP" sz="160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ja-JP" sz="2800" dirty="0" smtClean="0">
                <a:ea typeface="ＭＳ Ｐゴシック" pitchFamily="34" charset="-128"/>
              </a:rPr>
              <a:t>Some  subjective judgments as to principles that should guide design of border measures….</a:t>
            </a:r>
            <a:endParaRPr lang="en-US" altLang="en-US" sz="2800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46477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A8914E-D8DC-4078-8644-FD58AE79811F}" type="slidenum">
              <a:rPr lang="en-US"/>
              <a:pPr>
                <a:defRPr/>
              </a:pPr>
              <a:t>42</a:t>
            </a:fld>
            <a:endParaRPr lang="en-US"/>
          </a:p>
        </p:txBody>
      </p:sp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915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/>
              <a:t>What form should border measures take?</a:t>
            </a:r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47800"/>
            <a:ext cx="9144000" cy="5105400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altLang="en-US" sz="2800" dirty="0" smtClean="0"/>
              <a:t>Best choice:  multilateral penalties. (Not likely.)</a:t>
            </a:r>
            <a:r>
              <a:rPr lang="en-US" altLang="en-US" sz="500" dirty="0" smtClean="0"/>
              <a:t/>
            </a:r>
            <a:br>
              <a:rPr lang="en-US" altLang="en-US" sz="500" dirty="0" smtClean="0"/>
            </a:br>
            <a:endParaRPr lang="en-US" altLang="en-US" sz="500" dirty="0" smtClean="0"/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 sz="2800" dirty="0" smtClean="0"/>
              <a:t>Next-best:  national sanctions </a:t>
            </a:r>
            <a:br>
              <a:rPr lang="en-US" altLang="en-US" sz="2800" dirty="0" smtClean="0"/>
            </a:br>
            <a:r>
              <a:rPr lang="en-US" altLang="en-US" sz="2800" dirty="0" smtClean="0"/>
              <a:t>adopted under multilateral guidelines</a:t>
            </a:r>
          </a:p>
          <a:p>
            <a:pPr marL="1371600" lvl="2" indent="-457200" eaLnBrk="1" hangingPunct="1">
              <a:buFontTx/>
              <a:buAutoNum type="arabicPeriod"/>
            </a:pPr>
            <a:r>
              <a:rPr lang="en-US" altLang="en-US" sz="2000" dirty="0" smtClean="0"/>
              <a:t>Penalties can only be applied by participants-in-good standing</a:t>
            </a:r>
          </a:p>
          <a:p>
            <a:pPr marL="1371600" lvl="2" indent="-457200" eaLnBrk="1" hangingPunct="1">
              <a:buFontTx/>
              <a:buAutoNum type="arabicPeriod"/>
            </a:pPr>
            <a:r>
              <a:rPr lang="en-US" altLang="en-US" sz="2000" dirty="0" smtClean="0"/>
              <a:t>Judgments to be made by technical experts, not politicians</a:t>
            </a:r>
          </a:p>
          <a:p>
            <a:pPr marL="1371600" lvl="2" indent="-457200" eaLnBrk="1" hangingPunct="1">
              <a:buFontTx/>
              <a:buAutoNum type="arabicPeriod"/>
            </a:pPr>
            <a:r>
              <a:rPr lang="en-US" altLang="en-US" sz="2000" dirty="0" smtClean="0"/>
              <a:t>Penalties only in 6</a:t>
            </a:r>
            <a:r>
              <a:rPr lang="en-US" altLang="en-US" sz="800" dirty="0" smtClean="0"/>
              <a:t> </a:t>
            </a:r>
            <a:r>
              <a:rPr lang="en-US" altLang="en-US" sz="1600" dirty="0" smtClean="0"/>
              <a:t>or</a:t>
            </a:r>
            <a:r>
              <a:rPr lang="en-US" altLang="en-US" sz="800" dirty="0" smtClean="0"/>
              <a:t> </a:t>
            </a:r>
            <a:r>
              <a:rPr lang="en-US" altLang="en-US" sz="2000" dirty="0" smtClean="0"/>
              <a:t>8 </a:t>
            </a:r>
            <a:r>
              <a:rPr lang="en-US" altLang="en-US" sz="1800" dirty="0" smtClean="0"/>
              <a:t>of the</a:t>
            </a:r>
            <a:r>
              <a:rPr lang="en-US" altLang="en-US" sz="2000" dirty="0" smtClean="0"/>
              <a:t> most relevant sectors </a:t>
            </a:r>
            <a:r>
              <a:rPr lang="en-US" altLang="en-US" sz="1600" dirty="0" smtClean="0"/>
              <a:t>(aluminum, steel,</a:t>
            </a:r>
            <a:r>
              <a:rPr lang="en-US" altLang="en-US" sz="1400" dirty="0" smtClean="0"/>
              <a:t>…</a:t>
            </a:r>
            <a:r>
              <a:rPr lang="en-US" altLang="en-US" sz="1600" dirty="0" smtClean="0"/>
              <a:t>).</a:t>
            </a:r>
            <a:r>
              <a:rPr lang="en-US" altLang="en-US" sz="600" dirty="0" smtClean="0"/>
              <a:t/>
            </a:r>
            <a:br>
              <a:rPr lang="en-US" altLang="en-US" sz="600" dirty="0" smtClean="0"/>
            </a:br>
            <a:endParaRPr lang="en-US" altLang="en-US" sz="600" dirty="0" smtClean="0"/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 sz="2800" dirty="0" smtClean="0"/>
              <a:t>Third-best choice: No border measures.</a:t>
            </a:r>
            <a:endParaRPr lang="en-US" altLang="en-US" sz="400" dirty="0" smtClean="0"/>
          </a:p>
          <a:p>
            <a:pPr marL="609600" indent="-609600" eaLnBrk="1" hangingPunct="1">
              <a:buFontTx/>
              <a:buAutoNum type="arabicPeriod"/>
            </a:pPr>
            <a:endParaRPr lang="en-US" altLang="en-US" sz="400" dirty="0" smtClean="0"/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 sz="2800" dirty="0" smtClean="0"/>
              <a:t>Each country chooses carbon tariffs as it sees fit.</a:t>
            </a:r>
            <a:r>
              <a:rPr lang="en-US" altLang="en-US" sz="400" dirty="0" smtClean="0"/>
              <a:t/>
            </a:r>
            <a:br>
              <a:rPr lang="en-US" altLang="en-US" sz="400" dirty="0" smtClean="0"/>
            </a:br>
            <a:endParaRPr lang="en-US" altLang="en-US" sz="400" dirty="0" smtClean="0"/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 sz="2800" dirty="0" smtClean="0"/>
              <a:t>Worst choice: national measures are subsidies </a:t>
            </a:r>
            <a:br>
              <a:rPr lang="en-US" altLang="en-US" sz="2800" dirty="0" smtClean="0"/>
            </a:br>
            <a:r>
              <a:rPr lang="en-US" altLang="en-US" sz="2600" dirty="0" smtClean="0"/>
              <a:t>(e.g., free permits) to adversely affected firms.</a:t>
            </a:r>
          </a:p>
        </p:txBody>
      </p:sp>
    </p:spTree>
    <p:extLst>
      <p:ext uri="{BB962C8B-B14F-4D97-AF65-F5344CB8AC3E}">
        <p14:creationId xmlns:p14="http://schemas.microsoft.com/office/powerpoint/2010/main" val="3776854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24D272-D1DA-4B14-85B8-D080527F8272}" type="slidenum">
              <a:rPr lang="en-US"/>
              <a:pPr>
                <a:defRPr/>
              </a:pPr>
              <a:t>43</a:t>
            </a:fld>
            <a:endParaRPr lang="en-US"/>
          </a:p>
        </p:txBody>
      </p:sp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Appendix 3: Frankel &amp; Rose paper</a:t>
            </a:r>
          </a:p>
        </p:txBody>
      </p:sp>
      <p:sp>
        <p:nvSpPr>
          <p:cNvPr id="4710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828800"/>
            <a:ext cx="8915400" cy="4495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Equations estimated:</a:t>
            </a:r>
          </a:p>
          <a:p>
            <a:pPr eaLnBrk="1" hangingPunct="1"/>
            <a:endParaRPr lang="en-US" altLang="en-US" sz="1200" i="1" dirty="0" smtClean="0"/>
          </a:p>
          <a:p>
            <a:pPr lvl="1" eaLnBrk="1" hangingPunct="1"/>
            <a:r>
              <a:rPr lang="en-US" altLang="en-US" sz="3200" dirty="0" smtClean="0"/>
              <a:t>Growth equation </a:t>
            </a:r>
            <a:br>
              <a:rPr lang="en-US" altLang="en-US" sz="3200" dirty="0" smtClean="0"/>
            </a:br>
            <a:r>
              <a:rPr lang="en-US" altLang="en-US" sz="2900" dirty="0" smtClean="0"/>
              <a:t>(using gravity variable as IV for trade openness)</a:t>
            </a:r>
          </a:p>
          <a:p>
            <a:pPr lvl="1" eaLnBrk="1" hangingPunct="1"/>
            <a:endParaRPr lang="en-US" altLang="en-US" sz="800" dirty="0" smtClean="0"/>
          </a:p>
          <a:p>
            <a:pPr lvl="1" eaLnBrk="1" hangingPunct="1"/>
            <a:r>
              <a:rPr lang="en-US" altLang="en-US" sz="3200" dirty="0" smtClean="0"/>
              <a:t> Environmental quality equation </a:t>
            </a:r>
            <a:br>
              <a:rPr lang="en-US" altLang="en-US" sz="3200" dirty="0" smtClean="0"/>
            </a:br>
            <a:r>
              <a:rPr lang="en-US" altLang="en-US" sz="2900" dirty="0" smtClean="0"/>
              <a:t>(using factor endowments as IV for growth)</a:t>
            </a:r>
          </a:p>
          <a:p>
            <a:pPr eaLnBrk="1" hangingPunct="1">
              <a:buFontTx/>
              <a:buNone/>
            </a:pPr>
            <a:r>
              <a:rPr lang="en-US" altLang="en-US" sz="2800" dirty="0" smtClean="0"/>
              <a:t> </a:t>
            </a:r>
          </a:p>
        </p:txBody>
      </p:sp>
      <p:pic>
        <p:nvPicPr>
          <p:cNvPr id="47109" name="Picture 4" descr="MCj02811160000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86600" y="4818063"/>
            <a:ext cx="1560513" cy="1658937"/>
          </a:xfrm>
          <a:noFill/>
        </p:spPr>
      </p:pic>
    </p:spTree>
    <p:extLst>
      <p:ext uri="{BB962C8B-B14F-4D97-AF65-F5344CB8AC3E}">
        <p14:creationId xmlns:p14="http://schemas.microsoft.com/office/powerpoint/2010/main" val="4055669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DE3C02-877F-4962-9D26-343AB4A76FC1}" type="slidenum">
              <a:rPr lang="en-US"/>
              <a:pPr>
                <a:defRPr/>
              </a:pPr>
              <a:t>44</a:t>
            </a:fld>
            <a:endParaRPr lang="en-US"/>
          </a:p>
        </p:txBody>
      </p:sp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792163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/>
              <a:t>Construction of IV for openness</a:t>
            </a:r>
            <a:endParaRPr lang="en-US" sz="3200" b="1" dirty="0" smtClean="0"/>
          </a:p>
        </p:txBody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876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b="1" dirty="0" smtClean="0"/>
              <a:t>First-stage regression of gravity equation</a:t>
            </a:r>
            <a:r>
              <a:rPr lang="en-US" altLang="en-US" sz="1050" b="1" dirty="0" smtClean="0"/>
              <a:t/>
            </a:r>
            <a:br>
              <a:rPr lang="en-US" altLang="en-US" sz="1050" b="1" dirty="0" smtClean="0"/>
            </a:br>
            <a:endParaRPr lang="en-US" altLang="en-US" sz="1050" dirty="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 smtClean="0"/>
              <a:t>log(</a:t>
            </a:r>
            <a:r>
              <a:rPr lang="en-US" altLang="en-US" sz="2400" dirty="0" err="1" smtClean="0"/>
              <a:t>Trade</a:t>
            </a:r>
            <a:r>
              <a:rPr lang="en-US" altLang="en-US" sz="2400" baseline="-25000" dirty="0" err="1" smtClean="0"/>
              <a:t>ij</a:t>
            </a:r>
            <a:r>
              <a:rPr lang="en-US" altLang="en-US" sz="2400" dirty="0" smtClean="0"/>
              <a:t>/</a:t>
            </a:r>
            <a:r>
              <a:rPr lang="en-US" altLang="en-US" sz="2400" dirty="0" err="1" smtClean="0"/>
              <a:t>GDP</a:t>
            </a:r>
            <a:r>
              <a:rPr lang="en-US" altLang="en-US" sz="2400" baseline="-25000" dirty="0" err="1" smtClean="0"/>
              <a:t>i</a:t>
            </a:r>
            <a:r>
              <a:rPr lang="en-US" altLang="en-US" sz="2400" dirty="0" smtClean="0"/>
              <a:t>) =</a:t>
            </a:r>
            <a:br>
              <a:rPr lang="en-US" altLang="en-US" sz="2400" dirty="0" smtClean="0"/>
            </a:br>
            <a:r>
              <a:rPr lang="en-US" altLang="en-US" sz="2400" dirty="0" smtClean="0"/>
              <a:t/>
            </a:r>
            <a:br>
              <a:rPr lang="en-US" altLang="en-US" sz="2400" dirty="0" smtClean="0"/>
            </a:br>
            <a:r>
              <a:rPr lang="en-US" altLang="en-US" sz="2400" dirty="0" smtClean="0"/>
              <a:t>    - .94 log(</a:t>
            </a:r>
            <a:r>
              <a:rPr lang="en-US" altLang="en-US" sz="2400" dirty="0" err="1" smtClean="0"/>
              <a:t>distance</a:t>
            </a:r>
            <a:r>
              <a:rPr lang="en-US" altLang="en-US" sz="2400" baseline="-25000" dirty="0" err="1" smtClean="0"/>
              <a:t>ij</a:t>
            </a:r>
            <a:r>
              <a:rPr lang="en-US" altLang="en-US" sz="2400" dirty="0" smtClean="0"/>
              <a:t>) + .82 log(</a:t>
            </a:r>
            <a:r>
              <a:rPr lang="en-US" altLang="en-US" sz="2400" dirty="0" err="1" smtClean="0"/>
              <a:t>pop</a:t>
            </a:r>
            <a:r>
              <a:rPr lang="en-US" altLang="en-US" sz="2400" baseline="-25000" dirty="0" err="1" smtClean="0"/>
              <a:t>j</a:t>
            </a:r>
            <a:r>
              <a:rPr lang="en-US" altLang="en-US" sz="2400" dirty="0" smtClean="0"/>
              <a:t>) + .53 </a:t>
            </a:r>
            <a:r>
              <a:rPr lang="en-US" altLang="en-US" sz="2400" dirty="0" err="1" smtClean="0"/>
              <a:t>Lang</a:t>
            </a:r>
            <a:r>
              <a:rPr lang="en-US" altLang="en-US" sz="2400" baseline="-25000" dirty="0" err="1" smtClean="0"/>
              <a:t>ij</a:t>
            </a:r>
            <a:endParaRPr lang="en-US" altLang="en-US" sz="24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 smtClean="0"/>
              <a:t>	</a:t>
            </a:r>
            <a:r>
              <a:rPr lang="en-US" altLang="en-US" sz="2400" dirty="0"/>
              <a:t> </a:t>
            </a:r>
            <a:r>
              <a:rPr lang="en-US" altLang="en-US" sz="2400" dirty="0" smtClean="0"/>
              <a:t>     (.05)		        (.02)	            (.11)</a:t>
            </a:r>
            <a:endParaRPr lang="en-US" altLang="en-US" sz="9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9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 smtClean="0"/>
              <a:t>	</a:t>
            </a:r>
            <a:r>
              <a:rPr lang="en-US" altLang="en-US" sz="2400" dirty="0"/>
              <a:t> </a:t>
            </a:r>
            <a:r>
              <a:rPr lang="en-US" altLang="en-US" sz="2400" dirty="0" smtClean="0"/>
              <a:t>   + .64 </a:t>
            </a:r>
            <a:r>
              <a:rPr lang="en-US" altLang="en-US" sz="2400" dirty="0" err="1" smtClean="0"/>
              <a:t>Border</a:t>
            </a:r>
            <a:r>
              <a:rPr lang="en-US" altLang="en-US" sz="2400" baseline="-25000" dirty="0" err="1" smtClean="0"/>
              <a:t>ij</a:t>
            </a:r>
            <a:r>
              <a:rPr lang="en-US" altLang="en-US" sz="2400" dirty="0" smtClean="0"/>
              <a:t> - .27 log(</a:t>
            </a:r>
            <a:r>
              <a:rPr lang="en-US" altLang="en-US" sz="2400" dirty="0" err="1" smtClean="0"/>
              <a:t>A</a:t>
            </a:r>
            <a:r>
              <a:rPr lang="en-US" altLang="en-US" sz="2400" baseline="-25000" dirty="0" err="1" smtClean="0"/>
              <a:t>i</a:t>
            </a:r>
            <a:r>
              <a:rPr lang="en-US" altLang="en-US" sz="2400" dirty="0" err="1" smtClean="0"/>
              <a:t>A</a:t>
            </a:r>
            <a:r>
              <a:rPr lang="en-US" altLang="en-US" sz="2400" baseline="-25000" dirty="0" err="1" smtClean="0"/>
              <a:t>j</a:t>
            </a:r>
            <a:r>
              <a:rPr lang="en-US" altLang="en-US" sz="2400" dirty="0" smtClean="0"/>
              <a:t>) - .47 # </a:t>
            </a:r>
            <a:r>
              <a:rPr lang="en-US" altLang="en-US" sz="2400" dirty="0" err="1" smtClean="0"/>
              <a:t>Landlocked</a:t>
            </a:r>
            <a:r>
              <a:rPr lang="en-US" altLang="en-US" sz="2400" baseline="-25000" dirty="0" err="1" smtClean="0"/>
              <a:t>ij</a:t>
            </a:r>
            <a:r>
              <a:rPr lang="en-US" altLang="en-US" sz="2400" baseline="-25000" dirty="0" smtClean="0"/>
              <a:t> </a:t>
            </a:r>
            <a:r>
              <a:rPr lang="en-US" altLang="en-US" sz="2400" dirty="0" smtClean="0"/>
              <a:t>+ </a:t>
            </a:r>
            <a:r>
              <a:rPr lang="en-US" altLang="en-US" sz="2400" dirty="0" err="1" smtClean="0"/>
              <a:t>u</a:t>
            </a:r>
            <a:r>
              <a:rPr lang="en-US" altLang="en-US" sz="2400" baseline="-25000" dirty="0" err="1" smtClean="0"/>
              <a:t>ij</a:t>
            </a:r>
            <a:endParaRPr lang="en-US" altLang="en-US" sz="24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 smtClean="0"/>
              <a:t>			   (.21)	       	(.01)	        (.08)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000" dirty="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 smtClean="0"/>
              <a:t>Equation estimated for 1990. 		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 smtClean="0"/>
              <a:t>Number of Obs. = 4052.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 smtClean="0"/>
              <a:t>R2 = .28	(Robust standard errors in parentheses.)</a:t>
            </a:r>
            <a:endParaRPr lang="en-US" altLang="en-US" sz="800" b="1" dirty="0" smtClean="0"/>
          </a:p>
          <a:p>
            <a:pPr eaLnBrk="1" hangingPunct="1">
              <a:lnSpc>
                <a:spcPct val="80000"/>
              </a:lnSpc>
            </a:pPr>
            <a:endParaRPr lang="en-US" altLang="en-US" sz="800" b="1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b="1" dirty="0" smtClean="0"/>
              <a:t>Computation of Instrumental Variable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 smtClean="0"/>
              <a:t>Take exponent of fitted values of bilateral trade and sum across bilateral trading partners:   </a:t>
            </a:r>
            <a:r>
              <a:rPr lang="en-US" altLang="en-US" sz="2000" dirty="0" smtClean="0">
                <a:sym typeface="Symbol" pitchFamily="18" charset="2"/>
              </a:rPr>
              <a:t></a:t>
            </a:r>
            <a:r>
              <a:rPr lang="en-US" altLang="en-US" sz="2000" baseline="-25000" dirty="0" smtClean="0"/>
              <a:t>j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exp</a:t>
            </a:r>
            <a:r>
              <a:rPr lang="en-US" altLang="en-US" sz="2000" dirty="0" smtClean="0"/>
              <a:t> [Fitted  log(</a:t>
            </a:r>
            <a:r>
              <a:rPr lang="en-US" altLang="en-US" sz="2000" dirty="0" err="1" smtClean="0"/>
              <a:t>Trade</a:t>
            </a:r>
            <a:r>
              <a:rPr lang="en-US" altLang="en-US" sz="2000" baseline="-25000" dirty="0" err="1" smtClean="0"/>
              <a:t>ij</a:t>
            </a:r>
            <a:r>
              <a:rPr lang="en-US" altLang="en-US" sz="2000" dirty="0" smtClean="0"/>
              <a:t>/</a:t>
            </a:r>
            <a:r>
              <a:rPr lang="en-US" altLang="en-US" sz="2000" dirty="0" err="1" smtClean="0"/>
              <a:t>GDP</a:t>
            </a:r>
            <a:r>
              <a:rPr lang="en-US" altLang="en-US" sz="2000" baseline="-25000" dirty="0" err="1" smtClean="0"/>
              <a:t>i</a:t>
            </a:r>
            <a:r>
              <a:rPr lang="en-US" altLang="en-US" sz="2000" dirty="0" smtClean="0"/>
              <a:t>) ] 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 smtClean="0"/>
              <a:t>Correlation (trade ratio, generated IV) = .72</a:t>
            </a:r>
            <a:br>
              <a:rPr lang="en-US" altLang="en-US" sz="2000" dirty="0" smtClean="0"/>
            </a:br>
            <a:endParaRPr lang="en-US" alt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81476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2C1F0E-BD04-4C40-A2C5-58E0ADA2F84E}" type="slidenum">
              <a:rPr lang="en-US"/>
              <a:pPr>
                <a:defRPr/>
              </a:pPr>
              <a:t>45</a:t>
            </a:fld>
            <a:endParaRPr lang="en-US"/>
          </a:p>
        </p:txBody>
      </p:sp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4582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/>
              <a:t>Measures of environmental damage</a:t>
            </a:r>
          </a:p>
        </p:txBody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305800" cy="5105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ja-JP" sz="2000" dirty="0" smtClean="0">
                <a:ea typeface="ＭＳ Ｐゴシック" pitchFamily="34" charset="-128"/>
              </a:rPr>
              <a:t>SO2: </a:t>
            </a:r>
            <a:r>
              <a:rPr lang="en-US" altLang="ja-JP" sz="2000" dirty="0" err="1" smtClean="0">
                <a:ea typeface="ＭＳ Ｐゴシック" pitchFamily="34" charset="-128"/>
              </a:rPr>
              <a:t>sulphur</a:t>
            </a:r>
            <a:r>
              <a:rPr lang="en-US" altLang="ja-JP" sz="2000" dirty="0" smtClean="0">
                <a:ea typeface="ＭＳ Ｐゴシック" pitchFamily="34" charset="-128"/>
              </a:rPr>
              <a:t> dioxide, mean (in </a:t>
            </a:r>
            <a:r>
              <a:rPr lang="en-US" altLang="ja-JP" sz="2000" dirty="0" err="1" smtClean="0">
                <a:ea typeface="ＭＳ Ｐゴシック" pitchFamily="34" charset="-128"/>
              </a:rPr>
              <a:t>micograms</a:t>
            </a:r>
            <a:r>
              <a:rPr lang="en-US" altLang="ja-JP" sz="2000" dirty="0" smtClean="0">
                <a:ea typeface="ＭＳ Ｐゴシック" pitchFamily="34" charset="-128"/>
              </a:rPr>
              <a:t> per cubic meter), 1995</a:t>
            </a:r>
          </a:p>
          <a:p>
            <a:pPr eaLnBrk="1" hangingPunct="1">
              <a:lnSpc>
                <a:spcPct val="80000"/>
              </a:lnSpc>
            </a:pPr>
            <a:r>
              <a:rPr lang="en-US" altLang="ja-JP" sz="2000" dirty="0" smtClean="0">
                <a:ea typeface="ＭＳ Ｐゴシック" pitchFamily="34" charset="-128"/>
              </a:rPr>
              <a:t>NO2: nitrogen dioxide, mean (in </a:t>
            </a:r>
            <a:r>
              <a:rPr lang="en-US" altLang="ja-JP" sz="2000" dirty="0" err="1" smtClean="0">
                <a:ea typeface="ＭＳ Ｐゴシック" pitchFamily="34" charset="-128"/>
              </a:rPr>
              <a:t>micograms</a:t>
            </a:r>
            <a:r>
              <a:rPr lang="en-US" altLang="ja-JP" sz="2000" dirty="0" smtClean="0">
                <a:ea typeface="ＭＳ Ｐゴシック" pitchFamily="34" charset="-128"/>
              </a:rPr>
              <a:t> per cubic meter), 1995</a:t>
            </a:r>
          </a:p>
          <a:p>
            <a:pPr eaLnBrk="1" hangingPunct="1">
              <a:lnSpc>
                <a:spcPct val="80000"/>
              </a:lnSpc>
            </a:pPr>
            <a:r>
              <a:rPr lang="en-US" altLang="ja-JP" sz="2000" dirty="0" smtClean="0">
                <a:ea typeface="ＭＳ Ｐゴシック" pitchFamily="34" charset="-128"/>
              </a:rPr>
              <a:t>PM:  Suspended Particulate Matter, mean total (in </a:t>
            </a:r>
            <a:r>
              <a:rPr lang="en-US" altLang="ja-JP" sz="2000" dirty="0" err="1" smtClean="0">
                <a:ea typeface="ＭＳ Ｐゴシック" pitchFamily="34" charset="-128"/>
              </a:rPr>
              <a:t>micograms</a:t>
            </a:r>
            <a:r>
              <a:rPr lang="en-US" altLang="ja-JP" sz="2000" dirty="0" smtClean="0">
                <a:ea typeface="ＭＳ Ｐゴシック" pitchFamily="34" charset="-128"/>
              </a:rPr>
              <a:t> per cubic meter), 1995</a:t>
            </a:r>
          </a:p>
          <a:p>
            <a:pPr eaLnBrk="1" hangingPunct="1">
              <a:lnSpc>
                <a:spcPct val="80000"/>
              </a:lnSpc>
            </a:pPr>
            <a:r>
              <a:rPr lang="en-US" altLang="ja-JP" sz="2000" dirty="0" smtClean="0">
                <a:ea typeface="ＭＳ Ｐゴシック" pitchFamily="34" charset="-128"/>
              </a:rPr>
              <a:t>Water: Rural Access to Clean Water</a:t>
            </a:r>
          </a:p>
          <a:p>
            <a:pPr eaLnBrk="1" hangingPunct="1">
              <a:lnSpc>
                <a:spcPct val="80000"/>
              </a:lnSpc>
            </a:pPr>
            <a:r>
              <a:rPr lang="en-US" altLang="ja-JP" sz="2000" dirty="0" smtClean="0">
                <a:ea typeface="ＭＳ Ｐゴシック" pitchFamily="34" charset="-128"/>
              </a:rPr>
              <a:t>Def:  annual deforestation, average percentage change, 1990-95</a:t>
            </a:r>
          </a:p>
          <a:p>
            <a:pPr eaLnBrk="1" hangingPunct="1">
              <a:lnSpc>
                <a:spcPct val="80000"/>
              </a:lnSpc>
            </a:pPr>
            <a:r>
              <a:rPr lang="en-US" altLang="ja-JP" sz="2000" dirty="0" smtClean="0">
                <a:ea typeface="ＭＳ Ｐゴシック" pitchFamily="34" charset="-128"/>
              </a:rPr>
              <a:t>Energy:  Energy depletion, in percent of GDP (“genuine savings”)</a:t>
            </a:r>
            <a:r>
              <a:rPr lang="en-US" altLang="ja-JP" sz="2000" u="sng" dirty="0" smtClean="0">
                <a:ea typeface="ＭＳ Ｐゴシック" pitchFamily="34" charset="-128"/>
              </a:rPr>
              <a:t>[1]</a:t>
            </a:r>
            <a:endParaRPr lang="en-US" altLang="ja-JP" sz="200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ja-JP" sz="2000" dirty="0" smtClean="0">
                <a:ea typeface="ＭＳ Ｐゴシック" pitchFamily="34" charset="-128"/>
              </a:rPr>
              <a:t>CO2/capita: Carbon dioxide emissions, industrial, in metric tons/cap</a:t>
            </a:r>
            <a:endParaRPr lang="en-US" altLang="ja-JP" sz="80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ja-JP" sz="200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000" u="sng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ja-JP" sz="1600" dirty="0" smtClean="0">
                <a:ea typeface="ＭＳ Ｐゴシック" pitchFamily="34" charset="-128"/>
              </a:rPr>
              <a:t>[1] Energy depletion is a measure computed for the World </a:t>
            </a:r>
            <a:r>
              <a:rPr lang="en-US" altLang="ja-JP" sz="1600" i="1" dirty="0" smtClean="0">
                <a:ea typeface="ＭＳ Ｐゴシック" pitchFamily="34" charset="-128"/>
              </a:rPr>
              <a:t>Bank’s World Development Indicators</a:t>
            </a:r>
            <a:r>
              <a:rPr lang="en-US" altLang="ja-JP" sz="1600" dirty="0" smtClean="0">
                <a:ea typeface="ＭＳ Ｐゴシック" pitchFamily="34" charset="-128"/>
              </a:rPr>
              <a:t>.  It is equal to the product of unit resource rents and the physical quantities of fossil fuel energy extracted (including coal, crude oil, and natural gas). Table 3.15, </a:t>
            </a:r>
            <a:r>
              <a:rPr lang="en-US" altLang="ja-JP" sz="1600" dirty="0" smtClean="0">
                <a:ea typeface="ＭＳ Ｐゴシック" pitchFamily="34" charset="-128"/>
                <a:hlinkClick r:id="rId3"/>
              </a:rPr>
              <a:t>http://www.worldbank.org/data/wdi2001/pdfs/tab3_15.pdf</a:t>
            </a:r>
            <a:r>
              <a:rPr lang="en-US" altLang="ja-JP" sz="1600" dirty="0" smtClean="0">
                <a:ea typeface="ＭＳ Ｐゴシック" pitchFamily="34" charset="-128"/>
              </a:rPr>
              <a:t>.</a:t>
            </a:r>
            <a:endParaRPr lang="en-US" alt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171673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A4C6E2-0E36-4DFB-B1A9-3C10BA72BEBD}" type="slidenum">
              <a:rPr lang="en-US"/>
              <a:pPr>
                <a:defRPr/>
              </a:pPr>
              <a:t>46</a:t>
            </a:fld>
            <a:endParaRPr lang="en-US"/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381000"/>
            <a:ext cx="8991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dirty="0" smtClean="0">
                <a:solidFill>
                  <a:schemeClr val="tx1"/>
                </a:solidFill>
                <a:effectLst/>
              </a:rPr>
              <a:t>I updated the Frankel-Rose econometric analysis</a:t>
            </a:r>
          </a:p>
        </p:txBody>
      </p:sp>
      <p:pic>
        <p:nvPicPr>
          <p:cNvPr id="50180" name="Picture 4" descr="SwenvireptCvr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209800"/>
            <a:ext cx="3743325" cy="274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04800" y="2133600"/>
            <a:ext cx="6781800" cy="3733800"/>
          </a:xfrm>
          <a:solidFill>
            <a:schemeClr val="bg1"/>
          </a:solidFill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500" dirty="0" smtClean="0"/>
              <a:t>	 -- putting together data for 1990-2004,</a:t>
            </a:r>
          </a:p>
          <a:p>
            <a:pPr marL="457200" lvl="1" indent="0" eaLnBrk="1" hangingPunct="1">
              <a:buNone/>
            </a:pPr>
            <a:r>
              <a:rPr lang="en-US" altLang="en-US" sz="2500" dirty="0" smtClean="0"/>
              <a:t>-- for 158 countries.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endParaRPr lang="en-US" altLang="en-US" sz="900" dirty="0" smtClean="0"/>
          </a:p>
          <a:p>
            <a:pPr eaLnBrk="1" hangingPunct="1"/>
            <a:r>
              <a:rPr lang="en-US" altLang="en-US" sz="2800" dirty="0" smtClean="0"/>
              <a:t>EKC (inverted U) shows up </a:t>
            </a:r>
            <a:br>
              <a:rPr lang="en-US" altLang="en-US" sz="2800" dirty="0" smtClean="0"/>
            </a:br>
            <a:r>
              <a:rPr lang="en-US" altLang="en-US" sz="2800" dirty="0" smtClean="0"/>
              <a:t>for PM10 and water pollution.</a:t>
            </a:r>
          </a:p>
          <a:p>
            <a:pPr eaLnBrk="1" hangingPunct="1"/>
            <a:r>
              <a:rPr lang="en-US" altLang="en-US" sz="2800" dirty="0" smtClean="0"/>
              <a:t>Trade still appears to worsen CO</a:t>
            </a:r>
            <a:r>
              <a:rPr lang="en-US" altLang="en-US" sz="2800" baseline="-25000" dirty="0" smtClean="0"/>
              <a:t>2</a:t>
            </a:r>
            <a:r>
              <a:rPr lang="en-US" altLang="en-US" sz="2800" dirty="0" smtClean="0"/>
              <a:t>.</a:t>
            </a:r>
          </a:p>
        </p:txBody>
      </p:sp>
      <p:sp>
        <p:nvSpPr>
          <p:cNvPr id="64520" name="Rectangle 8"/>
          <p:cNvSpPr>
            <a:spLocks noChangeArrowheads="1"/>
          </p:cNvSpPr>
          <p:nvPr/>
        </p:nvSpPr>
        <p:spPr bwMode="auto">
          <a:xfrm>
            <a:off x="304799" y="4724400"/>
            <a:ext cx="8839201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altLang="en-US" sz="2800" dirty="0"/>
              <a:t>Again, the obvious explanation:  </a:t>
            </a:r>
            <a:r>
              <a:rPr lang="en-US" altLang="en-US" sz="2800" dirty="0" smtClean="0"/>
              <a:t/>
            </a:r>
            <a:br>
              <a:rPr lang="en-US" altLang="en-US" sz="2800" dirty="0" smtClean="0"/>
            </a:br>
            <a:r>
              <a:rPr lang="en-US" altLang="en-US" sz="2800" dirty="0" smtClean="0"/>
              <a:t>lack </a:t>
            </a:r>
            <a:r>
              <a:rPr lang="en-US" altLang="en-US" sz="2800" dirty="0"/>
              <a:t>of a comprehensive global climate agreement</a:t>
            </a:r>
            <a:r>
              <a:rPr lang="en-US" altLang="en-US" sz="3200" dirty="0"/>
              <a:t>.</a:t>
            </a:r>
          </a:p>
        </p:txBody>
      </p:sp>
      <p:sp>
        <p:nvSpPr>
          <p:cNvPr id="50183" name="Rectangle 9"/>
          <p:cNvSpPr>
            <a:spLocks noChangeArrowheads="1"/>
          </p:cNvSpPr>
          <p:nvPr/>
        </p:nvSpPr>
        <p:spPr bwMode="auto">
          <a:xfrm>
            <a:off x="228600" y="1447800"/>
            <a:ext cx="8839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altLang="en-US" sz="2800" dirty="0"/>
              <a:t>in a 2009 paper </a:t>
            </a:r>
            <a:r>
              <a:rPr lang="en-US" altLang="en-US" sz="2400" dirty="0"/>
              <a:t>for the Swedish </a:t>
            </a:r>
            <a:r>
              <a:rPr lang="en-US" altLang="en-US" sz="2400" dirty="0" err="1"/>
              <a:t>Globalisation</a:t>
            </a:r>
            <a:r>
              <a:rPr lang="en-US" altLang="en-US" sz="2400" dirty="0"/>
              <a:t> Council</a:t>
            </a:r>
            <a:r>
              <a:rPr lang="en-US" altLang="en-US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4980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20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E8BDF1-B365-4C43-9136-3AC1040EB238}" type="slidenum">
              <a:rPr lang="en-US"/>
              <a:pPr>
                <a:defRPr/>
              </a:pPr>
              <a:t>47</a:t>
            </a:fld>
            <a:endParaRPr lang="en-US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i="1" dirty="0" smtClean="0"/>
              <a:t>The author acknowledges</a:t>
            </a:r>
          </a:p>
        </p:txBody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458200" cy="5334000"/>
          </a:xfrm>
        </p:spPr>
        <p:txBody>
          <a:bodyPr/>
          <a:lstStyle/>
          <a:p>
            <a:pPr eaLnBrk="1" hangingPunct="1"/>
            <a:r>
              <a:rPr lang="en-US" altLang="en-US" sz="2400" i="1" dirty="0" smtClean="0"/>
              <a:t>valuable input from Joseph Aldy, Scott Barrett, </a:t>
            </a:r>
            <a:r>
              <a:rPr lang="en-US" altLang="en-US" sz="2400" i="1" dirty="0" err="1" smtClean="0"/>
              <a:t>Jagdish</a:t>
            </a:r>
            <a:r>
              <a:rPr lang="en-US" altLang="en-US" sz="2400" i="1" dirty="0" smtClean="0"/>
              <a:t> </a:t>
            </a:r>
            <a:r>
              <a:rPr lang="en-US" altLang="en-US" sz="2400" i="1" dirty="0" err="1" smtClean="0"/>
              <a:t>Bhagwati</a:t>
            </a:r>
            <a:r>
              <a:rPr lang="en-US" altLang="en-US" sz="2400" i="1" dirty="0" smtClean="0"/>
              <a:t>, Thomas Brewer, Steve </a:t>
            </a:r>
            <a:r>
              <a:rPr lang="en-US" altLang="en-US" sz="2400" i="1" dirty="0" err="1" smtClean="0"/>
              <a:t>Charnovitz</a:t>
            </a:r>
            <a:r>
              <a:rPr lang="en-US" altLang="en-US" sz="2400" i="1" dirty="0" smtClean="0"/>
              <a:t>, Arik </a:t>
            </a:r>
            <a:r>
              <a:rPr lang="en-US" altLang="en-US" sz="2400" i="1" dirty="0" err="1" smtClean="0"/>
              <a:t>Levinsohn</a:t>
            </a:r>
            <a:r>
              <a:rPr lang="en-US" altLang="en-US" sz="2400" i="1" dirty="0" smtClean="0"/>
              <a:t>, Gary Sampson &amp; Robert Stavins; </a:t>
            </a:r>
            <a:br>
              <a:rPr lang="en-US" altLang="en-US" sz="2400" i="1" dirty="0" smtClean="0"/>
            </a:br>
            <a:endParaRPr lang="en-US" altLang="en-US" sz="2400" i="1" dirty="0" smtClean="0"/>
          </a:p>
          <a:p>
            <a:pPr eaLnBrk="1" hangingPunct="1"/>
            <a:r>
              <a:rPr lang="en-US" altLang="en-US" sz="2400" i="1" dirty="0" smtClean="0"/>
              <a:t>and support from </a:t>
            </a:r>
          </a:p>
          <a:p>
            <a:pPr lvl="1" eaLnBrk="1" hangingPunct="1"/>
            <a:r>
              <a:rPr lang="en-US" altLang="en-US" sz="2200" i="1" dirty="0" smtClean="0"/>
              <a:t>the Harvard Program on International Climate Agreements</a:t>
            </a:r>
          </a:p>
          <a:p>
            <a:pPr lvl="1" eaLnBrk="1" hangingPunct="1"/>
            <a:r>
              <a:rPr lang="en-US" altLang="en-US" sz="2200" i="1" dirty="0" smtClean="0"/>
              <a:t>a Faculty Grant in Sustainability Science </a:t>
            </a:r>
            <a:br>
              <a:rPr lang="en-US" altLang="en-US" sz="2200" i="1" dirty="0" smtClean="0"/>
            </a:br>
            <a:r>
              <a:rPr lang="en-US" altLang="en-US" sz="2200" i="1" dirty="0" smtClean="0"/>
              <a:t>from Harvard’s Center for International Development, </a:t>
            </a:r>
          </a:p>
          <a:p>
            <a:pPr lvl="1" eaLnBrk="1" hangingPunct="1"/>
            <a:r>
              <a:rPr lang="en-US" altLang="en-US" sz="2200" i="1" dirty="0" smtClean="0"/>
              <a:t>as well as from the Government of Sweden.</a:t>
            </a:r>
            <a:r>
              <a:rPr lang="en-US" altLang="en-US" sz="2400" dirty="0" smtClean="0"/>
              <a:t> </a:t>
            </a:r>
          </a:p>
        </p:txBody>
      </p:sp>
      <p:pic>
        <p:nvPicPr>
          <p:cNvPr id="44037" name="Picture 4" descr="HPICAba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5213949"/>
            <a:ext cx="2600689" cy="424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665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BD1198-FABD-4625-B38D-58C671CB1883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86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/>
              <a:t>We care about </a:t>
            </a:r>
            <a:r>
              <a:rPr lang="en-US" sz="3200" i="1" dirty="0" smtClean="0"/>
              <a:t>both </a:t>
            </a:r>
            <a:r>
              <a:rPr lang="en-US" sz="3200" dirty="0" smtClean="0"/>
              <a:t>environmental quality </a:t>
            </a:r>
            <a:br>
              <a:rPr lang="en-US" sz="3200" dirty="0" smtClean="0"/>
            </a:br>
            <a:r>
              <a:rPr lang="en-US" sz="3200" i="1" dirty="0" smtClean="0"/>
              <a:t>and</a:t>
            </a:r>
            <a:r>
              <a:rPr lang="en-US" sz="3200" dirty="0" smtClean="0"/>
              <a:t> (market-measured) real income.</a:t>
            </a:r>
          </a:p>
        </p:txBody>
      </p:sp>
      <p:graphicFrame>
        <p:nvGraphicFramePr>
          <p:cNvPr id="1026" name="Object 4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186656969"/>
              </p:ext>
            </p:extLst>
          </p:nvPr>
        </p:nvGraphicFramePr>
        <p:xfrm>
          <a:off x="2667000" y="1447800"/>
          <a:ext cx="7162800" cy="259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5" name="Chart" r:id="rId4" imgW="6896100" imgH="2171700" progId="MSGraph.Chart.8">
                  <p:embed/>
                </p:oleObj>
              </mc:Choice>
              <mc:Fallback>
                <p:oleObj name="Chart" r:id="rId4" imgW="6896100" imgH="2171700" progId="MSGraph.Char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1447800"/>
                        <a:ext cx="7162800" cy="2590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3399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463416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9" name="Rectangle 14"/>
          <p:cNvSpPr>
            <a:spLocks noChangeArrowheads="1"/>
          </p:cNvSpPr>
          <p:nvPr/>
        </p:nvSpPr>
        <p:spPr bwMode="auto">
          <a:xfrm>
            <a:off x="3886200" y="1752600"/>
            <a:ext cx="4572000" cy="144780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030" name="Arc 15"/>
          <p:cNvSpPr>
            <a:spLocks/>
          </p:cNvSpPr>
          <p:nvPr/>
        </p:nvSpPr>
        <p:spPr bwMode="auto">
          <a:xfrm flipH="1">
            <a:off x="6477000" y="3048000"/>
            <a:ext cx="609600" cy="1524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76200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1" name="Arc 16"/>
          <p:cNvSpPr>
            <a:spLocks/>
          </p:cNvSpPr>
          <p:nvPr/>
        </p:nvSpPr>
        <p:spPr bwMode="auto">
          <a:xfrm flipH="1">
            <a:off x="6096000" y="2819400"/>
            <a:ext cx="1143000" cy="3810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57150">
            <a:solidFill>
              <a:srgbClr val="66FF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2" name="Arc 18"/>
          <p:cNvSpPr>
            <a:spLocks/>
          </p:cNvSpPr>
          <p:nvPr/>
        </p:nvSpPr>
        <p:spPr bwMode="auto">
          <a:xfrm flipH="1">
            <a:off x="5715000" y="2590800"/>
            <a:ext cx="1447800" cy="6096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rgbClr val="CCFF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3" name="Arc 19"/>
          <p:cNvSpPr>
            <a:spLocks/>
          </p:cNvSpPr>
          <p:nvPr/>
        </p:nvSpPr>
        <p:spPr bwMode="auto">
          <a:xfrm flipH="1">
            <a:off x="5181600" y="2362200"/>
            <a:ext cx="1676400" cy="8382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8575">
            <a:solidFill>
              <a:srgbClr val="FFCC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" name="Arc 20"/>
          <p:cNvSpPr>
            <a:spLocks/>
          </p:cNvSpPr>
          <p:nvPr/>
        </p:nvSpPr>
        <p:spPr bwMode="auto">
          <a:xfrm flipH="1">
            <a:off x="4895654" y="2057400"/>
            <a:ext cx="1790700" cy="11430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8575">
            <a:solidFill>
              <a:srgbClr val="FFCC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5" name="Arc 21"/>
          <p:cNvSpPr>
            <a:spLocks/>
          </p:cNvSpPr>
          <p:nvPr/>
        </p:nvSpPr>
        <p:spPr bwMode="auto">
          <a:xfrm flipH="1">
            <a:off x="4581525" y="1905000"/>
            <a:ext cx="1819275" cy="12954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190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6" name="Arc 22"/>
          <p:cNvSpPr>
            <a:spLocks/>
          </p:cNvSpPr>
          <p:nvPr/>
        </p:nvSpPr>
        <p:spPr bwMode="auto">
          <a:xfrm flipH="1">
            <a:off x="4219869" y="1752600"/>
            <a:ext cx="2190750" cy="14478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7" name="Text Box 23"/>
          <p:cNvSpPr txBox="1">
            <a:spLocks noChangeArrowheads="1"/>
          </p:cNvSpPr>
          <p:nvPr/>
        </p:nvSpPr>
        <p:spPr bwMode="auto">
          <a:xfrm>
            <a:off x="6546850" y="3124200"/>
            <a:ext cx="2368550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ja-JP" dirty="0">
                <a:solidFill>
                  <a:srgbClr val="000000"/>
                </a:solidFill>
                <a:latin typeface="+mn-lt"/>
                <a:ea typeface="MS Mincho" pitchFamily="49" charset="-128"/>
                <a:cs typeface="Arial" charset="0"/>
              </a:rPr>
              <a:t>Income per capita </a:t>
            </a:r>
            <a:r>
              <a:rPr lang="en-US" altLang="en-US" sz="2000" b="1" dirty="0">
                <a:solidFill>
                  <a:srgbClr val="000000"/>
                </a:solidFill>
                <a:latin typeface="+mn-lt"/>
                <a:ea typeface="MS Mincho" pitchFamily="49" charset="-128"/>
                <a:cs typeface="Arial" charset="0"/>
              </a:rPr>
              <a:t>→</a:t>
            </a:r>
          </a:p>
        </p:txBody>
      </p:sp>
      <p:sp>
        <p:nvSpPr>
          <p:cNvPr id="192539" name="Rectangle 27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3733800"/>
            <a:ext cx="9144000" cy="3429000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The objective, as always in economics: </a:t>
            </a:r>
            <a:br>
              <a:rPr lang="en-US" altLang="en-US" sz="2400" dirty="0" smtClean="0"/>
            </a:br>
            <a:r>
              <a:rPr lang="en-US" altLang="en-US" sz="2400" dirty="0" smtClean="0"/>
              <a:t>to attain the best “indifference curve” or “iso-welfare” curve possible, subject to physical constraints.</a:t>
            </a:r>
            <a:br>
              <a:rPr lang="en-US" altLang="en-US" sz="2400" dirty="0" smtClean="0"/>
            </a:br>
            <a:endParaRPr lang="en-US" altLang="en-US" sz="6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But environmental externalities are the classic case where </a:t>
            </a:r>
            <a:br>
              <a:rPr lang="en-US" altLang="en-US" sz="2400" dirty="0" smtClean="0"/>
            </a:br>
            <a:r>
              <a:rPr lang="en-US" altLang="en-US" sz="2400" dirty="0" smtClean="0"/>
              <a:t>the free market will not deliver the optimal tradeoff point.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dirty="0" smtClean="0"/>
              <a:t>Such market failure calls for government intervention.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dirty="0" smtClean="0"/>
              <a:t>Government regulation, if optimally designed, can deliver </a:t>
            </a:r>
            <a:br>
              <a:rPr lang="en-US" altLang="en-US" sz="2200" dirty="0" smtClean="0"/>
            </a:br>
            <a:r>
              <a:rPr lang="en-US" altLang="en-US" sz="2200" dirty="0" smtClean="0"/>
              <a:t>the optimum point (e.g., taxing pollution). </a:t>
            </a:r>
          </a:p>
        </p:txBody>
      </p:sp>
      <p:sp>
        <p:nvSpPr>
          <p:cNvPr id="192540" name="Arc 28"/>
          <p:cNvSpPr>
            <a:spLocks/>
          </p:cNvSpPr>
          <p:nvPr/>
        </p:nvSpPr>
        <p:spPr bwMode="auto">
          <a:xfrm flipV="1">
            <a:off x="3352800" y="1642768"/>
            <a:ext cx="3124200" cy="14478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571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2541" name="Rectangle 29"/>
          <p:cNvSpPr>
            <a:spLocks noChangeArrowheads="1"/>
          </p:cNvSpPr>
          <p:nvPr/>
        </p:nvSpPr>
        <p:spPr bwMode="auto">
          <a:xfrm>
            <a:off x="5486400" y="1868487"/>
            <a:ext cx="361950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8000" dirty="0">
                <a:solidFill>
                  <a:srgbClr val="008080"/>
                </a:solidFill>
              </a:rPr>
              <a:t>•</a:t>
            </a:r>
          </a:p>
        </p:txBody>
      </p:sp>
      <p:sp>
        <p:nvSpPr>
          <p:cNvPr id="1041" name="Arc 30"/>
          <p:cNvSpPr>
            <a:spLocks/>
          </p:cNvSpPr>
          <p:nvPr/>
        </p:nvSpPr>
        <p:spPr bwMode="auto">
          <a:xfrm flipH="1">
            <a:off x="3886200" y="1600200"/>
            <a:ext cx="2660650" cy="16002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63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2" name="Text Box 31"/>
          <p:cNvSpPr txBox="1">
            <a:spLocks noChangeArrowheads="1"/>
          </p:cNvSpPr>
          <p:nvPr/>
        </p:nvSpPr>
        <p:spPr bwMode="auto">
          <a:xfrm>
            <a:off x="2667000" y="1599497"/>
            <a:ext cx="1676400" cy="96749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ja-JP" sz="800" dirty="0" smtClean="0">
                <a:solidFill>
                  <a:srgbClr val="000000"/>
                </a:solidFill>
                <a:latin typeface="+mn-lt"/>
                <a:ea typeface="MS Mincho" pitchFamily="49" charset="-128"/>
                <a:cs typeface="Arial" charset="0"/>
              </a:rPr>
              <a:t/>
            </a:r>
            <a:br>
              <a:rPr lang="en-US" altLang="ja-JP" sz="800" dirty="0" smtClean="0">
                <a:solidFill>
                  <a:srgbClr val="000000"/>
                </a:solidFill>
                <a:latin typeface="+mn-lt"/>
                <a:ea typeface="MS Mincho" pitchFamily="49" charset="-128"/>
                <a:cs typeface="Arial" charset="0"/>
              </a:rPr>
            </a:br>
            <a:r>
              <a:rPr lang="en-US" altLang="ja-JP" dirty="0" smtClean="0">
                <a:solidFill>
                  <a:srgbClr val="000000"/>
                </a:solidFill>
                <a:latin typeface="+mn-lt"/>
                <a:ea typeface="MS Mincho" pitchFamily="49" charset="-128"/>
                <a:cs typeface="Arial" charset="0"/>
              </a:rPr>
              <a:t>Environmental </a:t>
            </a:r>
            <a:r>
              <a:rPr lang="en-US" altLang="ja-JP" dirty="0">
                <a:solidFill>
                  <a:srgbClr val="000000"/>
                </a:solidFill>
                <a:latin typeface="+mn-lt"/>
                <a:ea typeface="MS Mincho" pitchFamily="49" charset="-128"/>
                <a:cs typeface="Arial" charset="0"/>
              </a:rPr>
              <a:t>damage   </a:t>
            </a:r>
            <a:r>
              <a:rPr lang="en-US" altLang="ja-JP" dirty="0" smtClean="0">
                <a:solidFill>
                  <a:srgbClr val="000000"/>
                </a:solidFill>
                <a:latin typeface="+mn-lt"/>
                <a:ea typeface="MS Mincho" pitchFamily="49" charset="-128"/>
                <a:cs typeface="Arial" charset="0"/>
              </a:rPr>
              <a:t>    </a:t>
            </a:r>
            <a:r>
              <a:rPr lang="en-US" altLang="ja-JP" sz="2200" dirty="0" smtClean="0">
                <a:solidFill>
                  <a:srgbClr val="000000"/>
                </a:solidFill>
                <a:latin typeface="+mn-lt"/>
                <a:ea typeface="MS Mincho" pitchFamily="49" charset="-128"/>
                <a:cs typeface="Arial" charset="0"/>
              </a:rPr>
              <a:t>↑</a:t>
            </a:r>
            <a:r>
              <a:rPr lang="en-US" altLang="ja-JP" sz="800" dirty="0" smtClean="0">
                <a:solidFill>
                  <a:srgbClr val="000000"/>
                </a:solidFill>
                <a:latin typeface="+mn-lt"/>
                <a:ea typeface="MS Mincho" pitchFamily="49" charset="-128"/>
                <a:cs typeface="Arial" charset="0"/>
              </a:rPr>
              <a:t/>
            </a:r>
            <a:br>
              <a:rPr lang="en-US" altLang="ja-JP" sz="800" dirty="0" smtClean="0">
                <a:solidFill>
                  <a:srgbClr val="000000"/>
                </a:solidFill>
                <a:latin typeface="+mn-lt"/>
                <a:ea typeface="MS Mincho" pitchFamily="49" charset="-128"/>
                <a:cs typeface="Arial" charset="0"/>
              </a:rPr>
            </a:br>
            <a:endParaRPr lang="en-US" altLang="en-US" sz="800" dirty="0">
              <a:solidFill>
                <a:srgbClr val="000000"/>
              </a:solidFill>
              <a:latin typeface="+mn-lt"/>
              <a:ea typeface="MS Mincho" pitchFamily="49" charset="-128"/>
              <a:cs typeface="Arial" charset="0"/>
            </a:endParaRPr>
          </a:p>
        </p:txBody>
      </p:sp>
      <p:sp>
        <p:nvSpPr>
          <p:cNvPr id="192545" name="Line 33"/>
          <p:cNvSpPr>
            <a:spLocks noChangeShapeType="1"/>
          </p:cNvSpPr>
          <p:nvPr/>
        </p:nvSpPr>
        <p:spPr bwMode="auto">
          <a:xfrm>
            <a:off x="4914900" y="1904999"/>
            <a:ext cx="704850" cy="547687"/>
          </a:xfrm>
          <a:prstGeom prst="line">
            <a:avLst/>
          </a:prstGeom>
          <a:noFill/>
          <a:ln w="76200">
            <a:solidFill>
              <a:schemeClr val="bg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Rectangle 29"/>
          <p:cNvSpPr>
            <a:spLocks noChangeArrowheads="1"/>
          </p:cNvSpPr>
          <p:nvPr/>
        </p:nvSpPr>
        <p:spPr bwMode="auto">
          <a:xfrm>
            <a:off x="6183260" y="1143000"/>
            <a:ext cx="361950" cy="132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>
              <a:defRPr/>
            </a:pPr>
            <a:r>
              <a:rPr lang="en-US" sz="8000" dirty="0">
                <a:solidFill>
                  <a:schemeClr val="bg2">
                    <a:lumMod val="90000"/>
                    <a:lumOff val="10000"/>
                  </a:schemeClr>
                </a:solidFill>
              </a:rPr>
              <a:t>•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40" grpId="0" animBg="1"/>
      <p:bldP spid="19254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5B9D2D-05F3-4311-A678-FAE59D9E4237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/>
              <a:t>Is growth </a:t>
            </a:r>
            <a:r>
              <a:rPr lang="en-US" sz="3200" i="1" dirty="0" smtClean="0"/>
              <a:t>per se</a:t>
            </a:r>
            <a:r>
              <a:rPr lang="en-US" sz="3200" dirty="0" smtClean="0"/>
              <a:t> good or bad</a:t>
            </a:r>
            <a:br>
              <a:rPr lang="en-US" sz="3200" dirty="0" smtClean="0"/>
            </a:br>
            <a:r>
              <a:rPr lang="en-US" sz="3200" dirty="0" smtClean="0"/>
              <a:t>for the environment in practice?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2420" y="2453390"/>
            <a:ext cx="9021580" cy="40386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b="1" dirty="0" smtClean="0"/>
              <a:t> Environmental</a:t>
            </a:r>
            <a:br>
              <a:rPr lang="en-US" altLang="en-US" b="1" dirty="0" smtClean="0"/>
            </a:br>
            <a:r>
              <a:rPr lang="en-US" altLang="en-US" b="1" dirty="0" smtClean="0"/>
              <a:t> Kuznets Curve</a:t>
            </a:r>
            <a:r>
              <a:rPr lang="en-US" altLang="en-US" dirty="0" smtClean="0"/>
              <a:t>:                       </a:t>
            </a:r>
            <a:r>
              <a:rPr lang="en-US" altLang="ja-JP" sz="1200" dirty="0" smtClean="0">
                <a:ea typeface="ＭＳ Ｐゴシック" pitchFamily="34" charset="-128"/>
              </a:rPr>
              <a:t>Grossman and Krueger (1995)</a:t>
            </a:r>
          </a:p>
          <a:p>
            <a:pPr marL="0" indent="0" eaLnBrk="1" hangingPunct="1">
              <a:buNone/>
            </a:pPr>
            <a:r>
              <a:rPr lang="en-US" altLang="en-US" sz="2800" dirty="0" smtClean="0"/>
              <a:t>“Economic growth </a:t>
            </a:r>
            <a:r>
              <a:rPr lang="en-US" altLang="en-US" sz="2600" dirty="0" smtClean="0"/>
              <a:t>(whether trade-led or not) </a:t>
            </a:r>
            <a:r>
              <a:rPr lang="en-US" altLang="en-US" sz="2800" dirty="0" smtClean="0"/>
              <a:t>can improve </a:t>
            </a:r>
            <a:br>
              <a:rPr lang="en-US" altLang="en-US" sz="2800" dirty="0" smtClean="0"/>
            </a:br>
            <a:r>
              <a:rPr lang="en-US" altLang="en-US" sz="2800" dirty="0" smtClean="0"/>
              <a:t> the environment </a:t>
            </a:r>
            <a:r>
              <a:rPr lang="en-US" altLang="en-US" sz="2800" i="1" dirty="0" smtClean="0"/>
              <a:t>above a peak level of income.</a:t>
            </a:r>
            <a:r>
              <a:rPr lang="en-US" altLang="en-US" sz="2800" dirty="0" smtClean="0"/>
              <a:t>”</a:t>
            </a:r>
            <a:r>
              <a:rPr lang="en-US" altLang="en-US" sz="2800" i="1" dirty="0" smtClean="0"/>
              <a:t/>
            </a:r>
            <a:br>
              <a:rPr lang="en-US" altLang="en-US" sz="2800" i="1" dirty="0" smtClean="0"/>
            </a:br>
            <a:endParaRPr lang="en-US" altLang="en-US" sz="1100" i="1" dirty="0" smtClean="0"/>
          </a:p>
          <a:p>
            <a:pPr lvl="1" eaLnBrk="1" hangingPunct="1"/>
            <a:r>
              <a:rPr lang="en-US" altLang="en-US" sz="2400" dirty="0" smtClean="0"/>
              <a:t>EKC is confirmed for some pollution measures, e.g., SO</a:t>
            </a:r>
            <a:r>
              <a:rPr lang="en-US" altLang="en-US" sz="2400" baseline="-25000" dirty="0" smtClean="0"/>
              <a:t>2</a:t>
            </a:r>
            <a:r>
              <a:rPr lang="en-US" altLang="en-US" sz="2400" dirty="0" smtClean="0"/>
              <a:t>,</a:t>
            </a:r>
            <a:r>
              <a:rPr lang="en-US" altLang="en-US" sz="1000" baseline="-25000" dirty="0" smtClean="0"/>
              <a:t/>
            </a:r>
            <a:br>
              <a:rPr lang="en-US" altLang="en-US" sz="1000" baseline="-25000" dirty="0" smtClean="0"/>
            </a:br>
            <a:endParaRPr lang="en-US" altLang="en-US" sz="1000" dirty="0" smtClean="0"/>
          </a:p>
          <a:p>
            <a:pPr lvl="1" eaLnBrk="1" hangingPunct="1"/>
            <a:r>
              <a:rPr lang="en-US" altLang="en-US" sz="2400" dirty="0"/>
              <a:t>b</a:t>
            </a:r>
            <a:r>
              <a:rPr lang="en-US" altLang="en-US" sz="2400" dirty="0" smtClean="0"/>
              <a:t>ut rejected for some others, especially CO</a:t>
            </a:r>
            <a:r>
              <a:rPr lang="en-US" altLang="en-US" sz="2400" baseline="-25000" dirty="0" smtClean="0"/>
              <a:t>2 </a:t>
            </a:r>
            <a:r>
              <a:rPr lang="en-US" altLang="en-US" sz="2400" dirty="0" smtClean="0"/>
              <a:t>.</a:t>
            </a:r>
          </a:p>
        </p:txBody>
      </p:sp>
      <p:graphicFrame>
        <p:nvGraphicFramePr>
          <p:cNvPr id="10245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3810000" y="1322388"/>
          <a:ext cx="6324600" cy="172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2" name="Chart" r:id="rId4" imgW="6896224" imgH="2171700" progId="MSGraph.Chart.8">
                  <p:embed/>
                </p:oleObj>
              </mc:Choice>
              <mc:Fallback>
                <p:oleObj name="Chart" r:id="rId4" imgW="6896224" imgH="2171700" progId="MSGraph.Char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1322388"/>
                        <a:ext cx="6324600" cy="1725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3399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463416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6" name="Text Box 5"/>
          <p:cNvSpPr txBox="1">
            <a:spLocks noChangeArrowheads="1"/>
          </p:cNvSpPr>
          <p:nvPr/>
        </p:nvSpPr>
        <p:spPr bwMode="auto">
          <a:xfrm>
            <a:off x="3733800" y="1433253"/>
            <a:ext cx="1485900" cy="6234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ja-JP" sz="1600" dirty="0">
                <a:solidFill>
                  <a:srgbClr val="000000"/>
                </a:solidFill>
                <a:latin typeface="+mn-lt"/>
                <a:ea typeface="MS Mincho" pitchFamily="49" charset="-128"/>
                <a:cs typeface="Arial" charset="0"/>
              </a:rPr>
              <a:t>Environmental damage</a:t>
            </a:r>
            <a:endParaRPr lang="en-US" altLang="en-US" sz="1600" dirty="0">
              <a:solidFill>
                <a:srgbClr val="000000"/>
              </a:solidFill>
              <a:latin typeface="+mn-lt"/>
              <a:ea typeface="MS Mincho" pitchFamily="49" charset="-128"/>
              <a:cs typeface="Arial" charset="0"/>
            </a:endParaRPr>
          </a:p>
        </p:txBody>
      </p:sp>
      <p:sp>
        <p:nvSpPr>
          <p:cNvPr id="88070" name="Line 6"/>
          <p:cNvSpPr>
            <a:spLocks noChangeShapeType="1"/>
          </p:cNvSpPr>
          <p:nvPr/>
        </p:nvSpPr>
        <p:spPr bwMode="auto">
          <a:xfrm flipV="1">
            <a:off x="4914900" y="2209800"/>
            <a:ext cx="76200" cy="2286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71" name="Line 7"/>
          <p:cNvSpPr>
            <a:spLocks noChangeShapeType="1"/>
          </p:cNvSpPr>
          <p:nvPr/>
        </p:nvSpPr>
        <p:spPr bwMode="auto">
          <a:xfrm flipV="1">
            <a:off x="5029200" y="2057400"/>
            <a:ext cx="228600" cy="152400"/>
          </a:xfrm>
          <a:prstGeom prst="line">
            <a:avLst/>
          </a:prstGeom>
          <a:noFill/>
          <a:ln w="38100">
            <a:solidFill>
              <a:srgbClr val="694E2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72" name="Line 8"/>
          <p:cNvSpPr>
            <a:spLocks noChangeShapeType="1"/>
          </p:cNvSpPr>
          <p:nvPr/>
        </p:nvSpPr>
        <p:spPr bwMode="auto">
          <a:xfrm flipV="1">
            <a:off x="5257800" y="1981200"/>
            <a:ext cx="304800" cy="76200"/>
          </a:xfrm>
          <a:prstGeom prst="line">
            <a:avLst/>
          </a:prstGeom>
          <a:noFill/>
          <a:ln w="38100">
            <a:solidFill>
              <a:srgbClr val="AF8137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73" name="Line 9"/>
          <p:cNvSpPr>
            <a:spLocks noChangeShapeType="1"/>
          </p:cNvSpPr>
          <p:nvPr/>
        </p:nvSpPr>
        <p:spPr bwMode="auto">
          <a:xfrm flipV="1">
            <a:off x="5562600" y="1905000"/>
            <a:ext cx="381000" cy="76200"/>
          </a:xfrm>
          <a:prstGeom prst="line">
            <a:avLst/>
          </a:prstGeom>
          <a:noFill/>
          <a:ln w="38100">
            <a:solidFill>
              <a:srgbClr val="AFAF37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74" name="Line 10"/>
          <p:cNvSpPr>
            <a:spLocks noChangeShapeType="1"/>
          </p:cNvSpPr>
          <p:nvPr/>
        </p:nvSpPr>
        <p:spPr bwMode="auto">
          <a:xfrm>
            <a:off x="6019800" y="1905000"/>
            <a:ext cx="304800" cy="0"/>
          </a:xfrm>
          <a:prstGeom prst="line">
            <a:avLst/>
          </a:prstGeom>
          <a:noFill/>
          <a:ln w="38100">
            <a:solidFill>
              <a:srgbClr val="93B535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75" name="Line 11"/>
          <p:cNvSpPr>
            <a:spLocks noChangeShapeType="1"/>
          </p:cNvSpPr>
          <p:nvPr/>
        </p:nvSpPr>
        <p:spPr bwMode="auto">
          <a:xfrm>
            <a:off x="6324600" y="1905000"/>
            <a:ext cx="304800" cy="76200"/>
          </a:xfrm>
          <a:prstGeom prst="line">
            <a:avLst/>
          </a:prstGeom>
          <a:noFill/>
          <a:ln w="38100">
            <a:solidFill>
              <a:srgbClr val="78C12A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76" name="Line 12"/>
          <p:cNvSpPr>
            <a:spLocks noChangeShapeType="1"/>
          </p:cNvSpPr>
          <p:nvPr/>
        </p:nvSpPr>
        <p:spPr bwMode="auto">
          <a:xfrm>
            <a:off x="6629400" y="1981200"/>
            <a:ext cx="304800" cy="152400"/>
          </a:xfrm>
          <a:prstGeom prst="line">
            <a:avLst/>
          </a:prstGeom>
          <a:noFill/>
          <a:ln w="57150">
            <a:solidFill>
              <a:srgbClr val="35D81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7315200" y="2087880"/>
            <a:ext cx="1600200" cy="50292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ja-JP" sz="400" dirty="0">
                <a:solidFill>
                  <a:srgbClr val="000000"/>
                </a:solidFill>
                <a:latin typeface="+mn-lt"/>
                <a:ea typeface="MS Mincho" pitchFamily="49" charset="-128"/>
                <a:cs typeface="Arial" charset="0"/>
              </a:rPr>
              <a:t/>
            </a:r>
            <a:br>
              <a:rPr lang="en-US" altLang="ja-JP" sz="400" dirty="0">
                <a:solidFill>
                  <a:srgbClr val="000000"/>
                </a:solidFill>
                <a:latin typeface="+mn-lt"/>
                <a:ea typeface="MS Mincho" pitchFamily="49" charset="-128"/>
                <a:cs typeface="Arial" charset="0"/>
              </a:rPr>
            </a:br>
            <a:r>
              <a:rPr lang="en-US" altLang="ja-JP" sz="1700" dirty="0" smtClean="0">
                <a:solidFill>
                  <a:srgbClr val="000000"/>
                </a:solidFill>
                <a:latin typeface="+mn-lt"/>
                <a:ea typeface="MS Mincho" pitchFamily="49" charset="-128"/>
                <a:cs typeface="Arial" charset="0"/>
              </a:rPr>
              <a:t>Income/capita</a:t>
            </a:r>
            <a:r>
              <a:rPr lang="en-US" altLang="ja-JP" sz="300" dirty="0" smtClean="0">
                <a:solidFill>
                  <a:srgbClr val="000000"/>
                </a:solidFill>
                <a:latin typeface="+mn-lt"/>
                <a:ea typeface="MS Mincho" pitchFamily="49" charset="-128"/>
                <a:cs typeface="Arial" charset="0"/>
              </a:rPr>
              <a:t/>
            </a:r>
            <a:br>
              <a:rPr lang="en-US" altLang="ja-JP" sz="300" dirty="0" smtClean="0">
                <a:solidFill>
                  <a:srgbClr val="000000"/>
                </a:solidFill>
                <a:latin typeface="+mn-lt"/>
                <a:ea typeface="MS Mincho" pitchFamily="49" charset="-128"/>
                <a:cs typeface="Arial" charset="0"/>
              </a:rPr>
            </a:br>
            <a:endParaRPr lang="en-US" altLang="en-US" sz="300" dirty="0">
              <a:solidFill>
                <a:srgbClr val="000000"/>
              </a:solidFill>
              <a:latin typeface="+mn-lt"/>
              <a:ea typeface="MS Mincho" pitchFamily="49" charset="-128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70" grpId="0" animBg="1"/>
      <p:bldP spid="88071" grpId="0" animBg="1"/>
      <p:bldP spid="88072" grpId="0" animBg="1"/>
      <p:bldP spid="88073" grpId="0" animBg="1"/>
      <p:bldP spid="88074" grpId="0" animBg="1"/>
      <p:bldP spid="88075" grpId="0" animBg="1"/>
      <p:bldP spid="88076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1219200"/>
            <a:ext cx="8610600" cy="4819650"/>
          </a:xfrm>
          <a:noFill/>
        </p:spPr>
      </p:pic>
      <p:sp>
        <p:nvSpPr>
          <p:cNvPr id="3075" name="Rectangle 6"/>
          <p:cNvSpPr>
            <a:spLocks noChangeArrowheads="1"/>
          </p:cNvSpPr>
          <p:nvPr/>
        </p:nvSpPr>
        <p:spPr bwMode="auto">
          <a:xfrm>
            <a:off x="457201" y="6035987"/>
            <a:ext cx="4419599" cy="677108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en-US" sz="1100" b="1" dirty="0">
                <a:solidFill>
                  <a:srgbClr val="333333"/>
                </a:solidFill>
                <a:latin typeface="+mn-lt"/>
                <a:ea typeface="Calibri" pitchFamily="34" charset="0"/>
                <a:cs typeface="Times New Roman" pitchFamily="18" charset="0"/>
              </a:rPr>
              <a:t>Karen Clay &amp; Werner </a:t>
            </a:r>
            <a:r>
              <a:rPr lang="en-US" sz="1100" b="1" dirty="0" err="1">
                <a:solidFill>
                  <a:srgbClr val="333333"/>
                </a:solidFill>
                <a:latin typeface="+mn-lt"/>
                <a:ea typeface="Calibri" pitchFamily="34" charset="0"/>
                <a:cs typeface="Times New Roman" pitchFamily="18" charset="0"/>
              </a:rPr>
              <a:t>Troesken</a:t>
            </a:r>
            <a:r>
              <a:rPr lang="en-US" sz="1100" b="1" dirty="0" smtClean="0">
                <a:solidFill>
                  <a:srgbClr val="333333"/>
                </a:solidFill>
                <a:latin typeface="+mn-lt"/>
                <a:ea typeface="Calibri" pitchFamily="34" charset="0"/>
                <a:cs typeface="Times New Roman" pitchFamily="18" charset="0"/>
              </a:rPr>
              <a:t>, 2011, </a:t>
            </a:r>
            <a:r>
              <a:rPr lang="en-US" sz="900" dirty="0" smtClean="0">
                <a:solidFill>
                  <a:srgbClr val="333333"/>
                </a:solidFill>
                <a:latin typeface="+mn-lt"/>
                <a:ea typeface="Calibri" pitchFamily="34" charset="0"/>
                <a:cs typeface="Times New Roman" pitchFamily="18" charset="0"/>
              </a:rPr>
              <a:t>"</a:t>
            </a:r>
            <a:r>
              <a:rPr lang="en-US" sz="900" b="1" dirty="0">
                <a:solidFill>
                  <a:srgbClr val="333333"/>
                </a:solidFill>
                <a:latin typeface="+mn-lt"/>
                <a:ea typeface="Calibri" pitchFamily="34" charset="0"/>
                <a:cs typeface="Times New Roman" pitchFamily="18" charset="0"/>
              </a:rPr>
              <a:t>Did Frederick Brodie Discover the World's </a:t>
            </a:r>
            <a:r>
              <a:rPr lang="en-US" sz="900" b="1" dirty="0" smtClean="0">
                <a:solidFill>
                  <a:srgbClr val="333333"/>
                </a:solidFill>
                <a:latin typeface="+mn-lt"/>
                <a:ea typeface="Calibri" pitchFamily="34" charset="0"/>
                <a:cs typeface="Times New Roman" pitchFamily="18" charset="0"/>
              </a:rPr>
              <a:t>First Environmental </a:t>
            </a:r>
            <a:r>
              <a:rPr lang="en-US" sz="900" b="1" dirty="0">
                <a:solidFill>
                  <a:srgbClr val="333333"/>
                </a:solidFill>
                <a:latin typeface="+mn-lt"/>
                <a:ea typeface="Calibri" pitchFamily="34" charset="0"/>
                <a:cs typeface="Times New Roman" pitchFamily="18" charset="0"/>
              </a:rPr>
              <a:t>Kuznets Curve? Coal Smoke and </a:t>
            </a:r>
            <a:r>
              <a:rPr lang="en-US" sz="900" b="1" dirty="0" smtClean="0">
                <a:solidFill>
                  <a:srgbClr val="333333"/>
                </a:solidFill>
                <a:latin typeface="+mn-lt"/>
                <a:ea typeface="Calibri" pitchFamily="34" charset="0"/>
                <a:cs typeface="Times New Roman" pitchFamily="18" charset="0"/>
              </a:rPr>
              <a:t>the </a:t>
            </a:r>
            <a:r>
              <a:rPr lang="en-US" sz="900" b="1" dirty="0">
                <a:solidFill>
                  <a:srgbClr val="333333"/>
                </a:solidFill>
                <a:latin typeface="+mn-lt"/>
                <a:ea typeface="Calibri" pitchFamily="34" charset="0"/>
                <a:cs typeface="Times New Roman" pitchFamily="18" charset="0"/>
              </a:rPr>
              <a:t>Rise and Fall of the London Fog</a:t>
            </a:r>
            <a:r>
              <a:rPr lang="en-US" sz="900" dirty="0" smtClean="0">
                <a:solidFill>
                  <a:srgbClr val="333333"/>
                </a:solidFill>
                <a:latin typeface="+mn-lt"/>
                <a:ea typeface="Calibri" pitchFamily="34" charset="0"/>
                <a:cs typeface="Times New Roman" pitchFamily="18" charset="0"/>
              </a:rPr>
              <a:t>,“ </a:t>
            </a:r>
            <a:r>
              <a:rPr lang="en-US" sz="900" dirty="0" smtClean="0">
                <a:solidFill>
                  <a:schemeClr val="accent4">
                    <a:lumMod val="25000"/>
                  </a:schemeClr>
                </a:solidFill>
                <a:latin typeface="+mn-lt"/>
              </a:rPr>
              <a:t>in </a:t>
            </a:r>
            <a:r>
              <a:rPr lang="en-US" sz="900" i="1" dirty="0" smtClean="0">
                <a:solidFill>
                  <a:schemeClr val="accent4">
                    <a:lumMod val="25000"/>
                  </a:schemeClr>
                </a:solidFill>
              </a:rPr>
              <a:t>The </a:t>
            </a:r>
            <a:r>
              <a:rPr lang="en-US" sz="900" i="1" dirty="0">
                <a:solidFill>
                  <a:schemeClr val="accent4">
                    <a:lumMod val="25000"/>
                  </a:schemeClr>
                </a:solidFill>
              </a:rPr>
              <a:t>Economics of Climate Change: Adaptations Past and </a:t>
            </a:r>
            <a:r>
              <a:rPr lang="en-US" sz="900" i="1" dirty="0" smtClean="0">
                <a:solidFill>
                  <a:schemeClr val="accent4">
                    <a:lumMod val="25000"/>
                  </a:schemeClr>
                </a:solidFill>
              </a:rPr>
              <a:t>Present</a:t>
            </a:r>
            <a:r>
              <a:rPr lang="en-US" sz="900" dirty="0" smtClean="0">
                <a:solidFill>
                  <a:schemeClr val="accent4">
                    <a:lumMod val="2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accent4">
                    <a:lumMod val="25000"/>
                  </a:schemeClr>
                </a:solidFill>
              </a:rPr>
              <a:t>Libecap</a:t>
            </a:r>
            <a:r>
              <a:rPr lang="en-US" sz="900" dirty="0">
                <a:solidFill>
                  <a:schemeClr val="accent4">
                    <a:lumMod val="25000"/>
                  </a:schemeClr>
                </a:solidFill>
              </a:rPr>
              <a:t> </a:t>
            </a:r>
            <a:r>
              <a:rPr lang="en-US" sz="900" dirty="0" smtClean="0">
                <a:solidFill>
                  <a:schemeClr val="accent4">
                    <a:lumMod val="25000"/>
                  </a:schemeClr>
                </a:solidFill>
              </a:rPr>
              <a:t>&amp; </a:t>
            </a:r>
            <a:r>
              <a:rPr lang="en-US" sz="900" dirty="0" err="1" smtClean="0">
                <a:solidFill>
                  <a:schemeClr val="accent4">
                    <a:lumMod val="25000"/>
                  </a:schemeClr>
                </a:solidFill>
              </a:rPr>
              <a:t>Steckel</a:t>
            </a:r>
            <a:r>
              <a:rPr lang="en-US" sz="900" dirty="0" smtClean="0">
                <a:solidFill>
                  <a:schemeClr val="accent4">
                    <a:lumMod val="25000"/>
                  </a:schemeClr>
                </a:solidFill>
              </a:rPr>
              <a:t>.    </a:t>
            </a:r>
            <a:r>
              <a:rPr lang="en-US" sz="800" dirty="0" smtClean="0">
                <a:solidFill>
                  <a:srgbClr val="333333"/>
                </a:solidFill>
                <a:cs typeface="Times New Roman" pitchFamily="18" charset="0"/>
              </a:rPr>
              <a:t>Also </a:t>
            </a:r>
            <a:r>
              <a:rPr lang="en-US" sz="800" dirty="0">
                <a:solidFill>
                  <a:srgbClr val="333333"/>
                </a:solidFill>
                <a:cs typeface="Times New Roman" pitchFamily="18" charset="0"/>
              </a:rPr>
              <a:t>http://</a:t>
            </a:r>
            <a:r>
              <a:rPr lang="en-US" sz="800" dirty="0" smtClean="0">
                <a:solidFill>
                  <a:srgbClr val="333333"/>
                </a:solidFill>
                <a:cs typeface="Times New Roman" pitchFamily="18" charset="0"/>
              </a:rPr>
              <a:t>www.air-quality.org.uk/03.php.</a:t>
            </a:r>
            <a:endParaRPr lang="en-US" sz="800" dirty="0">
              <a:solidFill>
                <a:schemeClr val="accent4">
                  <a:lumMod val="25000"/>
                </a:schemeClr>
              </a:solidFill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200" y="5979134"/>
            <a:ext cx="3251200" cy="750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2" descr="http://imgs.sfgate.com/c/pictures/2003/01/05/tr_london-fog_h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447800"/>
            <a:ext cx="2541588" cy="16764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 bwMode="auto">
          <a:xfrm>
            <a:off x="228600" y="158750"/>
            <a:ext cx="8582025" cy="1066800"/>
          </a:xfrm>
          <a:prstGeom prst="rect">
            <a:avLst/>
          </a:prstGeom>
          <a:solidFill>
            <a:schemeClr val="tx1"/>
          </a:solidFill>
          <a:ln w="9525">
            <a:solidFill>
              <a:schemeClr val="accent4">
                <a:lumMod val="25000"/>
              </a:schemeClr>
            </a:solidFill>
            <a:miter lim="800000"/>
            <a:headEnd/>
            <a:tailEnd/>
          </a:ln>
          <a:effectLst/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en-US" sz="3000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Times New Roman" pitchFamily="18" charset="0"/>
              </a:rPr>
              <a:t>The first EKC: The London Fog (1700-1910), </a:t>
            </a:r>
            <a:br>
              <a:rPr lang="en-US" sz="3000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Times New Roman" pitchFamily="18" charset="0"/>
              </a:rPr>
            </a:br>
            <a:r>
              <a:rPr lang="en-US" sz="2800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Times New Roman" pitchFamily="18" charset="0"/>
              </a:rPr>
              <a:t>i.e., coal smoke, peaked around 1900.</a:t>
            </a:r>
          </a:p>
        </p:txBody>
      </p:sp>
      <p:cxnSp>
        <p:nvCxnSpPr>
          <p:cNvPr id="3" name="Straight Arrow Connector 2"/>
          <p:cNvCxnSpPr/>
          <p:nvPr/>
        </p:nvCxnSpPr>
        <p:spPr bwMode="auto">
          <a:xfrm flipV="1">
            <a:off x="5622560" y="2286000"/>
            <a:ext cx="1083040" cy="175260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bg2">
                <a:lumMod val="90000"/>
                <a:lumOff val="10000"/>
              </a:schemeClr>
            </a:solidFill>
            <a:prstDash val="solid"/>
            <a:round/>
            <a:headEnd type="none" w="med" len="med"/>
            <a:tailEnd type="arrow"/>
          </a:ln>
          <a:effectLst/>
          <a:extLst/>
        </p:spPr>
      </p:cxnSp>
      <p:cxnSp>
        <p:nvCxnSpPr>
          <p:cNvPr id="12" name="Straight Arrow Connector 11"/>
          <p:cNvCxnSpPr>
            <a:cxnSpLocks noChangeShapeType="1"/>
          </p:cNvCxnSpPr>
          <p:nvPr/>
        </p:nvCxnSpPr>
        <p:spPr bwMode="auto">
          <a:xfrm>
            <a:off x="6858000" y="2286000"/>
            <a:ext cx="609600" cy="1981200"/>
          </a:xfrm>
          <a:prstGeom prst="straightConnector1">
            <a:avLst/>
          </a:prstGeom>
          <a:noFill/>
          <a:ln w="76200" algn="ctr">
            <a:solidFill>
              <a:srgbClr val="0099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5122" name="Picture 2" descr="http://cdn.static-economist.com/sites/default/files/images/2015/11/articles/main/20151107_BKP002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24169" b="2567"/>
          <a:stretch/>
        </p:blipFill>
        <p:spPr bwMode="auto">
          <a:xfrm>
            <a:off x="1238783" y="1416570"/>
            <a:ext cx="2676554" cy="1936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086600" y="5257800"/>
            <a:ext cx="17748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2"/>
                </a:solidFill>
              </a:rPr>
              <a:t>(though “killer fogs” </a:t>
            </a:r>
            <a:br>
              <a:rPr lang="en-US" sz="1400" dirty="0" smtClean="0">
                <a:solidFill>
                  <a:schemeClr val="bg2"/>
                </a:solidFill>
              </a:rPr>
            </a:br>
            <a:r>
              <a:rPr lang="en-US" sz="1400" dirty="0" smtClean="0">
                <a:solidFill>
                  <a:schemeClr val="bg2"/>
                </a:solidFill>
              </a:rPr>
              <a:t>continued to 1952).</a:t>
            </a:r>
            <a:r>
              <a:rPr lang="en-US" sz="1400" dirty="0" smtClean="0"/>
              <a:t>)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animBg="1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273A4B-3E62-41DA-84AF-57278241C0E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95243"/>
            <a:ext cx="7848600" cy="4551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479685" y="381000"/>
            <a:ext cx="8001000" cy="990443"/>
          </a:xfrm>
          <a:prstGeom prst="rect">
            <a:avLst/>
          </a:prstGeom>
          <a:solidFill>
            <a:schemeClr val="tx1"/>
          </a:solidFill>
          <a:ln w="9525">
            <a:solidFill>
              <a:schemeClr val="accent4">
                <a:lumMod val="25000"/>
              </a:schemeClr>
            </a:solidFill>
            <a:miter lim="800000"/>
            <a:headEnd/>
            <a:tailEnd/>
          </a:ln>
          <a:effectLst/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Times New Roman" pitchFamily="18" charset="0"/>
              </a:rPr>
              <a:t>But no sign of an EKC in CO</a:t>
            </a:r>
            <a:r>
              <a:rPr lang="en-US" sz="2800" baseline="-25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Times New Roman" pitchFamily="18" charset="0"/>
              </a:rPr>
              <a:t>2</a:t>
            </a:r>
            <a:r>
              <a:rPr 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Times New Roman" pitchFamily="18" charset="0"/>
              </a:rPr>
              <a:t> emissions</a:t>
            </a:r>
            <a:endParaRPr lang="en-US" sz="24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+mn-lt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5943600"/>
            <a:ext cx="8686800" cy="55399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500" dirty="0" smtClean="0">
                <a:solidFill>
                  <a:schemeClr val="bg2"/>
                </a:solidFill>
              </a:rPr>
              <a:t>Source: David </a:t>
            </a:r>
            <a:r>
              <a:rPr lang="en-US" sz="1500" dirty="0">
                <a:solidFill>
                  <a:schemeClr val="bg2"/>
                </a:solidFill>
              </a:rPr>
              <a:t>I. </a:t>
            </a:r>
            <a:r>
              <a:rPr lang="en-US" sz="1500" dirty="0" smtClean="0">
                <a:solidFill>
                  <a:schemeClr val="bg2"/>
                </a:solidFill>
              </a:rPr>
              <a:t>Stern, “</a:t>
            </a:r>
            <a:r>
              <a:rPr lang="en-US" sz="1500" dirty="0">
                <a:solidFill>
                  <a:schemeClr val="bg2"/>
                </a:solidFill>
              </a:rPr>
              <a:t>The environmental Kuznets curve after 25 years,” CCEP </a:t>
            </a:r>
            <a:r>
              <a:rPr lang="en-US" sz="1500" dirty="0" smtClean="0">
                <a:solidFill>
                  <a:schemeClr val="bg2"/>
                </a:solidFill>
              </a:rPr>
              <a:t>WP 1514</a:t>
            </a:r>
            <a:r>
              <a:rPr lang="en-US" sz="1500" dirty="0" smtClean="0"/>
              <a:t> ,</a:t>
            </a:r>
            <a:br>
              <a:rPr lang="en-US" sz="1500" dirty="0" smtClean="0"/>
            </a:br>
            <a:r>
              <a:rPr lang="en-US" sz="1500" dirty="0" smtClean="0">
                <a:solidFill>
                  <a:schemeClr val="bg2"/>
                </a:solidFill>
              </a:rPr>
              <a:t>Centre </a:t>
            </a:r>
            <a:r>
              <a:rPr lang="en-US" sz="1500" dirty="0">
                <a:solidFill>
                  <a:schemeClr val="bg2"/>
                </a:solidFill>
              </a:rPr>
              <a:t>for Climate Economics &amp; </a:t>
            </a:r>
            <a:r>
              <a:rPr lang="en-US" sz="1500" dirty="0" smtClean="0">
                <a:solidFill>
                  <a:schemeClr val="bg2"/>
                </a:solidFill>
              </a:rPr>
              <a:t>Policy, </a:t>
            </a:r>
            <a:r>
              <a:rPr lang="en-US" sz="1500" dirty="0">
                <a:solidFill>
                  <a:schemeClr val="bg2"/>
                </a:solidFill>
              </a:rPr>
              <a:t>Crawford School of Public </a:t>
            </a:r>
            <a:r>
              <a:rPr lang="en-US" sz="1500" dirty="0" smtClean="0">
                <a:solidFill>
                  <a:schemeClr val="bg2"/>
                </a:solidFill>
              </a:rPr>
              <a:t>Policy, ANU, Australia, </a:t>
            </a:r>
            <a:r>
              <a:rPr lang="en-US" sz="1500" dirty="0">
                <a:solidFill>
                  <a:schemeClr val="bg2"/>
                </a:solidFill>
              </a:rPr>
              <a:t>Dec </a:t>
            </a:r>
            <a:r>
              <a:rPr lang="en-US" sz="1500" dirty="0" smtClean="0">
                <a:solidFill>
                  <a:schemeClr val="bg2"/>
                </a:solidFill>
              </a:rPr>
              <a:t>2015. </a:t>
            </a:r>
            <a:endParaRPr lang="en-US" sz="1500" dirty="0"/>
          </a:p>
        </p:txBody>
      </p:sp>
      <p:cxnSp>
        <p:nvCxnSpPr>
          <p:cNvPr id="6" name="Straight Arrow Connector 5"/>
          <p:cNvCxnSpPr/>
          <p:nvPr/>
        </p:nvCxnSpPr>
        <p:spPr bwMode="auto">
          <a:xfrm flipV="1">
            <a:off x="3200400" y="2057400"/>
            <a:ext cx="3810000" cy="220980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bg2">
                <a:lumMod val="90000"/>
                <a:lumOff val="10000"/>
              </a:schemeClr>
            </a:solidFill>
            <a:prstDash val="solid"/>
            <a:round/>
            <a:headEnd type="none" w="med" len="med"/>
            <a:tailEnd type="arrow"/>
          </a:ln>
          <a:effectLst/>
          <a:extLst/>
        </p:spPr>
      </p:cxnSp>
      <p:sp>
        <p:nvSpPr>
          <p:cNvPr id="5" name="TextBox 4"/>
          <p:cNvSpPr txBox="1"/>
          <p:nvPr/>
        </p:nvSpPr>
        <p:spPr>
          <a:xfrm>
            <a:off x="2895600" y="5345668"/>
            <a:ext cx="4912563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Average GDP/capita, 1971-2010 </a:t>
            </a:r>
            <a:r>
              <a:rPr lang="en-US" sz="1100" dirty="0" smtClean="0">
                <a:solidFill>
                  <a:schemeClr val="bg2"/>
                </a:solidFill>
              </a:rPr>
              <a:t>(in 2005 PPP dollars)</a:t>
            </a:r>
            <a:endParaRPr lang="en-US" sz="1100" dirty="0">
              <a:solidFill>
                <a:schemeClr val="bg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-1915991" y="2790578"/>
            <a:ext cx="5465488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2"/>
                </a:solidFill>
              </a:rPr>
              <a:t>Average per cap CO</a:t>
            </a:r>
            <a:r>
              <a:rPr lang="en-US" baseline="-25000" dirty="0" smtClean="0">
                <a:solidFill>
                  <a:schemeClr val="bg2"/>
                </a:solidFill>
              </a:rPr>
              <a:t>2</a:t>
            </a:r>
            <a:r>
              <a:rPr lang="en-US" dirty="0" smtClean="0">
                <a:solidFill>
                  <a:schemeClr val="bg2"/>
                </a:solidFill>
              </a:rPr>
              <a:t> emissions, </a:t>
            </a:r>
            <a:br>
              <a:rPr lang="en-US" dirty="0" smtClean="0">
                <a:solidFill>
                  <a:schemeClr val="bg2"/>
                </a:solidFill>
              </a:rPr>
            </a:br>
            <a:r>
              <a:rPr lang="en-US" dirty="0" smtClean="0">
                <a:solidFill>
                  <a:schemeClr val="bg2"/>
                </a:solidFill>
              </a:rPr>
              <a:t>1971-2010 </a:t>
            </a:r>
            <a:r>
              <a:rPr lang="en-US" sz="1100" dirty="0" smtClean="0">
                <a:solidFill>
                  <a:schemeClr val="bg2"/>
                </a:solidFill>
              </a:rPr>
              <a:t>(in </a:t>
            </a:r>
            <a:r>
              <a:rPr lang="en-US" sz="1100" dirty="0" err="1" smtClean="0">
                <a:solidFill>
                  <a:schemeClr val="bg2"/>
                </a:solidFill>
              </a:rPr>
              <a:t>tonnes</a:t>
            </a:r>
            <a:r>
              <a:rPr lang="en-US" sz="1100" dirty="0" smtClean="0">
                <a:solidFill>
                  <a:schemeClr val="bg2"/>
                </a:solidFill>
              </a:rPr>
              <a:t>)</a:t>
            </a:r>
            <a:endParaRPr lang="en-US" sz="11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533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2604A9-8BD3-4EF7-88E4-8CCCA75F2220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634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81013" y="169863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sz="3400" b="1" dirty="0">
                <a:ea typeface="宋体" pitchFamily="2" charset="-122"/>
              </a:rPr>
              <a:t>Is trade itself good or bad</a:t>
            </a:r>
            <a:br>
              <a:rPr lang="en-US" altLang="zh-CN" sz="3400" b="1" dirty="0">
                <a:ea typeface="宋体" pitchFamily="2" charset="-122"/>
              </a:rPr>
            </a:br>
            <a:r>
              <a:rPr lang="en-US" altLang="zh-CN" sz="3400" b="1" dirty="0">
                <a:ea typeface="宋体" pitchFamily="2" charset="-122"/>
              </a:rPr>
              <a:t>for the environment?</a:t>
            </a:r>
            <a:endParaRPr lang="en-US" sz="3400" b="1" dirty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524000"/>
            <a:ext cx="82296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CN" dirty="0" smtClean="0">
                <a:ea typeface="SimSun" pitchFamily="2" charset="-122"/>
              </a:rPr>
              <a:t>There are many possible effects of trade.</a:t>
            </a:r>
            <a:br>
              <a:rPr lang="en-US" altLang="zh-CN" dirty="0" smtClean="0">
                <a:ea typeface="SimSun" pitchFamily="2" charset="-122"/>
              </a:rPr>
            </a:br>
            <a:endParaRPr lang="en-US" altLang="zh-CN" sz="800" dirty="0" smtClean="0">
              <a:ea typeface="SimSun" pitchFamily="2" charset="-122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zh-CN" dirty="0" smtClean="0">
                <a:ea typeface="SimSun" pitchFamily="2" charset="-122"/>
              </a:rPr>
              <a:t>They can be categorized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CN" dirty="0" smtClean="0">
                <a:ea typeface="SimSun" pitchFamily="2" charset="-122"/>
              </a:rPr>
              <a:t> according to whether they:  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CN" sz="2800" dirty="0" smtClean="0">
                <a:ea typeface="SimSun" pitchFamily="2" charset="-122"/>
              </a:rPr>
              <a:t>(i) operate via GDP,</a:t>
            </a:r>
            <a:r>
              <a:rPr lang="en-US" altLang="zh-CN" dirty="0" smtClean="0">
                <a:ea typeface="SimSun" pitchFamily="2" charset="-122"/>
              </a:rPr>
              <a:t>  analogously to investment, technology &amp; other sources of economic growth,</a:t>
            </a:r>
            <a:r>
              <a:rPr lang="en-US" altLang="zh-CN" sz="2200" dirty="0" smtClean="0">
                <a:ea typeface="SimSun" pitchFamily="2" charset="-122"/>
              </a:rPr>
              <a:t> 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CN" dirty="0" smtClean="0">
                <a:ea typeface="SimSun" pitchFamily="2" charset="-122"/>
              </a:rPr>
              <a:t>or </a:t>
            </a:r>
            <a:r>
              <a:rPr lang="en-US" altLang="zh-CN" sz="2800" dirty="0" smtClean="0">
                <a:ea typeface="SimSun" pitchFamily="2" charset="-122"/>
              </a:rPr>
              <a:t>(ii) are peculiar to trade alone</a:t>
            </a:r>
            <a:r>
              <a:rPr lang="en-US" altLang="zh-CN" dirty="0" smtClean="0">
                <a:ea typeface="SimSun" pitchFamily="2" charset="-122"/>
              </a:rPr>
              <a:t>, </a:t>
            </a:r>
            <a:br>
              <a:rPr lang="en-US" altLang="zh-CN" dirty="0" smtClean="0">
                <a:ea typeface="SimSun" pitchFamily="2" charset="-122"/>
              </a:rPr>
            </a:br>
            <a:r>
              <a:rPr lang="en-US" altLang="zh-CN" dirty="0" smtClean="0">
                <a:ea typeface="SimSun" pitchFamily="2" charset="-122"/>
              </a:rPr>
              <a:t>and hold for a given level of GDP. </a:t>
            </a:r>
            <a:br>
              <a:rPr lang="en-US" altLang="zh-CN" dirty="0" smtClean="0">
                <a:ea typeface="SimSun" pitchFamily="2" charset="-122"/>
              </a:rPr>
            </a:br>
            <a:r>
              <a:rPr lang="en-US" altLang="zh-CN" sz="600" dirty="0" smtClean="0">
                <a:ea typeface="SimSun" pitchFamily="2" charset="-122"/>
              </a:rPr>
              <a:t> 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CN" dirty="0" smtClean="0">
                <a:ea typeface="SimSun" pitchFamily="2" charset="-122"/>
              </a:rPr>
              <a:t>Within each category, there are effects both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CN" dirty="0" smtClean="0">
                <a:ea typeface="SimSun" pitchFamily="2" charset="-122"/>
              </a:rPr>
              <a:t>beneficial for the environment, 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CN" dirty="0" smtClean="0">
                <a:ea typeface="SimSun" pitchFamily="2" charset="-122"/>
              </a:rPr>
              <a:t>and detrimental. </a:t>
            </a:r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Mountain Top</Template>
  <TotalTime>3318</TotalTime>
  <Words>1390</Words>
  <Application>Microsoft Office PowerPoint</Application>
  <PresentationFormat>On-screen Show (4:3)</PresentationFormat>
  <Paragraphs>399</Paragraphs>
  <Slides>47</Slides>
  <Notes>38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9" baseType="lpstr">
      <vt:lpstr>Mountain Top</vt:lpstr>
      <vt:lpstr>Chart</vt:lpstr>
      <vt:lpstr>Trade, Growth, and the Environment</vt:lpstr>
      <vt:lpstr>Central questions</vt:lpstr>
      <vt:lpstr>Widely agreed: openness to trade is good for economic growth</vt:lpstr>
      <vt:lpstr>But what about effects of openness on environmental quality, which is not captured in GDP statistics?</vt:lpstr>
      <vt:lpstr>We care about both environmental quality  and (market-measured) real income.</vt:lpstr>
      <vt:lpstr>Is growth per se good or bad for the environment in practice?</vt:lpstr>
      <vt:lpstr>PowerPoint Presentation</vt:lpstr>
      <vt:lpstr>PowerPoint Presentation</vt:lpstr>
      <vt:lpstr>Is trade itself good or bad for the environment?</vt:lpstr>
      <vt:lpstr>Is trade itself good or bad for the environment, in theory?</vt:lpstr>
      <vt:lpstr>PowerPoint Presentation</vt:lpstr>
      <vt:lpstr>Some examples of trade helping environment</vt:lpstr>
      <vt:lpstr>The Trans-Pacific Partnership (TPP)</vt:lpstr>
      <vt:lpstr>Economic/environmental win-win ideas</vt:lpstr>
      <vt:lpstr>More economic/environmental win-win ideas, continued </vt:lpstr>
      <vt:lpstr>Which tend to dominate in practice:</vt:lpstr>
      <vt:lpstr>SO2 concentrations tend to fall with openness, especially after controlling for democracy, cross-country</vt:lpstr>
      <vt:lpstr>CO2 emissions/cap tend, if anything, to rise with openness.</vt:lpstr>
      <vt:lpstr>But these rough correlations tell us little.</vt:lpstr>
      <vt:lpstr>Environmental quality equation  Source: Frankel &amp; Rose, R.E.Stat., 2004</vt:lpstr>
      <vt:lpstr>Is trade itself good or bad for the environment, statistically?  Source: Frankel &amp; Rose (2004)</vt:lpstr>
      <vt:lpstr>Do harmful or beneficial effects of trade dominate for environmental goals?  Bottom lines:</vt:lpstr>
      <vt:lpstr>Summary of conclusions</vt:lpstr>
      <vt:lpstr>Summary of conclusions, continued</vt:lpstr>
      <vt:lpstr>The solution</vt:lpstr>
      <vt:lpstr>PowerPoint Presentation</vt:lpstr>
      <vt:lpstr>Writings underlying this lecture available at www.hks.harvard.edu/fs/jfrankel/GEI.htm</vt:lpstr>
      <vt:lpstr>Appendices</vt:lpstr>
      <vt:lpstr>Appendix 1: Anti-globalizers and the WTO </vt:lpstr>
      <vt:lpstr>The anti-globalization movement:  the first big protests in Seattle, 1999</vt:lpstr>
      <vt:lpstr>The anti-globalization movement, continued</vt:lpstr>
      <vt:lpstr>PowerPoint Presentation</vt:lpstr>
      <vt:lpstr>What do the anti-globalizers mean when they say the WTO is  an intrusive undemocratic bureaucracy?</vt:lpstr>
      <vt:lpstr>WTO language supports the environment:</vt:lpstr>
      <vt:lpstr>Typical WTO panel cases</vt:lpstr>
      <vt:lpstr>Typical WTO panel cases, continued</vt:lpstr>
      <vt:lpstr>Appendix 2:  Could trade measures be used  in a climate change agreement? </vt:lpstr>
      <vt:lpstr>Precedent (1):  Montreal Protocol on stratospheric ozone depletion</vt:lpstr>
      <vt:lpstr>Precedent (2): The true meaning of  the 1998 WTO panel shrimp-turtle decision</vt:lpstr>
      <vt:lpstr>Precedent (3): In case there is any doubt that Article XX, which uses the phrase “health and conservation,” applies to climate change, …</vt:lpstr>
      <vt:lpstr>PowerPoint Presentation</vt:lpstr>
      <vt:lpstr>What form should border measures take?</vt:lpstr>
      <vt:lpstr>Appendix 3: Frankel &amp; Rose paper</vt:lpstr>
      <vt:lpstr>Construction of IV for openness</vt:lpstr>
      <vt:lpstr>Measures of environmental damage</vt:lpstr>
      <vt:lpstr>I updated the Frankel-Rose econometric analysis</vt:lpstr>
      <vt:lpstr>The author acknowledges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Environmental Effects of International Trade</dc:title>
  <dc:creator>Jeff Frankel</dc:creator>
  <cp:lastModifiedBy>itfsa</cp:lastModifiedBy>
  <cp:revision>246</cp:revision>
  <dcterms:created xsi:type="dcterms:W3CDTF">2009-01-18T04:47:19Z</dcterms:created>
  <dcterms:modified xsi:type="dcterms:W3CDTF">2018-04-17T23:15:17Z</dcterms:modified>
</cp:coreProperties>
</file>