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94" r:id="rId2"/>
    <p:sldId id="377" r:id="rId3"/>
    <p:sldId id="257" r:id="rId4"/>
    <p:sldId id="305" r:id="rId5"/>
    <p:sldId id="306" r:id="rId6"/>
    <p:sldId id="337" r:id="rId7"/>
    <p:sldId id="295" r:id="rId8"/>
    <p:sldId id="340" r:id="rId9"/>
    <p:sldId id="363" r:id="rId10"/>
    <p:sldId id="275" r:id="rId11"/>
    <p:sldId id="296" r:id="rId12"/>
    <p:sldId id="277" r:id="rId13"/>
    <p:sldId id="308" r:id="rId14"/>
    <p:sldId id="359" r:id="rId15"/>
    <p:sldId id="336" r:id="rId16"/>
    <p:sldId id="358" r:id="rId17"/>
    <p:sldId id="297" r:id="rId18"/>
    <p:sldId id="278" r:id="rId19"/>
    <p:sldId id="279" r:id="rId20"/>
    <p:sldId id="282" r:id="rId21"/>
    <p:sldId id="309" r:id="rId22"/>
    <p:sldId id="280" r:id="rId23"/>
    <p:sldId id="281" r:id="rId24"/>
    <p:sldId id="259" r:id="rId25"/>
    <p:sldId id="258" r:id="rId26"/>
    <p:sldId id="293" r:id="rId27"/>
    <p:sldId id="289" r:id="rId28"/>
    <p:sldId id="339" r:id="rId29"/>
    <p:sldId id="317" r:id="rId30"/>
    <p:sldId id="353" r:id="rId31"/>
    <p:sldId id="349" r:id="rId32"/>
    <p:sldId id="376" r:id="rId33"/>
    <p:sldId id="348" r:id="rId34"/>
    <p:sldId id="350" r:id="rId35"/>
    <p:sldId id="357" r:id="rId36"/>
    <p:sldId id="351" r:id="rId37"/>
    <p:sldId id="352" r:id="rId38"/>
    <p:sldId id="367" r:id="rId39"/>
    <p:sldId id="368" r:id="rId40"/>
    <p:sldId id="369" r:id="rId41"/>
    <p:sldId id="370" r:id="rId42"/>
    <p:sldId id="361" r:id="rId43"/>
    <p:sldId id="362" r:id="rId44"/>
    <p:sldId id="371" r:id="rId45"/>
    <p:sldId id="372" r:id="rId46"/>
    <p:sldId id="373" r:id="rId47"/>
    <p:sldId id="374" r:id="rId48"/>
    <p:sldId id="375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FFCC00"/>
    <a:srgbClr val="FFCA21"/>
    <a:srgbClr val="008080"/>
    <a:srgbClr val="333333"/>
    <a:srgbClr val="FF0000"/>
    <a:srgbClr val="FF6600"/>
    <a:srgbClr val="FFCC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872" autoAdjust="0"/>
  </p:normalViewPr>
  <p:slideViewPr>
    <p:cSldViewPr>
      <p:cViewPr varScale="1">
        <p:scale>
          <a:sx n="93" d="100"/>
          <a:sy n="93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FE548E-002B-4C27-B265-C63F2E60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4C80F-B60B-470F-A55B-01DDBCF3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230F2-56B6-4E9F-80A3-11D83193838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21434-1874-4664-A038-237A9BD87DDE}" type="slidenum">
              <a:rPr lang="en-US" altLang="en-US" sz="1200">
                <a:cs typeface="Arial" charset="0"/>
              </a:rPr>
              <a:pPr algn="r" eaLnBrk="1" hangingPunct="1"/>
              <a:t>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EC6E6-598A-4A84-BA9F-E8374829CD3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02A60-1C92-464E-AB7F-3AC9A3931D5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EBC313-5EBF-4AB0-BAC1-40774F5B2F50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157E0-C0D8-45B9-89E9-CD5EE68421F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D8D51-DFF5-44BD-B4AA-43EC5D9F3F0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32180-370D-47BA-B0AD-3A186487A19C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595E7-4B13-4804-AD36-5AC3BF5AD4E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013E56-60BF-4070-8E4D-9E18FCDDB60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EC5E6-33BD-4E1A-B607-FC822E1E7E2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016692-FBBD-4DF6-B6AF-B0E4747CB43E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2DCE4-9755-4FD5-B407-8B48B6F9C1B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83BFC0-CC15-42E4-9D80-467D1B2AA8C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294EC-51AE-4612-9062-850764518175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7A1E6-8515-40DC-9872-399534988BB6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B2CEFF-D253-4D1A-B2B1-EDFD0E6853E4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C8832-1FB1-4DA5-8EE5-FB8C71ACCE6E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A28AB-3A2B-4336-9576-FF47B0018DD5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9F062-BACE-4DFA-8632-148B64949780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E2647-1D5D-43A9-AD23-751ED8197905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D7EBFF-07CA-43F8-949B-725A5D51655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1E7CF-9FBF-43F3-B1A0-24BD03B034A9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27709-D1A1-4083-82DA-8BE4AC52F121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4D6240-AE6C-4B50-AAF3-EDEBDBB24A93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5AC1F-145E-42E2-AD5C-E7F0627C5523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205DA-59DE-43C0-BD6F-81DD4BB07834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2280C-9427-4471-A111-9DD34EAC5409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14B84-7D9A-4851-A0EB-249F44A2374A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3C42A-73EF-4AF8-9730-4CE08BFFEAEF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1CD255-000B-4648-8BC6-0C90CF034A4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95A98-2D55-483B-92F8-5347045E40F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2C57E-A46B-4246-9449-8C6195573A7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EE5266-28FA-4CE5-8C4A-758855DA6EC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3562C-F725-4F4B-859D-0DE7B70A163D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EF414A-4CE4-497E-B73C-09719CB82D6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288C9F-1E7E-4444-9CCB-CF9FFB0F6B9E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63F-176A-4521-B48A-D706E9F8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2E54-2F26-424D-ADAF-5E812F10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2DDA-2B5C-437A-95E7-A772DA9C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9AD1-E987-4D5D-B8DC-836C4927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C819-BA5F-4EB2-9A05-C2381A0A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F11B-9893-48A0-8D19-1E78B82F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3F4-1EC5-4231-82E1-0C11FC2B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3A7C-FDB0-4139-8A93-E7CAFDF1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CFCA-835E-40DB-A830-57263016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758D-639D-4117-8C64-81F1AF6D3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3A4B-3E62-41DA-84AF-57278241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18C8-9FB7-42A7-B0CD-22A6BA16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A301-F0BD-4CB8-8846-89D52ADF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345648-F1DA-4974-8D63-ECBF52B9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data/wdi2001/pdfs/tab3_15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517E-CC3C-489E-B736-5621CD93972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Trade, Growth,</a:t>
            </a:r>
            <a:br>
              <a:rPr lang="en-US" b="1" dirty="0" smtClean="0"/>
            </a:br>
            <a:r>
              <a:rPr lang="en-US" b="1" dirty="0" smtClean="0"/>
              <a:t>and the 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90800"/>
            <a:ext cx="91440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Jeffrey Frankel</a:t>
            </a: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j0433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743200"/>
            <a:ext cx="1817687" cy="181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 descr="MPj03993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885009" cy="1667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KS-logo_k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514725"/>
            <a:ext cx="283845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143000" y="4724400"/>
            <a:ext cx="69342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Guest lecture: </a:t>
            </a:r>
            <a:r>
              <a:rPr lang="en-US" sz="2400" dirty="0" smtClean="0"/>
              <a:t>Rob </a:t>
            </a:r>
            <a:r>
              <a:rPr lang="en-US" sz="2400" dirty="0"/>
              <a:t>Stavins class in</a:t>
            </a:r>
            <a:br>
              <a:rPr lang="en-US" sz="2400" dirty="0"/>
            </a:br>
            <a:r>
              <a:rPr lang="en-US" sz="2400" dirty="0"/>
              <a:t>Environmental</a:t>
            </a:r>
            <a:r>
              <a:rPr lang="en-US" sz="1200" dirty="0"/>
              <a:t> </a:t>
            </a:r>
            <a:r>
              <a:rPr lang="en-US" sz="2400" dirty="0"/>
              <a:t>&amp;</a:t>
            </a:r>
            <a:r>
              <a:rPr lang="en-US" sz="1200" dirty="0"/>
              <a:t> </a:t>
            </a:r>
            <a:r>
              <a:rPr lang="en-US" sz="2400" dirty="0"/>
              <a:t>Resource Economics and Policy</a:t>
            </a: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/>
              <a:t>April </a:t>
            </a:r>
            <a:r>
              <a:rPr lang="en-US" sz="2400" dirty="0" smtClean="0"/>
              <a:t>24</a:t>
            </a:r>
            <a:r>
              <a:rPr lang="en-US" sz="2400" dirty="0" smtClean="0"/>
              <a:t>, 2019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4A9-8BD3-4EF7-88E4-8CCCA75F222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" y="169863"/>
            <a:ext cx="8710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ea typeface="宋体" pitchFamily="2" charset="-122"/>
              </a:rPr>
              <a:t>2. Effects of</a:t>
            </a:r>
            <a:r>
              <a:rPr lang="en-US" altLang="zh-CN" sz="3600" b="1" dirty="0" smtClean="0">
                <a:ea typeface="宋体" pitchFamily="2" charset="-122"/>
              </a:rPr>
              <a:t> </a:t>
            </a:r>
            <a:r>
              <a:rPr lang="en-US" altLang="zh-CN" sz="3600" b="1" dirty="0">
                <a:ea typeface="宋体" pitchFamily="2" charset="-122"/>
              </a:rPr>
              <a:t>trade </a:t>
            </a:r>
            <a:r>
              <a:rPr lang="en-US" altLang="zh-CN" sz="3600" b="1" dirty="0" smtClean="0">
                <a:ea typeface="宋体" pitchFamily="2" charset="-122"/>
              </a:rPr>
              <a:t>on the environment</a:t>
            </a:r>
            <a:endParaRPr lang="en-US" sz="36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There are many possible </a:t>
            </a:r>
            <a:r>
              <a:rPr lang="en-US" altLang="zh-CN" dirty="0" smtClean="0">
                <a:ea typeface="SimSun" pitchFamily="2" charset="-122"/>
              </a:rPr>
              <a:t>effects.</a:t>
            </a:r>
            <a:r>
              <a:rPr lang="en-US" altLang="zh-CN" dirty="0" smtClean="0">
                <a:ea typeface="SimSun" pitchFamily="2" charset="-122"/>
              </a:rPr>
              <a:t/>
            </a:r>
            <a:br>
              <a:rPr lang="en-US" altLang="zh-CN" dirty="0" smtClean="0">
                <a:ea typeface="SimSun" pitchFamily="2" charset="-122"/>
              </a:rPr>
            </a:br>
            <a:endParaRPr lang="en-US" altLang="zh-CN" sz="800" dirty="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They can be categorized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 according to whether they: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(i) operate via GDP,</a:t>
            </a:r>
            <a:r>
              <a:rPr lang="en-US" altLang="zh-CN" dirty="0" smtClean="0">
                <a:ea typeface="SimSun" pitchFamily="2" charset="-122"/>
              </a:rPr>
              <a:t>  analogously to investment, technology &amp; other sources of economic growth,</a:t>
            </a:r>
            <a:r>
              <a:rPr lang="en-US" altLang="zh-CN" sz="2200" dirty="0" smtClean="0">
                <a:ea typeface="SimSun" pitchFamily="2" charset="-12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or </a:t>
            </a:r>
            <a:r>
              <a:rPr lang="en-US" altLang="zh-CN" sz="2800" dirty="0" smtClean="0">
                <a:ea typeface="SimSun" pitchFamily="2" charset="-122"/>
              </a:rPr>
              <a:t>(ii) are peculiar to trade alone</a:t>
            </a:r>
            <a:r>
              <a:rPr lang="en-US" altLang="zh-CN" dirty="0" smtClean="0">
                <a:ea typeface="SimSun" pitchFamily="2" charset="-122"/>
              </a:rPr>
              <a:t>,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and hold for a given level of GDP.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sz="600" dirty="0" smtClean="0">
                <a:ea typeface="SimSun" pitchFamily="2" charset="-122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Within each category, there are effects both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beneficial for the environment,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and detrimental.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CE81-63F8-479E-9D42-12412A2CAF7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Is trade itself good or bad</a:t>
            </a:r>
            <a:br>
              <a:rPr lang="en-US" sz="3200" b="1" dirty="0" smtClean="0"/>
            </a:br>
            <a:r>
              <a:rPr lang="en-US" sz="3200" b="1" dirty="0" smtClean="0"/>
              <a:t>for the </a:t>
            </a:r>
            <a:r>
              <a:rPr lang="en-US" sz="3200" b="1" dirty="0" smtClean="0">
                <a:solidFill>
                  <a:srgbClr val="66FF33"/>
                </a:solidFill>
              </a:rPr>
              <a:t>environment</a:t>
            </a:r>
            <a:r>
              <a:rPr lang="en-US" sz="3200" b="1" dirty="0" smtClean="0"/>
              <a:t>, in theory?</a:t>
            </a:r>
            <a:endParaRPr lang="en-US" sz="3200" b="1" i="1" dirty="0" smtClean="0"/>
          </a:p>
        </p:txBody>
      </p:sp>
      <p:graphicFrame>
        <p:nvGraphicFramePr>
          <p:cNvPr id="90171" name="Group 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1262685"/>
              </p:ext>
            </p:extLst>
          </p:nvPr>
        </p:nvGraphicFramePr>
        <p:xfrm>
          <a:off x="228600" y="1699329"/>
          <a:ext cx="8610600" cy="4553562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  <a:gridCol w="3200400"/>
              </a:tblGrid>
              <a:tr h="852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: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468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Environmental K.Curve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1306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Harmful effects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larger scale of economic activity;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“Race to the bottom” in national regulation;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920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Beneficial effects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shifts to cleaner techniques and composition of economic activity.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“Gains from trade”: e.g., trade in green goods…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pic>
        <p:nvPicPr>
          <p:cNvPr id="90137" name="Picture 25" descr="j0433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5" y="4876800"/>
            <a:ext cx="1295400" cy="1143000"/>
          </a:xfrm>
          <a:prstGeom prst="rect">
            <a:avLst/>
          </a:prstGeom>
          <a:solidFill>
            <a:srgbClr val="CC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0138" name="Picture 26" descr="j0402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2025"/>
            <a:ext cx="1524000" cy="790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625" y="1668384"/>
            <a:ext cx="2797175" cy="4351416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6900" y="1660525"/>
            <a:ext cx="3208338" cy="435927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B465-E219-4AF2-940D-4C1DF8C3865B}" type="slidenum">
              <a:rPr lang="en-US">
                <a:latin typeface="+mn-lt"/>
              </a:rPr>
              <a:pPr>
                <a:defRPr/>
              </a:pPr>
              <a:t>12</a:t>
            </a:fld>
            <a:endParaRPr lang="en-US">
              <a:latin typeface="+mn-lt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0" y="2286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 feared “race to the bottom”</a:t>
            </a:r>
            <a:endParaRPr lang="en-US" altLang="en-US" sz="3300" dirty="0">
              <a:latin typeface="+mn-lt"/>
              <a:cs typeface="Arial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6200" y="914400"/>
            <a:ext cx="8915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Environmental regulation raises the cost of doing business.</a:t>
            </a:r>
            <a:r>
              <a:rPr lang="en-US" altLang="en-US" sz="800" dirty="0">
                <a:latin typeface="+mn-lt"/>
              </a:rPr>
              <a:t/>
            </a:r>
            <a:br>
              <a:rPr lang="en-US" altLang="en-US" sz="8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Industry &amp; labor worry about international competition.</a:t>
            </a:r>
            <a:br>
              <a:rPr lang="en-US" altLang="en-US" sz="24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The more open is a country to trade, the more pressure will </a:t>
            </a:r>
            <a:r>
              <a:rPr lang="en-US" altLang="en-US" sz="2400" dirty="0" smtClean="0">
                <a:latin typeface="+mn-lt"/>
              </a:rPr>
              <a:t>  </a:t>
            </a:r>
            <a:br>
              <a:rPr lang="en-US" altLang="en-US" sz="2400" dirty="0" smtClean="0">
                <a:latin typeface="+mn-lt"/>
              </a:rPr>
            </a:br>
            <a:r>
              <a:rPr lang="en-US" altLang="en-US" sz="2400" dirty="0" smtClean="0">
                <a:latin typeface="+mn-lt"/>
              </a:rPr>
              <a:t>   they </a:t>
            </a:r>
            <a:r>
              <a:rPr lang="en-US" altLang="en-US" sz="2400" dirty="0">
                <a:latin typeface="+mn-lt"/>
              </a:rPr>
              <a:t>exert on their government to reduce </a:t>
            </a:r>
            <a:r>
              <a:rPr lang="en-US" altLang="en-US" sz="2400" dirty="0" smtClean="0">
                <a:latin typeface="+mn-lt"/>
              </a:rPr>
              <a:t>regulatory </a:t>
            </a:r>
            <a:r>
              <a:rPr lang="en-US" altLang="en-US" sz="2400" dirty="0">
                <a:latin typeface="+mn-lt"/>
              </a:rPr>
              <a:t>burden</a:t>
            </a:r>
            <a:r>
              <a:rPr lang="en-US" altLang="en-US" sz="2400" dirty="0" smtClean="0">
                <a:latin typeface="+mn-lt"/>
              </a:rPr>
              <a:t>.</a:t>
            </a:r>
            <a:r>
              <a:rPr lang="en-US" altLang="en-US" sz="600" dirty="0" smtClean="0">
                <a:latin typeface="+mn-lt"/>
              </a:rPr>
              <a:t/>
            </a:r>
            <a:br>
              <a:rPr lang="en-US" altLang="en-US" sz="600" dirty="0" smtClean="0">
                <a:latin typeface="+mn-lt"/>
              </a:rPr>
            </a:br>
            <a:r>
              <a:rPr lang="en-US" altLang="en-US" sz="600" dirty="0" smtClean="0">
                <a:latin typeface="+mn-lt"/>
              </a:rPr>
              <a:t> </a:t>
            </a:r>
            <a:endParaRPr lang="en-US" altLang="en-US" sz="6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 E.g., Barrett </a:t>
            </a:r>
            <a:r>
              <a:rPr lang="en-US" altLang="en-US" sz="1600" dirty="0">
                <a:latin typeface="+mn-lt"/>
              </a:rPr>
              <a:t>(1994</a:t>
            </a:r>
            <a:r>
              <a:rPr lang="en-US" altLang="en-US" sz="1600" dirty="0" smtClean="0">
                <a:latin typeface="+mn-lt"/>
              </a:rPr>
              <a:t>).</a:t>
            </a:r>
            <a:endParaRPr lang="en-US" altLang="en-US" sz="1600" dirty="0">
              <a:latin typeface="+mn-lt"/>
            </a:endParaRPr>
          </a:p>
        </p:txBody>
      </p:sp>
      <p:sp>
        <p:nvSpPr>
          <p:cNvPr id="52242" name="Rectangle 4"/>
          <p:cNvSpPr>
            <a:spLocks noGrp="1" noChangeArrowheads="1"/>
          </p:cNvSpPr>
          <p:nvPr/>
        </p:nvSpPr>
        <p:spPr bwMode="auto">
          <a:xfrm>
            <a:off x="76200" y="3124200"/>
            <a:ext cx="9067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There are also fears that trade will</a:t>
            </a:r>
            <a:b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affect the </a:t>
            </a:r>
            <a:r>
              <a:rPr lang="en-US" altLang="en-US" sz="2800" i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allocation</a:t>
            </a: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 of pollution across countries</a:t>
            </a:r>
            <a:endParaRPr lang="en-US" altLang="en-US" sz="2800" dirty="0">
              <a:latin typeface="+mn-lt"/>
              <a:cs typeface="Arial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6200" y="4191000"/>
            <a:ext cx="922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>
                <a:latin typeface="+mn-lt"/>
              </a:rPr>
              <a:t> The </a:t>
            </a:r>
            <a:r>
              <a:rPr lang="en-US" altLang="en-US" sz="2400" dirty="0">
                <a:latin typeface="+mn-lt"/>
              </a:rPr>
              <a:t>“pollution haven” hypothesis:</a:t>
            </a:r>
          </a:p>
          <a:p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 trade </a:t>
            </a:r>
            <a:r>
              <a:rPr lang="en-US" altLang="en-US" sz="2100" dirty="0">
                <a:latin typeface="+mn-lt"/>
              </a:rPr>
              <a:t>encourages some countries to specialize in producing dirtier goods</a:t>
            </a:r>
            <a:r>
              <a:rPr lang="en-US" altLang="en-US" sz="2000" dirty="0">
                <a:latin typeface="+mn-lt"/>
              </a:rPr>
              <a:t>: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poorer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more capital-intensive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or less densely populated countries.</a:t>
            </a: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E.g., Levinson &amp; Taylor </a:t>
            </a:r>
            <a:r>
              <a:rPr lang="en-US" altLang="en-US" sz="1600" dirty="0">
                <a:latin typeface="+mn-lt"/>
              </a:rPr>
              <a:t>(2004</a:t>
            </a:r>
            <a:r>
              <a:rPr lang="en-US" altLang="en-US" sz="1600" dirty="0" smtClean="0">
                <a:latin typeface="+mn-lt"/>
              </a:rPr>
              <a:t>).</a:t>
            </a:r>
            <a:r>
              <a:rPr lang="en-US" altLang="en-US" sz="2400" dirty="0"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B68A-55E4-45DC-BEFB-CA754EB1943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solidFill>
                  <a:srgbClr val="25E416"/>
                </a:solidFill>
              </a:rPr>
              <a:t>Some examples of trade </a:t>
            </a:r>
            <a:r>
              <a:rPr lang="en-US" sz="3300" i="1" dirty="0" smtClean="0">
                <a:solidFill>
                  <a:srgbClr val="25E416"/>
                </a:solidFill>
              </a:rPr>
              <a:t>helping</a:t>
            </a:r>
            <a:r>
              <a:rPr lang="en-US" sz="3300" dirty="0" smtClean="0">
                <a:solidFill>
                  <a:srgbClr val="25E416"/>
                </a:solidFill>
              </a:rPr>
              <a:t> environment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Imports of environmentally friendly products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US ended 1980s tariffs &amp; quotas on fuel-efficient Japanese autos, benefiting both consumer pocketbooks &amp; air quality.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</a:t>
            </a:r>
            <a:r>
              <a:rPr lang="en-US" altLang="en-US" sz="2400" dirty="0" smtClean="0"/>
              <a:t>mports of cheap solar panels from China, 2010-17, </a:t>
            </a:r>
            <a:br>
              <a:rPr lang="en-US" altLang="en-US" sz="2400" dirty="0" smtClean="0"/>
            </a:br>
            <a:r>
              <a:rPr lang="en-US" altLang="en-US" sz="2400" dirty="0" smtClean="0"/>
              <a:t>lowered cost of solar power in US.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650" dirty="0" smtClean="0"/>
              <a:t/>
            </a:r>
            <a:br>
              <a:rPr lang="en-US" altLang="en-US" sz="650" dirty="0" smtClean="0"/>
            </a:br>
            <a:endParaRPr lang="en-US" altLang="en-US" sz="6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Trade brings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technological innovation, 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dirty="0" smtClean="0"/>
              <a:t>which can, for example, save energy.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Multilateral agreements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Potential for trade sanctions, </a:t>
            </a:r>
            <a:br>
              <a:rPr lang="en-US" altLang="en-US" sz="2400" dirty="0" smtClean="0"/>
            </a:br>
            <a:r>
              <a:rPr lang="en-US" altLang="en-US" sz="2400" dirty="0" smtClean="0"/>
              <a:t>as in Montreal Protocol on stratospheric ozone depletion.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The Trans-Pacific Partnership (TPP).  </a:t>
            </a: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lvl="1"/>
            <a:r>
              <a:rPr lang="en-US" altLang="en-US" sz="3300" dirty="0">
                <a:solidFill>
                  <a:srgbClr val="92D050"/>
                </a:solidFill>
              </a:rPr>
              <a:t>The Trans-Pacific Partnership (TPP</a:t>
            </a:r>
            <a:r>
              <a:rPr lang="en-US" altLang="en-US" sz="3300" dirty="0" smtClean="0">
                <a:solidFill>
                  <a:srgbClr val="92D050"/>
                </a:solidFill>
              </a:rPr>
              <a:t>)</a:t>
            </a:r>
            <a:endParaRPr lang="en-US" sz="33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495800"/>
          </a:xfrm>
        </p:spPr>
        <p:txBody>
          <a:bodyPr/>
          <a:lstStyle/>
          <a:p>
            <a:r>
              <a:rPr lang="en-US" sz="2400" dirty="0" smtClean="0"/>
              <a:t>Most enviro NGOs opposed TPP from the beginning.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Did they read its enviro chapter when released </a:t>
            </a:r>
            <a:r>
              <a:rPr lang="en-US" sz="2400" dirty="0" smtClean="0"/>
              <a:t>in </a:t>
            </a:r>
            <a:r>
              <a:rPr lang="en-US" sz="2400" dirty="0" smtClean="0"/>
              <a:t>2015</a:t>
            </a:r>
            <a:r>
              <a:rPr lang="en-US" sz="2400" dirty="0" smtClean="0"/>
              <a:t>?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It had, e.g., steps to:</a:t>
            </a:r>
            <a:br>
              <a:rPr lang="en-US" sz="2400" dirty="0" smtClean="0"/>
            </a:br>
            <a:r>
              <a:rPr lang="en-US" sz="2400" dirty="0" smtClean="0"/>
              <a:t>  1) protect ocean </a:t>
            </a:r>
            <a:r>
              <a:rPr lang="en-US" sz="2400" dirty="0"/>
              <a:t>environment from ship </a:t>
            </a:r>
            <a:r>
              <a:rPr lang="en-US" sz="2400" dirty="0" smtClean="0"/>
              <a:t>pollution;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2) limit </a:t>
            </a:r>
            <a:r>
              <a:rPr lang="en-US" sz="2400" dirty="0"/>
              <a:t>subsidies for fishing fleets </a:t>
            </a:r>
            <a:endParaRPr lang="en-US" sz="2400" dirty="0" smtClean="0"/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hich waste </a:t>
            </a:r>
            <a:r>
              <a:rPr lang="en-US" sz="2000" dirty="0"/>
              <a:t>taxpayer money in pursuit of </a:t>
            </a:r>
            <a:r>
              <a:rPr lang="en-US" sz="2000" dirty="0" smtClean="0"/>
              <a:t>overfishing our oceans;</a:t>
            </a: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 3) implement bans on trade in endangered wildlife</a:t>
            </a:r>
          </a:p>
          <a:p>
            <a:pPr lvl="1"/>
            <a:r>
              <a:rPr lang="en-US" sz="2000" dirty="0" smtClean="0"/>
              <a:t>insufficiently enforced under CITES,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400" dirty="0" smtClean="0"/>
              <a:t>4) &amp; crack down on illegal logging.</a:t>
            </a:r>
            <a:br>
              <a:rPr lang="en-US" sz="2400" dirty="0" smtClean="0"/>
            </a:br>
            <a:endParaRPr lang="en-US" sz="8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the first time in a regional agreement, </a:t>
            </a:r>
            <a:r>
              <a:rPr lang="en-US" sz="2400" dirty="0" smtClean="0"/>
              <a:t>these provisions were to be subject </a:t>
            </a:r>
            <a:r>
              <a:rPr lang="en-US" sz="2400" dirty="0"/>
              <a:t>to a dispute settlement process </a:t>
            </a:r>
            <a:endParaRPr lang="en-US" sz="2400" dirty="0" smtClean="0"/>
          </a:p>
          <a:p>
            <a:pPr lvl="1"/>
            <a:r>
              <a:rPr lang="en-US" sz="2000" dirty="0" smtClean="0"/>
              <a:t>backed </a:t>
            </a:r>
            <a:r>
              <a:rPr lang="en-US" sz="2000" dirty="0"/>
              <a:t>up by the threat of economic penalties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2C26F-C7CE-4D27-9C43-283D1381E3C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>
                <a:ea typeface="SimSun" pitchFamily="2" charset="-122"/>
              </a:rPr>
              <a:t>Economic/environmental </a:t>
            </a:r>
            <a:r>
              <a:rPr lang="en-US" sz="3200" dirty="0" smtClean="0"/>
              <a:t>win-win ideas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90678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global ban on subsidies to fossil fuels: </a:t>
            </a:r>
            <a:endParaRPr lang="en-US" altLang="en-US" sz="2800" dirty="0" smtClean="0"/>
          </a:p>
          <a:p>
            <a:pPr marL="400050" lvl="1" indent="0" eaLnBrk="1" hangingPunct="1">
              <a:buNone/>
            </a:pPr>
            <a:r>
              <a:rPr lang="en-US" altLang="en-US" dirty="0" smtClean="0"/>
              <a:t>It </a:t>
            </a:r>
            <a:r>
              <a:rPr lang="en-US" altLang="en-US" dirty="0"/>
              <a:t>would achieve both </a:t>
            </a:r>
            <a:r>
              <a:rPr lang="en-US" altLang="en-US" dirty="0" err="1"/>
              <a:t>enviro</a:t>
            </a:r>
            <a:r>
              <a:rPr lang="en-US" altLang="en-US" dirty="0"/>
              <a:t> goal of cutting carbon emissions </a:t>
            </a:r>
            <a:r>
              <a:rPr lang="en-US" altLang="en-US" dirty="0" smtClean="0"/>
              <a:t>and </a:t>
            </a:r>
            <a:r>
              <a:rPr lang="en-US" altLang="en-US" dirty="0"/>
              <a:t>economists’ goals of cutting deficit </a:t>
            </a:r>
            <a:r>
              <a:rPr lang="en-US" altLang="en-US" dirty="0" smtClean="0"/>
              <a:t>spending &amp; </a:t>
            </a:r>
            <a:r>
              <a:rPr lang="en-US" altLang="en-US" dirty="0"/>
              <a:t>economic distortion.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Remove tariffs/quotas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on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environmental</a:t>
            </a:r>
            <a:r>
              <a:rPr lang="en-US" altLang="en-US" sz="1200" dirty="0" smtClean="0"/>
              <a:t> </a:t>
            </a:r>
            <a:r>
              <a:rPr lang="en-US" altLang="en-US" sz="2800" dirty="0" smtClean="0"/>
              <a:t>goods</a:t>
            </a:r>
            <a:r>
              <a:rPr lang="en-US" altLang="en-US" sz="1000" dirty="0" smtClean="0"/>
              <a:t> </a:t>
            </a:r>
            <a:r>
              <a:rPr lang="en-US" altLang="en-US" sz="2800" dirty="0" smtClean="0"/>
              <a:t>imports</a:t>
            </a:r>
          </a:p>
          <a:p>
            <a:pPr lvl="1" eaLnBrk="1" hangingPunct="1"/>
            <a:r>
              <a:rPr lang="en-US" altLang="en-US" sz="2400" dirty="0"/>
              <a:t>The US could let in imports of </a:t>
            </a:r>
            <a:r>
              <a:rPr lang="en-US" altLang="en-US" sz="2400" dirty="0" smtClean="0"/>
              <a:t>Brazilian </a:t>
            </a:r>
            <a:r>
              <a:rPr lang="en-US" altLang="en-US" sz="2400" dirty="0"/>
              <a:t>sugar/ethanol. 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WTO negotiations: liberalize environmental goods trade.</a:t>
            </a:r>
          </a:p>
          <a:p>
            <a:pPr lvl="2" eaLnBrk="1" hangingPunct="1"/>
            <a:r>
              <a:rPr lang="en-US" altLang="en-US" sz="2000" dirty="0" smtClean="0"/>
              <a:t>14 countries decided in 2014 to pursue it </a:t>
            </a:r>
            <a:r>
              <a:rPr lang="en-US" altLang="en-US" sz="2000" dirty="0" err="1" smtClean="0"/>
              <a:t>plurilaterally</a:t>
            </a:r>
            <a:r>
              <a:rPr lang="en-US" altLang="en-US" sz="2000" dirty="0" smtClean="0"/>
              <a:t>.</a:t>
            </a:r>
            <a:endParaRPr lang="en-US" altLang="en-US" sz="1200" dirty="0" smtClean="0"/>
          </a:p>
        </p:txBody>
      </p:sp>
      <p:pic>
        <p:nvPicPr>
          <p:cNvPr id="20485" name="Picture 4" descr="j04331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5334000"/>
            <a:ext cx="1295400" cy="129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lvl="1" eaLnBrk="1" hangingPunct="1"/>
            <a:r>
              <a:rPr lang="en-US" altLang="zh-CN" sz="2000" dirty="0">
                <a:ea typeface="SimSun" pitchFamily="2" charset="-122"/>
              </a:rPr>
              <a:t>More economic/environmental </a:t>
            </a:r>
            <a:r>
              <a:rPr lang="en-US" sz="2000" dirty="0"/>
              <a:t>win-win </a:t>
            </a:r>
            <a:r>
              <a:rPr lang="en-US" sz="2000" dirty="0" smtClean="0"/>
              <a:t>ideas</a:t>
            </a:r>
            <a:r>
              <a:rPr lang="en-US" sz="2400" dirty="0" smtClean="0"/>
              <a:t>, </a:t>
            </a:r>
            <a:r>
              <a:rPr lang="en-US" sz="1600" dirty="0" smtClean="0"/>
              <a:t>continued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r>
              <a:rPr lang="en-US" altLang="en-US" sz="2800" dirty="0"/>
              <a:t>Reform unilateral “trade remedies” </a:t>
            </a:r>
            <a:r>
              <a:rPr lang="en-US" altLang="en-US" sz="2800" dirty="0" smtClean="0"/>
              <a:t>which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currently </a:t>
            </a:r>
            <a:r>
              <a:rPr lang="en-US" altLang="en-US" sz="2800" dirty="0"/>
              <a:t>block imports of </a:t>
            </a:r>
            <a:r>
              <a:rPr lang="en-US" altLang="en-US" sz="2800" dirty="0" smtClean="0"/>
              <a:t>green goods.</a:t>
            </a:r>
          </a:p>
          <a:p>
            <a:pPr lvl="1"/>
            <a:r>
              <a:rPr lang="en-US" altLang="en-US" sz="2400" dirty="0"/>
              <a:t>“Next Generation” cases </a:t>
            </a:r>
            <a:r>
              <a:rPr lang="en-US" altLang="en-US" sz="2100" dirty="0"/>
              <a:t>(Wu, </a:t>
            </a:r>
            <a:r>
              <a:rPr lang="en-US" altLang="en-US" sz="2100" dirty="0" smtClean="0"/>
              <a:t>2014):</a:t>
            </a:r>
          </a:p>
          <a:p>
            <a:pPr lvl="2"/>
            <a:r>
              <a:rPr lang="en-US" altLang="en-US" sz="2000" dirty="0" smtClean="0"/>
              <a:t>Anti-Dumping </a:t>
            </a:r>
            <a:r>
              <a:rPr lang="en-US" altLang="en-US" sz="2000" dirty="0"/>
              <a:t>&amp; </a:t>
            </a:r>
            <a:r>
              <a:rPr lang="en-US" altLang="en-US" sz="2000" dirty="0" smtClean="0"/>
              <a:t>-Subsidy actions</a:t>
            </a:r>
            <a:r>
              <a:rPr lang="en-US" altLang="en-US" sz="1200" dirty="0" smtClean="0"/>
              <a:t>.</a:t>
            </a:r>
            <a:r>
              <a:rPr lang="en-US" altLang="en-US" sz="700" dirty="0" smtClean="0"/>
              <a:t/>
            </a:r>
            <a:br>
              <a:rPr lang="en-US" altLang="en-US" sz="700" dirty="0" smtClean="0"/>
            </a:br>
            <a:endParaRPr lang="en-US" altLang="en-US" sz="700" dirty="0" smtClean="0"/>
          </a:p>
          <a:p>
            <a:r>
              <a:rPr lang="en-US" altLang="en-US" sz="2800" dirty="0"/>
              <a:t>F</a:t>
            </a:r>
            <a:r>
              <a:rPr lang="en-US" altLang="en-US" sz="2800" dirty="0" smtClean="0"/>
              <a:t>ree </a:t>
            </a:r>
            <a:r>
              <a:rPr lang="en-US" altLang="en-US" sz="2800" dirty="0"/>
              <a:t>up trade in </a:t>
            </a:r>
            <a:r>
              <a:rPr lang="en-US" altLang="en-US" sz="2800" dirty="0" smtClean="0"/>
              <a:t>renewable-energy inputs.</a:t>
            </a:r>
          </a:p>
          <a:p>
            <a:pPr lvl="1"/>
            <a:r>
              <a:rPr lang="en-US" sz="2400" dirty="0" smtClean="0"/>
              <a:t>Almost </a:t>
            </a:r>
            <a:r>
              <a:rPr lang="en-US" sz="2400" dirty="0"/>
              <a:t>¾ of </a:t>
            </a:r>
            <a:r>
              <a:rPr lang="en-US" sz="2400" dirty="0" smtClean="0"/>
              <a:t>EU trade-remedy barriers target </a:t>
            </a:r>
            <a:br>
              <a:rPr lang="en-US" sz="2400" dirty="0" smtClean="0"/>
            </a:br>
            <a:r>
              <a:rPr lang="en-US" sz="2400" dirty="0" smtClean="0"/>
              <a:t>imports </a:t>
            </a:r>
            <a:r>
              <a:rPr lang="en-US" sz="2400" dirty="0"/>
              <a:t>of products used for renewable </a:t>
            </a:r>
            <a:r>
              <a:rPr lang="en-US" sz="2400" dirty="0" smtClean="0"/>
              <a:t>energy!</a:t>
            </a:r>
          </a:p>
          <a:p>
            <a:pPr lvl="2"/>
            <a:r>
              <a:rPr lang="en-US" sz="1600" dirty="0" err="1" smtClean="0"/>
              <a:t>Kasteng</a:t>
            </a:r>
            <a:r>
              <a:rPr lang="en-US" sz="1600" dirty="0" smtClean="0"/>
              <a:t> (2013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/>
            <a:r>
              <a:rPr lang="en-US" sz="2400" dirty="0" smtClean="0"/>
              <a:t>AD remedies currently block trade in solar power inputs:</a:t>
            </a:r>
          </a:p>
          <a:p>
            <a:pPr lvl="2"/>
            <a:r>
              <a:rPr lang="en-US" sz="2000" dirty="0"/>
              <a:t>US has AD tariffs </a:t>
            </a:r>
            <a:r>
              <a:rPr lang="en-US" sz="2000" dirty="0" smtClean="0"/>
              <a:t>on </a:t>
            </a:r>
            <a:r>
              <a:rPr lang="en-US" sz="2000" dirty="0"/>
              <a:t>imports of Chinese solar </a:t>
            </a:r>
            <a:r>
              <a:rPr lang="en-US" sz="2000" dirty="0" smtClean="0"/>
              <a:t>panels </a:t>
            </a:r>
            <a:r>
              <a:rPr lang="en-US" sz="1800" dirty="0" smtClean="0"/>
              <a:t>(2012,</a:t>
            </a:r>
            <a:r>
              <a:rPr lang="en-US" sz="1000" dirty="0" smtClean="0"/>
              <a:t> </a:t>
            </a:r>
            <a:r>
              <a:rPr lang="en-US" sz="1800" dirty="0" smtClean="0"/>
              <a:t>2014).</a:t>
            </a:r>
          </a:p>
          <a:p>
            <a:pPr lvl="3"/>
            <a:r>
              <a:rPr lang="en-US" sz="1800" dirty="0" smtClean="0"/>
              <a:t>Trump added high “safeguard” tariffs against solar panels (Jan.</a:t>
            </a:r>
            <a:r>
              <a:rPr lang="en-US" sz="1100" dirty="0" smtClean="0"/>
              <a:t> </a:t>
            </a:r>
            <a:r>
              <a:rPr lang="en-US" sz="1800" dirty="0" smtClean="0"/>
              <a:t>2018).</a:t>
            </a:r>
          </a:p>
          <a:p>
            <a:pPr lvl="2"/>
            <a:r>
              <a:rPr lang="en-US" sz="2000" dirty="0"/>
              <a:t>China has them against imports of US </a:t>
            </a:r>
            <a:r>
              <a:rPr lang="en-US" sz="2000" dirty="0" err="1" smtClean="0"/>
              <a:t>polysilicon</a:t>
            </a:r>
            <a:r>
              <a:rPr lang="en-US" sz="2000" dirty="0" smtClean="0"/>
              <a:t> </a:t>
            </a:r>
            <a:r>
              <a:rPr lang="en-US" sz="1800" dirty="0" smtClean="0"/>
              <a:t>(2012);</a:t>
            </a:r>
            <a:endParaRPr lang="en-US" sz="1800" dirty="0"/>
          </a:p>
          <a:p>
            <a:pPr lvl="2"/>
            <a:r>
              <a:rPr lang="en-US" sz="2000" dirty="0" smtClean="0"/>
              <a:t>EU has penalties on imports of Chinese solar glass &amp; panels </a:t>
            </a:r>
            <a:r>
              <a:rPr lang="en-US" sz="1800" dirty="0" smtClean="0"/>
              <a:t>(2013).</a:t>
            </a:r>
          </a:p>
          <a:p>
            <a:pPr lvl="2"/>
            <a:r>
              <a:rPr lang="en-US" sz="2000" dirty="0" smtClean="0"/>
              <a:t>They should be dropped, whether by negotiation or unilaterally.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B742-1296-4CEB-BFA0-9BDA9E0AE7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 descr="http://locoservices.com/wp-content/uploads/2015/01/dreamstimelarge_21984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905000" cy="127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FCCD-C0FF-4ED8-B1C3-55D39490C9A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3. Which </a:t>
            </a:r>
            <a:r>
              <a:rPr lang="en-US" sz="3600" b="1" dirty="0" smtClean="0"/>
              <a:t>tend to dominate in practice: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9933"/>
                </a:solidFill>
              </a:rPr>
              <a:t>The effects of trade that are detrimental to the environment (e.g., race to the bottom)?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pPr eaLnBrk="1" hangingPunct="1"/>
            <a:r>
              <a:rPr lang="en-US" altLang="en-US" dirty="0" smtClean="0">
                <a:solidFill>
                  <a:srgbClr val="00FF00"/>
                </a:solidFill>
              </a:rPr>
              <a:t>Or the effects of trade that are beneficial (e.g., US imports of solar panels)?</a:t>
            </a:r>
            <a:r>
              <a:rPr lang="en-US" altLang="en-US" sz="2400" dirty="0" smtClean="0">
                <a:solidFill>
                  <a:srgbClr val="00FF00"/>
                </a:solidFill>
              </a:rPr>
              <a:t/>
            </a:r>
            <a:br>
              <a:rPr lang="en-US" altLang="en-US" sz="2400" dirty="0" smtClean="0">
                <a:solidFill>
                  <a:srgbClr val="00FF00"/>
                </a:solidFill>
              </a:rPr>
            </a:b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It depends on what measure of environmental quality is at stake.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A6AA4-68D2-4CCF-ADC2-7FD3AB69ECC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722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concentrations tend to fall with openness</a:t>
            </a:r>
            <a:r>
              <a:rPr lang="en-US" sz="3100" dirty="0" smtClean="0"/>
              <a:t>,</a:t>
            </a:r>
            <a:br>
              <a:rPr lang="en-US" sz="3100" dirty="0" smtClean="0"/>
            </a:br>
            <a:r>
              <a:rPr lang="en-US" sz="2700" dirty="0" smtClean="0"/>
              <a:t>especially after controlling for democracy</a:t>
            </a:r>
            <a:r>
              <a:rPr lang="en-US" sz="2600" dirty="0" smtClean="0"/>
              <a:t>,</a:t>
            </a:r>
            <a:r>
              <a:rPr lang="en-US" sz="2800" dirty="0" smtClean="0"/>
              <a:t> cross-country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083962"/>
              </p:ext>
            </p:extLst>
          </p:nvPr>
        </p:nvGraphicFramePr>
        <p:xfrm>
          <a:off x="0" y="1649413"/>
          <a:ext cx="94488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Chart" r:id="rId4" imgW="8877300" imgH="5143500" progId="MSGraph.Chart.8">
                  <p:embed followColorScheme="full"/>
                </p:oleObj>
              </mc:Choice>
              <mc:Fallback>
                <p:oleObj name="Chart" r:id="rId4" imgW="8877300" imgH="5143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9413"/>
                        <a:ext cx="9448800" cy="5208587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rc 4"/>
          <p:cNvSpPr>
            <a:spLocks/>
          </p:cNvSpPr>
          <p:nvPr/>
        </p:nvSpPr>
        <p:spPr bwMode="auto">
          <a:xfrm flipH="1" flipV="1">
            <a:off x="1145500" y="2362199"/>
            <a:ext cx="2770418" cy="3414714"/>
          </a:xfrm>
          <a:custGeom>
            <a:avLst/>
            <a:gdLst>
              <a:gd name="T0" fmla="*/ 0 w 21859"/>
              <a:gd name="T1" fmla="*/ 2147483647 h 22453"/>
              <a:gd name="T2" fmla="*/ 2147483647 w 21859"/>
              <a:gd name="T3" fmla="*/ 2147483647 h 22453"/>
              <a:gd name="T4" fmla="*/ 2147483647 w 21859"/>
              <a:gd name="T5" fmla="*/ 2147483647 h 22453"/>
              <a:gd name="T6" fmla="*/ 0 60000 65536"/>
              <a:gd name="T7" fmla="*/ 0 60000 65536"/>
              <a:gd name="T8" fmla="*/ 0 60000 65536"/>
              <a:gd name="T9" fmla="*/ 0 w 21859"/>
              <a:gd name="T10" fmla="*/ 0 h 22453"/>
              <a:gd name="T11" fmla="*/ 21859 w 21859"/>
              <a:gd name="T12" fmla="*/ 22453 h 22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9" h="22453" fill="none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</a:path>
              <a:path w="21859" h="22453" stroke="0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  <a:lnTo>
                  <a:pt x="259" y="21600"/>
                </a:lnTo>
                <a:lnTo>
                  <a:pt x="-1" y="1"/>
                </a:lnTo>
                <a:close/>
              </a:path>
            </a:pathLst>
          </a:custGeom>
          <a:noFill/>
          <a:ln w="57150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H="1" flipV="1">
            <a:off x="838200" y="4038600"/>
            <a:ext cx="2819400" cy="1905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0" y="572928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High-democracy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81600" y="536398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3333CC"/>
                </a:solidFill>
              </a:rPr>
              <a:t>Low-democracy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71044" y="6286500"/>
            <a:ext cx="2863156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   Openness =     </a:t>
            </a:r>
            <a:r>
              <a:rPr lang="en-US" altLang="en-US" sz="1600" b="1" dirty="0">
                <a:solidFill>
                  <a:srgbClr val="000000"/>
                </a:solidFill>
              </a:rPr>
              <a:t>Trade/GDP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438400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en-US" sz="2000" dirty="0">
                <a:solidFill>
                  <a:srgbClr val="FF0000"/>
                </a:solidFill>
              </a:rPr>
              <a:t>Democracy matters too   =&gt;  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need </a:t>
            </a:r>
            <a:r>
              <a:rPr lang="en-US" altLang="en-US" sz="2000" dirty="0">
                <a:solidFill>
                  <a:srgbClr val="FF0000"/>
                </a:solidFill>
              </a:rPr>
              <a:t>effective national regulation,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not </a:t>
            </a:r>
            <a:r>
              <a:rPr lang="en-US" altLang="en-US" sz="2000" dirty="0">
                <a:solidFill>
                  <a:srgbClr val="FF0000"/>
                </a:solidFill>
              </a:rPr>
              <a:t>just demand for clean environment.</a:t>
            </a:r>
            <a:endParaRPr lang="en-US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8240" y="1973705"/>
            <a:ext cx="556563" cy="33855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SO</a:t>
            </a:r>
            <a:r>
              <a:rPr lang="en-US" altLang="en-US" sz="1600" b="1" baseline="-25000" dirty="0" smtClean="0">
                <a:solidFill>
                  <a:srgbClr val="000000"/>
                </a:solidFill>
              </a:rPr>
              <a:t>2</a:t>
            </a:r>
            <a:endParaRPr lang="en-US" altLang="en-US" sz="1600" b="1" baseline="-250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38535" y="5768715"/>
            <a:ext cx="425845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54276" grpId="0" animBg="1"/>
      <p:bldP spid="54278" grpId="0" animBg="1"/>
      <p:bldP spid="54279" grpId="0"/>
      <p:bldP spid="54280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5F3A-FFCD-4977-97BF-AAF51AD6F79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emissions/cap tend, if anything,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to </a:t>
            </a:r>
            <a:r>
              <a:rPr lang="en-US" sz="3200" i="1" dirty="0" smtClean="0"/>
              <a:t>rise</a:t>
            </a:r>
            <a:r>
              <a:rPr lang="en-US" sz="3200" dirty="0" smtClean="0"/>
              <a:t> with openness.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4478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Chart" r:id="rId4" imgW="4810351" imgH="3277082" progId="Excel.Chart.8">
                  <p:embed/>
                </p:oleObj>
              </mc:Choice>
              <mc:Fallback>
                <p:oleObj name="Chart" r:id="rId4" imgW="4810351" imgH="327708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447800" y="3124200"/>
            <a:ext cx="6324600" cy="2286000"/>
          </a:xfrm>
          <a:prstGeom prst="line">
            <a:avLst/>
          </a:prstGeom>
          <a:noFill/>
          <a:ln w="762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Central question:</a:t>
            </a:r>
          </a:p>
          <a:p>
            <a:r>
              <a:rPr lang="en-US" sz="3600" dirty="0">
                <a:latin typeface="Calibri" panose="020F0502020204030204" pitchFamily="34" charset="0"/>
              </a:rPr>
              <a:t>Is trade good or bad for the environment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  <a:br>
              <a:rPr lang="en-US" sz="3600" dirty="0" smtClean="0">
                <a:latin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More specifically, is trade good or bad for 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the environment </a:t>
            </a:r>
            <a:r>
              <a:rPr lang="en-US" sz="3600" i="1" dirty="0">
                <a:latin typeface="Calibri" panose="020F0502020204030204" pitchFamily="34" charset="0"/>
              </a:rPr>
              <a:t>for a given level of GDP</a:t>
            </a:r>
            <a:r>
              <a:rPr lang="en-US" sz="3600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6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22DD-1A95-4E40-A5C2-F70DD1A1389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But these rough correlations tell us little.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 isolate the effect of trade on a country’s environment, we need to control for other determinants, such 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democracy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population density.</a:t>
            </a:r>
            <a:br>
              <a:rPr lang="en-US" dirty="0" smtClean="0"/>
            </a:br>
            <a:endParaRPr lang="en-US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Econometric analysis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Antweiler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Copeland &amp; Taylor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(2001);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Copeland &amp; Taylor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(2004, 05, 13)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Frankel &amp; Rose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(2004); Frankel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7449-5F9C-4F9F-B062-E103AC9E1B3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Environmental quality equation</a:t>
            </a:r>
            <a:br>
              <a:rPr lang="en-US" sz="3600" dirty="0" smtClean="0"/>
            </a:br>
            <a:r>
              <a:rPr lang="en-US" sz="4000" dirty="0" smtClean="0"/>
              <a:t> </a:t>
            </a:r>
            <a:r>
              <a:rPr lang="en-US" sz="1600" dirty="0" smtClean="0"/>
              <a:t>Source: Frankel &amp; Rose, </a:t>
            </a:r>
            <a:r>
              <a:rPr lang="en-US" sz="1600" i="1" dirty="0" err="1" smtClean="0"/>
              <a:t>R.E.Stat</a:t>
            </a:r>
            <a:r>
              <a:rPr lang="en-US" sz="1600" dirty="0" smtClean="0"/>
              <a:t>., 2004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00200" y="4953000"/>
            <a:ext cx="74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dirty="0">
                <a:cs typeface="Arial" charset="0"/>
              </a:rPr>
              <a:t>IV for GDP/cap:   investment, education…</a:t>
            </a:r>
          </a:p>
          <a:p>
            <a:pPr eaLnBrk="1" hangingPunct="1"/>
            <a:r>
              <a:rPr lang="en-US" altLang="en-US" sz="2200" dirty="0">
                <a:cs typeface="Arial" charset="0"/>
              </a:rPr>
              <a:t>IV for openness:  geographically-based prediction of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Environmental quality </a:t>
                </a:r>
                <a:r>
                  <a:rPr lang="en-US" sz="3200" i="1" baseline="-25000" dirty="0" smtClean="0"/>
                  <a:t>i</a:t>
                </a:r>
                <a:r>
                  <a:rPr lang="en-US" sz="3200" dirty="0" smtClean="0"/>
                  <a:t>  =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0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1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 smtClean="0"/>
                  <a:t>90, 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 +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2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μ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</a:t>
                </a:r>
                <a:br>
                  <a:rPr lang="en-US" sz="3200" dirty="0" smtClean="0"/>
                </a:b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n-US" sz="3200" dirty="0" smtClean="0"/>
                  <a:t>+ </a:t>
                </a:r>
                <a:r>
                  <a:rPr lang="el-GR" sz="3200" dirty="0" smtClean="0"/>
                  <a:t>π</a:t>
                </a:r>
                <a:r>
                  <a:rPr lang="en-US" sz="3200" dirty="0" smtClean="0"/>
                  <a:t> (Democracy</a:t>
                </a:r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</a:t>
                </a:r>
                <a:r>
                  <a:rPr lang="el-GR" sz="3200" dirty="0" smtClean="0"/>
                  <a:t>λ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𝐿𝑎𝑛𝑑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𝐴𝑟𝑒𝑎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e</a:t>
                </a:r>
                <a:r>
                  <a:rPr lang="en-US" sz="3200" i="1" baseline="-25000" dirty="0"/>
                  <a:t> i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blipFill rotWithShape="1">
                <a:blip r:embed="rId3"/>
                <a:stretch>
                  <a:fillRect l="-1887" t="-2982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4444C-A4C4-46DA-AB3C-394F5CBA2CA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trade itself good or bad</a:t>
            </a:r>
            <a:br>
              <a:rPr lang="en-US" sz="3200" dirty="0" smtClean="0"/>
            </a:br>
            <a:r>
              <a:rPr lang="en-US" sz="3200" dirty="0" smtClean="0"/>
              <a:t>for the environment, statistically?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800" dirty="0" smtClean="0"/>
              <a:t>Source: Frankel &amp; Rose </a:t>
            </a:r>
            <a:r>
              <a:rPr lang="en-US" sz="1600" dirty="0" smtClean="0"/>
              <a:t>(2004)</a:t>
            </a: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9348257"/>
              </p:ext>
            </p:extLst>
          </p:nvPr>
        </p:nvGraphicFramePr>
        <p:xfrm>
          <a:off x="304800" y="1981200"/>
          <a:ext cx="8382000" cy="4283075"/>
        </p:xfrm>
        <a:graphic>
          <a:graphicData uri="http://schemas.openxmlformats.org/drawingml/2006/table">
            <a:tbl>
              <a:tblPr/>
              <a:tblGrid>
                <a:gridCol w="2483556"/>
                <a:gridCol w="3725333"/>
                <a:gridCol w="2173111"/>
              </a:tblGrid>
              <a:tr h="123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income: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</a:tr>
              <a:tr h="137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SO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concentrations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B81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EKC: after an income of about $5,700/cap.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further growth tends to reduce pollution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(via national regulation)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favorable effects of trade seem to dominate.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67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emissions / capita</a:t>
                      </a:r>
                      <a:endParaRPr kumimoji="0" lang="en-US" sz="36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sign that total emissions turn down.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a global externality: little regulation is possible at the national level.)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Trade may also increase emissions even for a given level of income.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1625" y="1981200"/>
            <a:ext cx="3691911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33536" y="1981200"/>
            <a:ext cx="2209800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8FB57-15E8-41FF-9BE0-DEC48547CED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 harmful or beneficial effects of trade dominate for environmental goals?  Bottom lines: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SO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low incomes, harmful effects work against beneficial effects;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high levels of income, trade helps through both channels. 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Even at high levels of income, trade continues to hurt.  &lt;= Absent an effective multilateral treaty, the popular will cannot be enacted.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9BE84-0CA6-435E-B4F7-7450736BE4C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of 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5" y="1676400"/>
            <a:ext cx="89916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Empirical studies of cross-country data find no harmful effects of trade on </a:t>
            </a:r>
            <a:r>
              <a:rPr lang="en-US" altLang="en-US" sz="2800" i="1" dirty="0" smtClean="0"/>
              <a:t>some</a:t>
            </a:r>
            <a:r>
              <a:rPr lang="en-US" altLang="en-US" sz="2800" dirty="0" smtClean="0"/>
              <a:t> environmental measures such as SO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air</a:t>
            </a:r>
            <a:r>
              <a:rPr lang="en-US" altLang="en-US" sz="1400" dirty="0" smtClean="0"/>
              <a:t> </a:t>
            </a:r>
            <a:r>
              <a:rPr lang="en-US" altLang="en-US" sz="2800" dirty="0" smtClean="0"/>
              <a:t>pollution, for given income.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So </a:t>
            </a:r>
            <a:r>
              <a:rPr lang="en-US" altLang="en-US" sz="2800" dirty="0"/>
              <a:t>globalization</a:t>
            </a:r>
            <a:r>
              <a:rPr lang="en-US" altLang="en-US" sz="1800" dirty="0"/>
              <a:t> </a:t>
            </a:r>
            <a:r>
              <a:rPr lang="en-US" altLang="en-US" sz="2800" dirty="0" smtClean="0"/>
              <a:t>&amp; </a:t>
            </a:r>
            <a:r>
              <a:rPr lang="en-US" altLang="en-US" sz="2800" dirty="0"/>
              <a:t>the environment need </a:t>
            </a:r>
            <a:r>
              <a:rPr lang="en-US" altLang="en-US" sz="2800" dirty="0" smtClean="0"/>
              <a:t>not </a:t>
            </a:r>
            <a:r>
              <a:rPr lang="en-US" altLang="en-US" sz="2800" dirty="0"/>
              <a:t>conflict</a:t>
            </a:r>
            <a:r>
              <a:rPr lang="en-US" altLang="en-US" sz="2800" dirty="0" smtClean="0"/>
              <a:t>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 </a:t>
            </a:r>
            <a:endParaRPr lang="en-US" altLang="en-US" sz="800" dirty="0"/>
          </a:p>
          <a:p>
            <a:pPr eaLnBrk="1" hangingPunct="1"/>
            <a:r>
              <a:rPr lang="en-US" altLang="en-US" sz="2800" dirty="0"/>
              <a:t>Trade</a:t>
            </a:r>
            <a:r>
              <a:rPr lang="en-US" altLang="en-US" sz="1800" dirty="0"/>
              <a:t> </a:t>
            </a:r>
            <a:r>
              <a:rPr lang="en-US" altLang="en-US" sz="2400" dirty="0"/>
              <a:t>&amp;</a:t>
            </a:r>
            <a:r>
              <a:rPr lang="en-US" altLang="en-US" sz="1800" dirty="0"/>
              <a:t> </a:t>
            </a:r>
            <a:r>
              <a:rPr lang="en-US" altLang="en-US" sz="2800" dirty="0"/>
              <a:t>growth </a:t>
            </a:r>
            <a:r>
              <a:rPr lang="en-US" altLang="en-US" sz="2800" dirty="0" smtClean="0"/>
              <a:t>give countries means </a:t>
            </a:r>
            <a:r>
              <a:rPr lang="en-US" altLang="en-US" sz="2800" dirty="0"/>
              <a:t>to clean the air</a:t>
            </a:r>
            <a:r>
              <a:rPr lang="en-US" altLang="en-US" sz="2800" dirty="0" smtClean="0"/>
              <a:t>,</a:t>
            </a:r>
            <a:endParaRPr lang="en-US" altLang="en-US" sz="2800" dirty="0"/>
          </a:p>
          <a:p>
            <a:pPr lvl="2" eaLnBrk="1" hangingPunct="1"/>
            <a:r>
              <a:rPr lang="en-US" altLang="en-US" dirty="0"/>
              <a:t>provided they have effective institutions of </a:t>
            </a:r>
            <a:r>
              <a:rPr lang="en-US" altLang="en-US" dirty="0" smtClean="0"/>
              <a:t>governance.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For local </a:t>
            </a:r>
            <a:r>
              <a:rPr lang="en-US" altLang="en-US" dirty="0" smtClean="0"/>
              <a:t>pollution</a:t>
            </a:r>
            <a:r>
              <a:rPr lang="en-US" altLang="en-US" dirty="0"/>
              <a:t>, the </a:t>
            </a:r>
            <a:r>
              <a:rPr lang="en-US" altLang="en-US" dirty="0" smtClean="0"/>
              <a:t>appropriate governance </a:t>
            </a:r>
            <a:br>
              <a:rPr lang="en-US" altLang="en-US" dirty="0" smtClean="0"/>
            </a:br>
            <a:r>
              <a:rPr lang="en-US" altLang="en-US" dirty="0" smtClean="0"/>
              <a:t>is </a:t>
            </a:r>
            <a:r>
              <a:rPr lang="en-US" altLang="en-US" dirty="0"/>
              <a:t>at the national level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4A63B-D152-41BB-82F8-2A6252ED17E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Summary of conclusions, </a:t>
            </a:r>
            <a:r>
              <a:rPr lang="en-US" sz="2400" dirty="0" smtClean="0"/>
              <a:t>continued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4555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 But trade &amp; growth can exacerbate </a:t>
            </a:r>
            <a:r>
              <a:rPr lang="en-US" altLang="en-US" sz="2800" i="1" dirty="0" smtClean="0"/>
              <a:t>other</a:t>
            </a:r>
            <a:r>
              <a:rPr lang="en-US" altLang="en-US" sz="2800" dirty="0" smtClean="0"/>
              <a:t> measures of environmental degradation: CO2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emissions.   </a:t>
            </a:r>
            <a:br>
              <a:rPr lang="en-US" altLang="en-US" sz="28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 The difference can be explained by the observation that CO2 is a </a:t>
            </a:r>
            <a:r>
              <a:rPr lang="en-US" altLang="en-US" sz="2800" i="1" dirty="0" smtClean="0"/>
              <a:t>global</a:t>
            </a:r>
            <a:r>
              <a:rPr lang="en-US" altLang="en-US" sz="2800" dirty="0" smtClean="0"/>
              <a:t> externality.</a:t>
            </a:r>
          </a:p>
          <a:p>
            <a:pPr lvl="1" eaLnBrk="1" hangingPunct="1"/>
            <a:r>
              <a:rPr lang="en-US" altLang="en-US" sz="2400" dirty="0" smtClean="0"/>
              <a:t>It cannot be addressed at the national level </a:t>
            </a:r>
            <a:br>
              <a:rPr lang="en-US" altLang="en-US" sz="2400" dirty="0" smtClean="0"/>
            </a:br>
            <a:r>
              <a:rPr lang="en-US" altLang="en-US" sz="2400" dirty="0" smtClean="0"/>
              <a:t>		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due to the free rider problem.    </a:t>
            </a:r>
          </a:p>
          <a:p>
            <a:pPr lvl="1" eaLnBrk="1" hangingPunct="1"/>
            <a:r>
              <a:rPr lang="en-US" altLang="en-US" sz="2400" dirty="0" smtClean="0"/>
              <a:t>We need institutions </a:t>
            </a:r>
            <a:r>
              <a:rPr lang="en-US" altLang="en-US" sz="2000" dirty="0" smtClean="0"/>
              <a:t>of </a:t>
            </a:r>
            <a:r>
              <a:rPr lang="en-US" altLang="en-US" sz="2400" dirty="0" smtClean="0"/>
              <a:t>governance at the </a:t>
            </a:r>
            <a:r>
              <a:rPr lang="en-US" altLang="en-US" sz="2400" i="1" dirty="0" smtClean="0"/>
              <a:t>multilateral</a:t>
            </a:r>
            <a:r>
              <a:rPr lang="en-US" altLang="en-US" sz="2400" dirty="0" smtClean="0"/>
              <a:t>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E895-C3C9-4C7D-928C-D3A898F9D08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162800" cy="48768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Greater international cooperation </a:t>
            </a:r>
            <a:br>
              <a:rPr lang="en-US" altLang="en-US" sz="3000" dirty="0" smtClean="0"/>
            </a:br>
            <a:r>
              <a:rPr lang="en-US" altLang="en-US" sz="3000" dirty="0" smtClean="0"/>
              <a:t>on environmental and trade issues,</a:t>
            </a:r>
          </a:p>
          <a:p>
            <a:pPr eaLnBrk="1" hangingPunct="1"/>
            <a:r>
              <a:rPr lang="en-US" altLang="en-US" sz="3000" dirty="0"/>
              <a:t>t</a:t>
            </a:r>
            <a:r>
              <a:rPr lang="en-US" altLang="en-US" sz="3000" dirty="0" smtClean="0"/>
              <a:t>o get the best of both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sz="1000" dirty="0" smtClean="0"/>
          </a:p>
          <a:p>
            <a:pPr eaLnBrk="1" hangingPunct="1"/>
            <a:r>
              <a:rPr lang="en-US" altLang="en-US" sz="3000" dirty="0" smtClean="0"/>
              <a:t>One very specific example: </a:t>
            </a:r>
            <a:br>
              <a:rPr lang="en-US" altLang="en-US" sz="3000" dirty="0" smtClean="0"/>
            </a:br>
            <a:r>
              <a:rPr lang="en-US" altLang="en-US" sz="3000" dirty="0" smtClean="0"/>
              <a:t>the UNFCCC or (better) the WTO should agree on guidelines for penalties on carbon-intensive </a:t>
            </a:r>
            <a:br>
              <a:rPr lang="en-US" altLang="en-US" sz="3000" dirty="0" smtClean="0"/>
            </a:br>
            <a:r>
              <a:rPr lang="en-US" altLang="en-US" sz="3000" dirty="0" smtClean="0"/>
              <a:t>imports that countries are allowed </a:t>
            </a:r>
            <a:br>
              <a:rPr lang="en-US" altLang="en-US" sz="3000" dirty="0" smtClean="0"/>
            </a:br>
            <a:r>
              <a:rPr lang="en-US" altLang="en-US" sz="3000" dirty="0" smtClean="0"/>
              <a:t>to impose on each other.</a:t>
            </a:r>
          </a:p>
        </p:txBody>
      </p:sp>
      <p:pic>
        <p:nvPicPr>
          <p:cNvPr id="83973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338638"/>
            <a:ext cx="11287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UNFCCC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FA2D-463A-4918-888B-C1ED0594417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3011" name="Picture 4" descr="MMj023621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57200"/>
            <a:ext cx="32242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4B2E-D85E-4E5F-9989-A9D23B58A73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Writings underlying this lecture</a:t>
            </a:r>
            <a:br>
              <a:rPr lang="en-US" sz="3600" dirty="0" smtClean="0"/>
            </a:br>
            <a:r>
              <a:rPr lang="en-US" sz="1600" dirty="0" smtClean="0"/>
              <a:t>available at www.hks.harvard.edu/fs/jfrankel/GEI.htm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338942"/>
            <a:ext cx="89154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"Congress </a:t>
            </a:r>
            <a:r>
              <a:rPr lang="en-US" sz="2000" dirty="0" smtClean="0"/>
              <a:t>should </a:t>
            </a:r>
            <a:r>
              <a:rPr lang="en-US" sz="2000" dirty="0"/>
              <a:t>a</a:t>
            </a:r>
            <a:r>
              <a:rPr lang="en-US" sz="2000" dirty="0" smtClean="0"/>
              <a:t>pprove </a:t>
            </a:r>
            <a:r>
              <a:rPr lang="en-US" sz="2000" dirty="0"/>
              <a:t>TPP," </a:t>
            </a:r>
            <a:r>
              <a:rPr lang="en-US" sz="2000" i="1" dirty="0"/>
              <a:t>Boston </a:t>
            </a:r>
            <a:r>
              <a:rPr lang="en-US" sz="2000" i="1" dirty="0" smtClean="0"/>
              <a:t>Globe,</a:t>
            </a:r>
            <a:r>
              <a:rPr lang="en-US" sz="2000" i="1" dirty="0"/>
              <a:t> </a:t>
            </a:r>
            <a:r>
              <a:rPr lang="en-US" sz="2000" dirty="0" smtClean="0"/>
              <a:t>Nov.</a:t>
            </a:r>
            <a:r>
              <a:rPr lang="en-US" sz="800" dirty="0" smtClean="0"/>
              <a:t> </a:t>
            </a:r>
            <a:r>
              <a:rPr lang="en-US" sz="2000" dirty="0" smtClean="0"/>
              <a:t>11</a:t>
            </a:r>
            <a:r>
              <a:rPr lang="en-US" sz="2000" dirty="0"/>
              <a:t>, 2015.</a:t>
            </a: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 smtClean="0"/>
              <a:t>“Protectionist </a:t>
            </a:r>
            <a:r>
              <a:rPr lang="en-US" sz="2000" dirty="0"/>
              <a:t>clouds darken sunny forecast for </a:t>
            </a:r>
            <a:r>
              <a:rPr lang="en-US" sz="2000" dirty="0" smtClean="0"/>
              <a:t>solar power,” </a:t>
            </a:r>
            <a:r>
              <a:rPr lang="en-US" sz="2000" i="1" dirty="0" smtClean="0"/>
              <a:t>VoxEU</a:t>
            </a:r>
            <a:r>
              <a:rPr lang="en-US" sz="2000" dirty="0"/>
              <a:t>, </a:t>
            </a:r>
            <a:r>
              <a:rPr lang="en-US" sz="2000" dirty="0" smtClean="0"/>
              <a:t>2013.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alt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 smtClean="0"/>
              <a:t>"</a:t>
            </a:r>
            <a:r>
              <a:rPr lang="en-US" altLang="en-US" sz="2000" dirty="0"/>
              <a:t>Global Environment and Trade Policy," </a:t>
            </a:r>
            <a:br>
              <a:rPr lang="en-US" altLang="en-US" sz="2000" dirty="0"/>
            </a:br>
            <a:r>
              <a:rPr lang="en-US" altLang="en-US" sz="2000" i="1" dirty="0"/>
              <a:t>Post-Kyoto International Climate Policy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eds.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Joe Aldy &amp; Rob Stavins; Cambridge Univ. Press, 2009.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“Environmental Effects of International Trade,”</a:t>
            </a:r>
            <a:br>
              <a:rPr lang="en-US" altLang="en-US" sz="2000" dirty="0"/>
            </a:br>
            <a:r>
              <a:rPr lang="en-US" altLang="en-US" sz="2000" i="1" dirty="0"/>
              <a:t>A Report for the Swedish </a:t>
            </a:r>
            <a:r>
              <a:rPr lang="en-US" altLang="en-US" sz="2000" i="1" dirty="0" err="1" smtClean="0"/>
              <a:t>Globalisation</a:t>
            </a:r>
            <a:r>
              <a:rPr lang="en-US" altLang="en-US" sz="2000" i="1" dirty="0"/>
              <a:t> </a:t>
            </a:r>
            <a:r>
              <a:rPr lang="en-US" altLang="en-US" sz="2000" i="1" dirty="0" smtClean="0"/>
              <a:t>Council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2009</a:t>
            </a:r>
            <a:r>
              <a:rPr lang="en-US" altLang="en-US" sz="2000" dirty="0"/>
              <a:t>.  </a:t>
            </a:r>
            <a:r>
              <a:rPr lang="en-US" altLang="en-US" sz="2000" dirty="0" smtClean="0"/>
              <a:t>HKS </a:t>
            </a:r>
            <a:r>
              <a:rPr lang="en-US" altLang="en-US" sz="2000" dirty="0"/>
              <a:t>RWP 09-006.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The Leakage/Competitiveness Issue In Climate Change Policy Proposals,” in </a:t>
            </a:r>
            <a:r>
              <a:rPr lang="en-US" altLang="en-US" sz="2000" i="1" dirty="0"/>
              <a:t>Climate Change, Trade and Investment: Is a Collision Inevitable</a:t>
            </a:r>
            <a:r>
              <a:rPr lang="en-US" altLang="en-US" sz="2000" i="1" dirty="0" smtClean="0"/>
              <a:t>?</a:t>
            </a:r>
            <a:r>
              <a:rPr lang="en-US" altLang="en-US" sz="2000" dirty="0" smtClean="0"/>
              <a:t> (Brookings </a:t>
            </a:r>
            <a:r>
              <a:rPr lang="en-US" altLang="en-US" sz="2000" dirty="0"/>
              <a:t>Institution </a:t>
            </a:r>
            <a:r>
              <a:rPr lang="en-US" altLang="en-US" sz="2000" dirty="0" smtClean="0"/>
              <a:t>Press), </a:t>
            </a:r>
            <a:r>
              <a:rPr lang="en-US" altLang="en-US" sz="2000" dirty="0"/>
              <a:t>2009,</a:t>
            </a:r>
            <a:br>
              <a:rPr lang="en-US" altLang="en-US" sz="2000" dirty="0"/>
            </a:br>
            <a:r>
              <a:rPr lang="en-US" altLang="en-US" sz="2000" dirty="0" err="1"/>
              <a:t>Lael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Brainard</a:t>
            </a:r>
            <a:r>
              <a:rPr lang="en-US" altLang="en-US" sz="2000" dirty="0"/>
              <a:t>, ed</a:t>
            </a:r>
            <a:r>
              <a:rPr lang="en-US" altLang="en-US" sz="2000" dirty="0" smtClean="0"/>
              <a:t>.</a:t>
            </a:r>
            <a:r>
              <a:rPr lang="en-US" altLang="en-US" sz="2300" dirty="0"/>
              <a:t>  </a:t>
            </a:r>
            <a:r>
              <a:rPr lang="en-US" altLang="en-US" dirty="0"/>
              <a:t>WCFIA WP 4792.   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800" dirty="0"/>
              <a:t>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"Is Trade Good or Bad for the Environment?  </a:t>
            </a:r>
            <a:br>
              <a:rPr lang="en-US" altLang="en-US" sz="2000" dirty="0"/>
            </a:br>
            <a:r>
              <a:rPr lang="en-US" altLang="en-US" sz="2000" dirty="0"/>
              <a:t>Sorting out the </a:t>
            </a:r>
            <a:r>
              <a:rPr lang="en-US" altLang="en-US" sz="2000" dirty="0" smtClean="0"/>
              <a:t>Causality," </a:t>
            </a:r>
            <a:r>
              <a:rPr lang="en-US" altLang="en-US" sz="2000" dirty="0"/>
              <a:t>with Andrew Rose, </a:t>
            </a:r>
            <a:br>
              <a:rPr lang="en-US" altLang="en-US" sz="2000" dirty="0"/>
            </a:br>
            <a:r>
              <a:rPr lang="en-US" altLang="en-US" sz="2000" i="1" dirty="0"/>
              <a:t>Review of Economics &amp; Statistics </a:t>
            </a:r>
            <a:r>
              <a:rPr lang="en-US" altLang="en-US" sz="2000" dirty="0"/>
              <a:t>87, no.1, 2005</a:t>
            </a:r>
            <a:r>
              <a:rPr lang="en-US" altLang="en-US" sz="2300" dirty="0"/>
              <a:t>. </a:t>
            </a:r>
            <a:r>
              <a:rPr lang="en-US" altLang="en-US" sz="1600" dirty="0"/>
              <a:t>NBER WP </a:t>
            </a:r>
            <a:r>
              <a:rPr lang="en-US" altLang="en-US" sz="1600" dirty="0" smtClean="0"/>
              <a:t>9201</a:t>
            </a:r>
            <a:r>
              <a:rPr lang="en-US" altLang="en-US" sz="1600" dirty="0"/>
              <a:t> </a:t>
            </a:r>
          </a:p>
        </p:txBody>
      </p:sp>
      <p:pic>
        <p:nvPicPr>
          <p:cNvPr id="45061" name="Picture 6" descr="AldyStavinsDec09Post-Ky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2209800"/>
            <a:ext cx="876300" cy="13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7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1200"/>
            <a:ext cx="129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NBER_LOGO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5653790"/>
            <a:ext cx="8763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9" descr="Brookings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98" y="5051425"/>
            <a:ext cx="2576512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8763000" cy="3810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Appendix 1: Anti-globalizers &amp; the WTO</a:t>
            </a:r>
            <a:endParaRPr lang="en-US" altLang="en-US" sz="1400" dirty="0" smtClean="0"/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sz="3600" dirty="0"/>
              <a:t>Appendix </a:t>
            </a:r>
            <a:r>
              <a:rPr lang="en-US" sz="3600" dirty="0" smtClean="0"/>
              <a:t>2: Could </a:t>
            </a:r>
            <a:r>
              <a:rPr lang="en-US" sz="3600" dirty="0"/>
              <a:t>trade measures be used </a:t>
            </a:r>
            <a:r>
              <a:rPr lang="en-US" sz="3600" dirty="0" smtClean="0"/>
              <a:t>in </a:t>
            </a:r>
            <a:r>
              <a:rPr lang="en-US" sz="3600" dirty="0"/>
              <a:t>a climate change agreement</a:t>
            </a:r>
            <a:r>
              <a:rPr lang="en-US" sz="3600" dirty="0" smtClean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3600" dirty="0"/>
              <a:t>Appendix 3: Frankel &amp; Rose paper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711EE-D9E1-4911-BD1B-9D5BC037D1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9067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  Outline:</a:t>
            </a:r>
            <a:r>
              <a:rPr lang="en-US" sz="2000" b="1" dirty="0" smtClean="0">
                <a:latin typeface="Calibri" panose="020F0502020204030204" pitchFamily="34" charset="0"/>
              </a:rPr>
              <a:t/>
            </a:r>
            <a:br>
              <a:rPr lang="en-US" sz="2000" b="1" dirty="0" smtClean="0">
                <a:latin typeface="Calibri" panose="020F0502020204030204" pitchFamily="34" charset="0"/>
              </a:rPr>
            </a:br>
            <a:endParaRPr lang="en-US" sz="2000" b="1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 smtClean="0">
                <a:latin typeface="Calibri" panose="020F0502020204030204" pitchFamily="34" charset="0"/>
              </a:rPr>
              <a:t>1. The </a:t>
            </a:r>
            <a:r>
              <a:rPr lang="en-US" sz="3000" b="1" dirty="0">
                <a:latin typeface="Calibri" panose="020F0502020204030204" pitchFamily="34" charset="0"/>
              </a:rPr>
              <a:t>trade-off between GDP </a:t>
            </a:r>
            <a:r>
              <a:rPr lang="en-US" sz="3000" b="1" dirty="0" smtClean="0">
                <a:latin typeface="Calibri" panose="020F0502020204030204" pitchFamily="34" charset="0"/>
              </a:rPr>
              <a:t>&amp; environmental goals.</a:t>
            </a:r>
            <a:endParaRPr lang="en-US" sz="3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 -- Is </a:t>
            </a:r>
            <a:r>
              <a:rPr lang="en-US" sz="2800" dirty="0">
                <a:latin typeface="Calibri" panose="020F0502020204030204" pitchFamily="34" charset="0"/>
              </a:rPr>
              <a:t>there an Environmental Kuznets Curve</a:t>
            </a:r>
            <a:r>
              <a:rPr lang="en-US" sz="2800" dirty="0" smtClean="0">
                <a:latin typeface="Calibri" panose="020F0502020204030204" pitchFamily="34" charset="0"/>
              </a:rPr>
              <a:t>?</a:t>
            </a:r>
            <a:r>
              <a:rPr lang="en-US" sz="1600" dirty="0" smtClean="0">
                <a:latin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 smtClean="0">
                <a:latin typeface="Calibri" panose="020F0502020204030204" pitchFamily="34" charset="0"/>
              </a:rPr>
              <a:t>2. Effects </a:t>
            </a:r>
            <a:r>
              <a:rPr lang="en-US" sz="3000" b="1" dirty="0">
                <a:latin typeface="Calibri" panose="020F0502020204030204" pitchFamily="34" charset="0"/>
              </a:rPr>
              <a:t>of trade on the </a:t>
            </a:r>
            <a:r>
              <a:rPr lang="en-US" sz="3000" b="1" dirty="0" smtClean="0">
                <a:latin typeface="Calibri" panose="020F0502020204030204" pitchFamily="34" charset="0"/>
              </a:rPr>
              <a:t>environment:</a:t>
            </a:r>
            <a:endParaRPr lang="en-US" sz="3000" b="1" dirty="0"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Harmful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vs. Beneficial</a:t>
            </a:r>
            <a:r>
              <a:rPr lang="en-US" sz="1600" dirty="0" smtClean="0">
                <a:latin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 smtClean="0">
                <a:latin typeface="Calibri" panose="020F0502020204030204" pitchFamily="34" charset="0"/>
              </a:rPr>
              <a:t>3. Which effects tend </a:t>
            </a:r>
            <a:r>
              <a:rPr lang="en-US" sz="3000" b="1" dirty="0">
                <a:latin typeface="Calibri" panose="020F0502020204030204" pitchFamily="34" charset="0"/>
              </a:rPr>
              <a:t>to dominate in practice?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Correlations.  </a:t>
            </a:r>
            <a:r>
              <a:rPr lang="en-US" sz="2400">
                <a:latin typeface="Calibri" panose="020F0502020204030204" pitchFamily="34" charset="0"/>
              </a:rPr>
              <a:t>F</a:t>
            </a:r>
            <a:r>
              <a:rPr lang="en-US" sz="2400" smtClean="0">
                <a:latin typeface="Calibri" panose="020F0502020204030204" pitchFamily="34" charset="0"/>
              </a:rPr>
              <a:t>or </a:t>
            </a:r>
            <a:r>
              <a:rPr lang="en-US" sz="2400" dirty="0" smtClean="0">
                <a:latin typeface="Calibri" panose="020F0502020204030204" pitchFamily="34" charset="0"/>
              </a:rPr>
              <a:t>SO2 &amp; CO2.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OLS estimates </a:t>
            </a:r>
            <a:r>
              <a:rPr lang="en-US" sz="2400" dirty="0">
                <a:latin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</a:rPr>
              <a:t>effect </a:t>
            </a:r>
            <a:r>
              <a:rPr lang="en-US" sz="2400" dirty="0">
                <a:latin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</a:rPr>
              <a:t>trade per se.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Conclusion:  Domestic vs. global externalities.</a:t>
            </a:r>
            <a:endParaRPr lang="en-US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800" dirty="0" smtClean="0"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800" dirty="0" smtClean="0"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Appendix 1:</a:t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>A</a:t>
            </a:r>
            <a:r>
              <a:rPr lang="en-US" sz="4000" dirty="0" smtClean="0">
                <a:effectLst/>
              </a:rPr>
              <a:t>nti-globalizers </a:t>
            </a:r>
            <a:r>
              <a:rPr lang="en-US" sz="4000" dirty="0">
                <a:effectLst/>
              </a:rPr>
              <a:t>and the WTO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505200"/>
          </a:xfrm>
        </p:spPr>
        <p:txBody>
          <a:bodyPr/>
          <a:lstStyle/>
          <a:p>
            <a:r>
              <a:rPr lang="en-US" sz="3600" dirty="0" smtClean="0"/>
              <a:t>The anti-globalization movement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3600" dirty="0" smtClean="0"/>
              <a:t>Are WTO panel cases anti-environment?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3871-92CC-4F77-BA45-63A47C28AC7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ea typeface="SimSun" pitchFamily="2" charset="-122"/>
              </a:rPr>
              <a:t>The anti-globalization</a:t>
            </a:r>
            <a:r>
              <a:rPr lang="en-US" sz="3600" dirty="0" smtClean="0"/>
              <a:t> movement: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altLang="zh-CN" sz="3600" dirty="0" smtClean="0">
                <a:ea typeface="SimSun" pitchFamily="2" charset="-122"/>
              </a:rPr>
              <a:t>the first big protests in </a:t>
            </a:r>
            <a:r>
              <a:rPr lang="en-US" sz="3600" dirty="0" smtClean="0"/>
              <a:t>Seattle, 1999</a:t>
            </a:r>
          </a:p>
        </p:txBody>
      </p:sp>
      <p:pic>
        <p:nvPicPr>
          <p:cNvPr id="25604" name="Picture 3" descr="j04010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5875163" cy="3914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4" descr="SeattleWTOturtle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01358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8AFBF-F934-43F9-B147-878D146953D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75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anti-globalization movement, continued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839200" cy="54102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Some of </a:t>
            </a:r>
            <a:r>
              <a:rPr lang="en-US" altLang="en-US" sz="2600" dirty="0"/>
              <a:t>the anti-globalization protestors </a:t>
            </a:r>
            <a:r>
              <a:rPr lang="en-US" altLang="en-US" sz="2600" dirty="0" smtClean="0"/>
              <a:t>at the 1999 Seattle WTO Ministerial meeting wore turtle costumes.   </a:t>
            </a:r>
            <a:br>
              <a:rPr lang="en-US" altLang="en-US" sz="26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Why?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They felt that a WTO panel </a:t>
            </a:r>
            <a:br>
              <a:rPr lang="en-US" altLang="en-US" sz="2600" dirty="0" smtClean="0"/>
            </a:br>
            <a:r>
              <a:rPr lang="en-US" altLang="en-US" sz="2600" dirty="0" smtClean="0"/>
              <a:t>had, in the name of free trade, </a:t>
            </a:r>
            <a:br>
              <a:rPr lang="en-US" altLang="en-US" sz="2600" dirty="0" smtClean="0"/>
            </a:br>
            <a:r>
              <a:rPr lang="en-US" altLang="en-US" sz="2600" dirty="0" smtClean="0"/>
              <a:t>blocked the ability of the US </a:t>
            </a:r>
            <a:br>
              <a:rPr lang="en-US" altLang="en-US" sz="2600" dirty="0" smtClean="0"/>
            </a:br>
            <a:r>
              <a:rPr lang="en-US" altLang="en-US" sz="2600" dirty="0" smtClean="0"/>
              <a:t>to protect </a:t>
            </a:r>
            <a:r>
              <a:rPr lang="en-US" altLang="en-US" sz="2600" dirty="0"/>
              <a:t>Indian ocean sea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turtles from shrimpers.</a:t>
            </a:r>
          </a:p>
        </p:txBody>
      </p:sp>
      <p:pic>
        <p:nvPicPr>
          <p:cNvPr id="44036" name="Picture 4" descr="SeattleWTOturtleb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82833"/>
            <a:ext cx="3276600" cy="29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1347-E6C4-474A-8A26-38A680B8B36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247900" y="5638800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Globalization</a:t>
            </a:r>
            <a:endParaRPr lang="en-US" altLang="en-US" sz="1200" b="1" i="1">
              <a:cs typeface="Times New Roman" pitchFamily="18" charset="0"/>
            </a:endParaRPr>
          </a:p>
          <a:p>
            <a:endParaRPr lang="en-US" altLang="en-US"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cs typeface="Times New Roman" pitchFamily="18" charset="0"/>
              </a:rPr>
              <a:t>Protectionism</a:t>
            </a:r>
            <a:endParaRPr lang="en-US" altLang="en-US" sz="2000">
              <a:cs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/>
        </p:nvSpPr>
        <p:spPr bwMode="auto">
          <a:xfrm>
            <a:off x="76200" y="3048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The impossible trinity </a:t>
            </a:r>
            <a:b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</a:br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of global environmental regulation</a:t>
            </a:r>
            <a:endParaRPr lang="en-US" altLang="en-US" sz="3300" dirty="0">
              <a:latin typeface="+mj-lt"/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38600" y="325755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Environmental </a:t>
            </a:r>
            <a:endParaRPr lang="en-US" altLang="en-US" sz="1100">
              <a:cs typeface="Arial" charset="0"/>
            </a:endParaRPr>
          </a:p>
          <a:p>
            <a:pPr algn="ctr"/>
            <a:r>
              <a:rPr lang="en-US" altLang="en-US" sz="2400" i="1">
                <a:cs typeface="Times New Roman" pitchFamily="18" charset="0"/>
              </a:rPr>
              <a:t>standards</a:t>
            </a:r>
            <a:endParaRPr lang="en-US" altLang="en-US">
              <a:cs typeface="Arial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00100" y="325755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>
                <a:cs typeface="Times New Roman" pitchFamily="18" charset="0"/>
              </a:rPr>
              <a:t>National sovereignty</a:t>
            </a:r>
            <a:endParaRPr lang="en-US" altLang="en-US">
              <a:cs typeface="Arial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Unregulated               emissions</a:t>
            </a:r>
            <a:endParaRPr lang="en-US" altLang="en-US" sz="2000" b="1">
              <a:cs typeface="Times New Roman" pitchFamily="18" charset="0"/>
            </a:endParaRPr>
          </a:p>
          <a:p>
            <a:endParaRPr lang="en-US" altLang="en-US" sz="2000">
              <a:cs typeface="Arial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477000" y="5105400"/>
            <a:ext cx="1905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Multilateral </a:t>
            </a:r>
            <a:br>
              <a:rPr lang="en-US" altLang="en-US" sz="2000">
                <a:cs typeface="Times New Roman" pitchFamily="18" charset="0"/>
              </a:rPr>
            </a:br>
            <a:r>
              <a:rPr lang="en-US" altLang="en-US" sz="2000">
                <a:cs typeface="Times New Roman" pitchFamily="18" charset="0"/>
              </a:rPr>
              <a:t>governance</a:t>
            </a:r>
            <a:endParaRPr lang="en-US" altLang="en-US" sz="2000">
              <a:cs typeface="Arial" charset="0"/>
            </a:endParaRPr>
          </a:p>
        </p:txBody>
      </p:sp>
      <p:grpSp>
        <p:nvGrpSpPr>
          <p:cNvPr id="18442" name="Group 9"/>
          <p:cNvGrpSpPr>
            <a:grpSpLocks/>
          </p:cNvGrpSpPr>
          <p:nvPr/>
        </p:nvGrpSpPr>
        <p:grpSpPr bwMode="auto">
          <a:xfrm>
            <a:off x="1676400" y="1524000"/>
            <a:ext cx="4762500" cy="4152900"/>
            <a:chOff x="3600" y="5220"/>
            <a:chExt cx="5371" cy="4651"/>
          </a:xfrm>
        </p:grpSpPr>
        <p:sp>
          <p:nvSpPr>
            <p:cNvPr id="18444" name="AutoShape 10" descr="5%"/>
            <p:cNvSpPr>
              <a:spLocks noChangeArrowheads="1"/>
            </p:cNvSpPr>
            <p:nvPr/>
          </p:nvSpPr>
          <p:spPr bwMode="auto">
            <a:xfrm>
              <a:off x="3780" y="5400"/>
              <a:ext cx="5069" cy="4320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H="1">
              <a:off x="4320" y="7161"/>
              <a:ext cx="1342" cy="219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864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5040" y="7920"/>
              <a:ext cx="1152" cy="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RACE </a:t>
              </a:r>
              <a:r>
                <a:rPr lang="en-US" altLang="en-US" sz="1400" b="1">
                  <a:solidFill>
                    <a:srgbClr val="663300"/>
                  </a:solidFill>
                  <a:cs typeface="Times New Roman" pitchFamily="18" charset="0"/>
                </a:rPr>
                <a:t>TO THE</a:t>
              </a:r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 </a:t>
              </a:r>
              <a:r>
                <a:rPr lang="en-US" altLang="en-US" sz="1500" b="1">
                  <a:solidFill>
                    <a:srgbClr val="663300"/>
                  </a:solidFill>
                  <a:cs typeface="Times New Roman" pitchFamily="18" charset="0"/>
                </a:rPr>
                <a:t>BOTTOM</a:t>
              </a:r>
            </a:p>
            <a:p>
              <a:endParaRPr lang="en-US" altLang="en-US" sz="150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360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6120" y="522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571500" y="4349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46400" y="3200400"/>
            <a:ext cx="1268600" cy="2057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43400" y="3939640"/>
            <a:ext cx="887600" cy="80361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An alter-native</a:t>
            </a:r>
            <a:endParaRPr lang="en-US" altLang="en-US" sz="1500" b="1" dirty="0">
              <a:solidFill>
                <a:srgbClr val="009900"/>
              </a:solidFill>
              <a:cs typeface="Times New Roman" pitchFamily="18" charset="0"/>
            </a:endParaRPr>
          </a:p>
          <a:p>
            <a:endParaRPr lang="en-US" altLang="en-US" sz="1500" dirty="0">
              <a:solidFill>
                <a:srgbClr val="66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DF943-978A-47D9-85E3-82EDB5E962B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What do the anti-globalizers mean</a:t>
            </a:r>
            <a:br>
              <a:rPr lang="en-US" sz="3200" smtClean="0"/>
            </a:br>
            <a:r>
              <a:rPr lang="en-US" sz="3200" smtClean="0"/>
              <a:t>when they say the WTO is </a:t>
            </a:r>
            <a:br>
              <a:rPr lang="en-US" sz="3200" smtClean="0"/>
            </a:br>
            <a:r>
              <a:rPr lang="en-US" sz="3200" smtClean="0"/>
              <a:t>an intrusive undemocratic bureaucracy?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Its governance?   = the member-country governments.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Technically one-country one-vote.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True, US &amp; EU have disproportionate weight.</a:t>
            </a:r>
            <a:r>
              <a:rPr lang="en-US" altLang="en-US" sz="2000" dirty="0" smtClean="0"/>
              <a:t>  </a:t>
            </a:r>
            <a:br>
              <a:rPr lang="en-US" altLang="en-US" sz="2000" dirty="0" smtClean="0"/>
            </a:br>
            <a:r>
              <a:rPr lang="en-US" altLang="en-US" sz="2000" dirty="0" smtClean="0"/>
              <a:t>But making it more democratic means giving more weight to India.   </a:t>
            </a:r>
            <a:r>
              <a:rPr lang="en-US" altLang="en-US" sz="2200" dirty="0" smtClean="0"/>
              <a:t>Result: Policy gives </a:t>
            </a:r>
            <a:r>
              <a:rPr lang="en-US" altLang="en-US" sz="2200" i="1" dirty="0" smtClean="0"/>
              <a:t>lower </a:t>
            </a:r>
            <a:r>
              <a:rPr lang="en-US" altLang="en-US" sz="2200" dirty="0" smtClean="0"/>
              <a:t>priority to the environment.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Articles of Agreement?    </a:t>
            </a:r>
            <a:br>
              <a:rPr lang="en-US" altLang="en-US" sz="2400" dirty="0" smtClean="0"/>
            </a:br>
            <a:r>
              <a:rPr lang="en-US" altLang="en-US" sz="2400" dirty="0" smtClean="0"/>
              <a:t>Hard to object to (next slide).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WTO staff?    </a:t>
            </a:r>
            <a:br>
              <a:rPr lang="en-US" altLang="en-US" sz="2400" dirty="0" smtClean="0"/>
            </a:br>
            <a:r>
              <a:rPr lang="en-US" altLang="en-US" sz="2400" dirty="0" smtClean="0"/>
              <a:t>A few thousand powerless technocrats </a:t>
            </a:r>
            <a:br>
              <a:rPr lang="en-US" altLang="en-US" sz="2400" dirty="0" smtClean="0"/>
            </a:br>
            <a:r>
              <a:rPr lang="en-US" altLang="en-US" sz="2400" dirty="0" smtClean="0"/>
              <a:t>working in a building on Lake Geneva.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WTO panel rulings that interpret the rules?   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That must be it.</a:t>
            </a:r>
          </a:p>
        </p:txBody>
      </p:sp>
      <p:pic>
        <p:nvPicPr>
          <p:cNvPr id="26629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481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BB90-5B0C-45CF-A3B6-9B36746D1E0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3200" dirty="0">
                <a:ea typeface="SimSun" pitchFamily="2" charset="-122"/>
              </a:rPr>
              <a:t>WTO </a:t>
            </a:r>
            <a:r>
              <a:rPr lang="en-US" altLang="zh-CN" sz="3200" dirty="0" smtClean="0">
                <a:ea typeface="SimSun" pitchFamily="2" charset="-122"/>
              </a:rPr>
              <a:t>language supports the </a:t>
            </a:r>
            <a:r>
              <a:rPr lang="en-US" altLang="zh-CN" sz="3200" dirty="0">
                <a:ea typeface="SimSun" pitchFamily="2" charset="-122"/>
              </a:rPr>
              <a:t>environment: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828800"/>
            <a:ext cx="9525000" cy="4800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Article XX allows exceptions for health &amp; conservation.</a:t>
            </a:r>
            <a:r>
              <a:rPr lang="en-US" altLang="zh-CN" sz="1000" dirty="0" smtClean="0">
                <a:ea typeface="SimSun" pitchFamily="2" charset="-122"/>
              </a:rPr>
              <a:t/>
            </a:r>
            <a:br>
              <a:rPr lang="en-US" altLang="zh-CN" sz="1000" dirty="0" smtClean="0">
                <a:ea typeface="SimSun" pitchFamily="2" charset="-122"/>
              </a:rPr>
            </a:b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Preamble to 1995 Marrakesh Agreement establishing WTO seeks “to protect and preserve the environment;” </a:t>
            </a: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2001 Doha Communiqu</a:t>
            </a:r>
            <a:r>
              <a:rPr lang="en-US" altLang="zh-CN" dirty="0" smtClean="0">
                <a:ea typeface="SimSun" pitchFamily="2" charset="-122"/>
                <a:cs typeface="Arial" charset="0"/>
              </a:rPr>
              <a:t>é</a:t>
            </a:r>
            <a:r>
              <a:rPr lang="en-US" altLang="zh-CN" dirty="0" smtClean="0">
                <a:ea typeface="SimSun" pitchFamily="2" charset="-122"/>
              </a:rPr>
              <a:t> starting new round of negotiations:   </a:t>
            </a:r>
            <a:r>
              <a:rPr lang="en-US" altLang="en-US" dirty="0" smtClean="0"/>
              <a:t>“the aims of ... open and non-discriminatory trading system, and acting </a:t>
            </a:r>
            <a:br>
              <a:rPr lang="en-US" altLang="en-US" dirty="0" smtClean="0"/>
            </a:br>
            <a:r>
              <a:rPr lang="en-US" altLang="en-US" dirty="0" smtClean="0"/>
              <a:t>for the protection of the environment ... </a:t>
            </a:r>
            <a:br>
              <a:rPr lang="en-US" altLang="en-US" dirty="0" smtClean="0"/>
            </a:br>
            <a:r>
              <a:rPr lang="en-US" altLang="en-US" dirty="0" smtClean="0"/>
              <a:t>must be mutually supportive.”</a:t>
            </a:r>
          </a:p>
        </p:txBody>
      </p:sp>
      <p:pic>
        <p:nvPicPr>
          <p:cNvPr id="129028" name="Picture 4" descr="WTObl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WTOlogo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44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19FF-A437-4D5E-AAE1-714276474AE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Typical WTO panel cases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79613"/>
            <a:ext cx="9067800" cy="4802187"/>
          </a:xfrm>
        </p:spPr>
        <p:txBody>
          <a:bodyPr/>
          <a:lstStyle/>
          <a:p>
            <a:pPr eaLnBrk="1" hangingPunct="1"/>
            <a:r>
              <a:rPr lang="en-US" altLang="en-US" smtClean="0"/>
              <a:t>Tariffs or other measures that discriminate against producers in some trading partners, </a:t>
            </a:r>
            <a:endParaRPr lang="en-US" altLang="en-US" sz="800" smtClean="0"/>
          </a:p>
          <a:p>
            <a:pPr eaLnBrk="1" hangingPunct="1"/>
            <a:endParaRPr lang="en-US" altLang="en-US" sz="800" smtClean="0"/>
          </a:p>
          <a:p>
            <a:pPr lvl="1" eaLnBrk="1" hangingPunct="1"/>
            <a:r>
              <a:rPr lang="en-US" altLang="en-US" sz="3200" smtClean="0"/>
              <a:t>either in favor of other trading partners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200" smtClean="0"/>
              <a:t>	(potential violation of MFN principle of Article I)</a:t>
            </a:r>
            <a:r>
              <a:rPr lang="en-US" altLang="en-US" sz="2400" smtClean="0"/>
              <a:t>         </a:t>
            </a:r>
            <a:r>
              <a:rPr lang="en-US" altLang="en-US" smtClean="0"/>
              <a:t>or </a:t>
            </a:r>
          </a:p>
          <a:p>
            <a:pPr lvl="1" eaLnBrk="1" hangingPunct="1">
              <a:buFontTx/>
              <a:buNone/>
            </a:pPr>
            <a:endParaRPr lang="en-US" altLang="en-US" sz="800" smtClean="0"/>
          </a:p>
          <a:p>
            <a:pPr lvl="1" eaLnBrk="1" hangingPunct="1"/>
            <a:r>
              <a:rPr lang="en-US" altLang="en-US" sz="2700" smtClean="0"/>
              <a:t>in favor</a:t>
            </a:r>
            <a:r>
              <a:rPr lang="en-US" altLang="en-US" sz="2900" smtClean="0"/>
              <a:t> </a:t>
            </a:r>
            <a:r>
              <a:rPr lang="en-US" altLang="en-US" sz="2400" smtClean="0"/>
              <a:t>of </a:t>
            </a:r>
            <a:r>
              <a:rPr lang="en-US" altLang="en-US" sz="3200" smtClean="0"/>
              <a:t>“like products”</a:t>
            </a:r>
            <a:r>
              <a:rPr lang="en-US" altLang="en-US" sz="2900" smtClean="0"/>
              <a:t> </a:t>
            </a:r>
            <a:r>
              <a:rPr lang="en-US" altLang="en-US" sz="2400" smtClean="0"/>
              <a:t>from </a:t>
            </a:r>
            <a:r>
              <a:rPr lang="en-US" altLang="en-US" sz="2900" smtClean="0"/>
              <a:t>domestic producers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200" smtClean="0"/>
              <a:t>(potential violation of national treatment provision of Article III).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2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700A-02B4-4C6A-8CE7-5244FBC6911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Typical WTO panel cases,</a:t>
            </a:r>
            <a:r>
              <a:rPr lang="en-US" smtClean="0"/>
              <a:t> </a:t>
            </a:r>
            <a:r>
              <a:rPr lang="en-US" sz="2400" smtClean="0"/>
              <a:t>continued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a targeted country files a WTO complaint alleging such a violation, the question is whether the measure is permissible under Article XX </a:t>
            </a:r>
          </a:p>
          <a:p>
            <a:pPr lvl="1" eaLnBrk="1" hangingPunct="1"/>
            <a:r>
              <a:rPr lang="en-US" altLang="en-US" sz="2400" dirty="0" smtClean="0"/>
              <a:t>which allows for exceptions to the non-discrimination principles for environmental reasons (</a:t>
            </a:r>
            <a:r>
              <a:rPr lang="en-US" altLang="en-US" sz="2400" dirty="0" err="1" smtClean="0"/>
              <a:t>XXb</a:t>
            </a:r>
            <a:r>
              <a:rPr lang="en-US" altLang="en-US" sz="2400" dirty="0" smtClean="0"/>
              <a:t>), </a:t>
            </a:r>
          </a:p>
          <a:p>
            <a:pPr lvl="1" eaLnBrk="1" hangingPunct="1"/>
            <a:r>
              <a:rPr lang="en-US" altLang="en-US" sz="2400" dirty="0" smtClean="0"/>
              <a:t>provided that the measures in question are not </a:t>
            </a:r>
            <a:br>
              <a:rPr lang="en-US" altLang="en-US" sz="2400" dirty="0" smtClean="0"/>
            </a:br>
            <a:r>
              <a:rPr lang="en-US" altLang="en-US" sz="2400" dirty="0" smtClean="0"/>
              <a:t>“a means of arbitrary or unjustifiable discrimination” nor a “disguised restriction on international trade.”</a:t>
            </a:r>
          </a:p>
        </p:txBody>
      </p:sp>
    </p:spTree>
    <p:extLst>
      <p:ext uri="{BB962C8B-B14F-4D97-AF65-F5344CB8AC3E}">
        <p14:creationId xmlns:p14="http://schemas.microsoft.com/office/powerpoint/2010/main" val="41323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275C1-45E6-4422-9A19-CFC112A464F5}" type="slidenum">
              <a:rPr lang="en-US">
                <a:latin typeface="+mn-lt"/>
              </a:rPr>
              <a:pPr>
                <a:defRPr/>
              </a:pPr>
              <a:t>38</a:t>
            </a:fld>
            <a:endParaRPr lang="en-US">
              <a:latin typeface="+mn-lt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Appendix </a:t>
            </a:r>
            <a:r>
              <a:rPr lang="en-US" sz="3600" dirty="0" smtClean="0"/>
              <a:t>2: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Could trade measures be used </a:t>
            </a:r>
            <a:br>
              <a:rPr lang="en-US" sz="3600" dirty="0"/>
            </a:br>
            <a:r>
              <a:rPr lang="en-US" sz="3600" dirty="0"/>
              <a:t>in a climate change agreement?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 smtClean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133600"/>
            <a:ext cx="8915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 Question (1):</a:t>
            </a:r>
            <a:br>
              <a:rPr lang="en-US" altLang="en-US" dirty="0" smtClean="0"/>
            </a:br>
            <a:r>
              <a:rPr lang="en-US" altLang="en-US" sz="3000" dirty="0" smtClean="0"/>
              <a:t>GHG emissions are generated by so-called Processes and Production Methods (PPMs). </a:t>
            </a:r>
            <a:br>
              <a:rPr lang="en-US" altLang="en-US" sz="3000" dirty="0" smtClean="0"/>
            </a:br>
            <a:r>
              <a:rPr lang="en-US" altLang="en-US" sz="3000" dirty="0" smtClean="0"/>
              <a:t>Does that rule out trade measures against them?</a:t>
            </a:r>
          </a:p>
          <a:p>
            <a:pPr eaLnBrk="1" hangingPunct="1">
              <a:buFontTx/>
              <a:buNone/>
            </a:pPr>
            <a:r>
              <a:rPr lang="en-US" altLang="en-US" sz="3000" dirty="0" smtClean="0"/>
              <a:t>	No; 3 precedents.</a:t>
            </a:r>
            <a:endParaRPr lang="en-US" altLang="en-US" sz="800" dirty="0" smtClean="0"/>
          </a:p>
          <a:p>
            <a:pPr eaLnBrk="1" hangingPunct="1">
              <a:buFontTx/>
              <a:buNone/>
            </a:pPr>
            <a:endParaRPr lang="en-US" altLang="en-US" sz="8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Question (2):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What specific trade control </a:t>
            </a:r>
            <a:br>
              <a:rPr lang="en-US" altLang="en-US" dirty="0" smtClean="0"/>
            </a:br>
            <a:r>
              <a:rPr lang="en-US" altLang="en-US" dirty="0" smtClean="0"/>
              <a:t>design is appropriate?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2773" name="Picture 4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248400"/>
            <a:ext cx="2173111" cy="457200"/>
          </a:xfrm>
        </p:spPr>
        <p:txBody>
          <a:bodyPr/>
          <a:lstStyle/>
          <a:p>
            <a:pPr>
              <a:defRPr/>
            </a:pPr>
            <a:fld id="{7E4506F4-C2B6-41C4-9E43-DE4EA69EC0D9}" type="slidenum">
              <a:rPr lang="en-US">
                <a:latin typeface="+mn-lt"/>
              </a:rPr>
              <a:pPr>
                <a:defRPr/>
              </a:pPr>
              <a:t>39</a:t>
            </a:fld>
            <a:endParaRPr lang="en-US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(1):  Montreal Protocol on stratospheric ozone depletion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Trade controls had two motivations: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(i) to encourage countries to join, and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(ii) if major countries had remained outside, would have minimized leakage, the migration of production of banned substances to nonparticipating countries.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In the event, (i) worked, so (ii) not needed</a:t>
            </a:r>
            <a:r>
              <a:rPr lang="en-US" altLang="zh-CN" sz="3200" dirty="0" smtClean="0">
                <a:ea typeface="SimSun" pitchFamily="2" charset="-122"/>
              </a:rPr>
              <a:t>.</a:t>
            </a:r>
            <a:endParaRPr lang="en-US" altLang="en-US" sz="3200" dirty="0" smtClean="0"/>
          </a:p>
        </p:txBody>
      </p:sp>
      <p:pic>
        <p:nvPicPr>
          <p:cNvPr id="33797" name="Picture 4" descr="ozone-layer-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2560"/>
            <a:ext cx="16764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Widely agreed: </a:t>
            </a:r>
            <a:r>
              <a:rPr lang="en-US" sz="3000" dirty="0" smtClean="0"/>
              <a:t>trade</a:t>
            </a:r>
            <a:r>
              <a:rPr lang="en-US" sz="3000" dirty="0"/>
              <a:t> </a:t>
            </a:r>
            <a:r>
              <a:rPr lang="en-US" sz="3000" dirty="0" smtClean="0"/>
              <a:t>is </a:t>
            </a:r>
            <a:r>
              <a:rPr lang="en-US" sz="3000" dirty="0" smtClean="0"/>
              <a:t>good </a:t>
            </a:r>
            <a:r>
              <a:rPr lang="en-US" sz="3000" i="1" dirty="0" smtClean="0"/>
              <a:t>for economic growth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0574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 theory:  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smtClean="0"/>
              <a:t>-- Classical </a:t>
            </a:r>
            <a:r>
              <a:rPr lang="en-US" altLang="en-US" sz="2800" dirty="0" smtClean="0"/>
              <a:t>comparative advantage </a:t>
            </a:r>
            <a:r>
              <a:rPr lang="en-US" altLang="en-US" sz="2400" dirty="0" smtClean="0"/>
              <a:t>(</a:t>
            </a:r>
            <a:r>
              <a:rPr lang="en-US" altLang="en-US" sz="2400" dirty="0" smtClean="0"/>
              <a:t>e.g., Ricardo</a:t>
            </a:r>
            <a:r>
              <a:rPr lang="en-US" altLang="en-US" sz="2600" dirty="0" smtClean="0"/>
              <a:t>)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-- </a:t>
            </a:r>
            <a:r>
              <a:rPr lang="en-US" altLang="en-US" sz="2800" dirty="0" smtClean="0"/>
              <a:t>&amp; </a:t>
            </a:r>
            <a:r>
              <a:rPr lang="en-US" altLang="en-US" sz="2800" dirty="0" smtClean="0"/>
              <a:t>modern theories of trade based </a:t>
            </a:r>
            <a:br>
              <a:rPr lang="en-US" altLang="en-US" sz="2800" dirty="0" smtClean="0"/>
            </a:br>
            <a:r>
              <a:rPr lang="en-US" altLang="en-US" sz="2800" dirty="0" smtClean="0"/>
              <a:t>on imperfect competition </a:t>
            </a:r>
            <a:r>
              <a:rPr lang="en-US" altLang="en-US" sz="2400" dirty="0" smtClean="0"/>
              <a:t>(e.g., Krugman</a:t>
            </a:r>
            <a:r>
              <a:rPr lang="en-US" altLang="en-US" sz="2400" dirty="0" smtClean="0"/>
              <a:t>).</a:t>
            </a:r>
            <a:endParaRPr lang="en-US" altLang="en-US" sz="800" dirty="0" smtClean="0"/>
          </a:p>
          <a:p>
            <a:pPr eaLnBrk="1" hangingPunct="1"/>
            <a:endParaRPr lang="en-US" altLang="en-US" sz="800" dirty="0" smtClean="0"/>
          </a:p>
          <a:p>
            <a:pPr eaLnBrk="1" hangingPunct="1">
              <a:buFontTx/>
              <a:buNone/>
            </a:pPr>
            <a:endParaRPr lang="en-US" altLang="en-US" sz="1400" dirty="0" smtClean="0"/>
          </a:p>
          <a:p>
            <a:pPr eaLnBrk="1" hangingPunct="1"/>
            <a:r>
              <a:rPr lang="en-US" altLang="en-US" sz="2800" dirty="0" smtClean="0"/>
              <a:t>Empirically</a:t>
            </a:r>
            <a:r>
              <a:rPr lang="en-US" altLang="en-US" sz="2800" dirty="0" smtClean="0"/>
              <a:t>: </a:t>
            </a:r>
            <a:br>
              <a:rPr lang="en-US" altLang="en-US" sz="2800" dirty="0" smtClean="0"/>
            </a:br>
            <a:r>
              <a:rPr lang="en-US" altLang="en-US" sz="2800" dirty="0" smtClean="0"/>
              <a:t>Econometric </a:t>
            </a:r>
            <a:r>
              <a:rPr lang="en-US" altLang="en-US" sz="2800" dirty="0" smtClean="0"/>
              <a:t>studies. </a:t>
            </a:r>
            <a:endParaRPr lang="en-US" altLang="en-US" sz="1600" dirty="0" smtClean="0"/>
          </a:p>
          <a:p>
            <a:pPr eaLnBrk="1" hangingPunct="1">
              <a:buFontTx/>
              <a:buNone/>
            </a:pPr>
            <a:r>
              <a:rPr lang="en-US" altLang="en-US" sz="5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 </a:t>
            </a:r>
            <a:r>
              <a:rPr lang="en-US" altLang="en-US" sz="2400" dirty="0"/>
              <a:t>O</a:t>
            </a:r>
            <a:r>
              <a:rPr lang="en-US" altLang="en-US" sz="2400" dirty="0" smtClean="0"/>
              <a:t>ne </a:t>
            </a:r>
            <a:r>
              <a:rPr lang="en-US" altLang="en-US" sz="2400" dirty="0" smtClean="0"/>
              <a:t>estimate:  every .01 increase in a country’s trade/GDP ratio raises income 3 </a:t>
            </a:r>
            <a:r>
              <a:rPr lang="en-US" altLang="en-US" sz="2100" dirty="0" smtClean="0"/>
              <a:t>½</a:t>
            </a:r>
            <a:r>
              <a:rPr lang="en-US" altLang="en-US" sz="2400" dirty="0" smtClean="0"/>
              <a:t> % </a:t>
            </a:r>
            <a:r>
              <a:rPr lang="en-US" altLang="en-US" sz="2000" dirty="0" smtClean="0"/>
              <a:t>(over next 20 yrs.).</a:t>
            </a:r>
            <a:endParaRPr lang="en-US" altLang="en-US" sz="2400" dirty="0" smtClean="0"/>
          </a:p>
        </p:txBody>
      </p:sp>
      <p:pic>
        <p:nvPicPr>
          <p:cNvPr id="12293" name="Picture 4" descr="j0289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810000"/>
            <a:ext cx="2138082" cy="1447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1305" y="401548"/>
            <a:ext cx="94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1. Trade-off between GDP &amp; environment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5EE88-6A45-4A1D-BC15-2816BAD91CC7}" type="slidenum">
              <a:rPr lang="en-US">
                <a:latin typeface="+mn-lt"/>
              </a:rPr>
              <a:pPr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(2): The true meaning of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the 1998 WTO panel shrimp-turtle decision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89916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New ruling: environmental measures can target, </a:t>
            </a:r>
            <a:br>
              <a:rPr lang="en-US" altLang="en-US" sz="2800" dirty="0" smtClean="0"/>
            </a:br>
            <a:r>
              <a:rPr lang="en-US" altLang="en-US" sz="2800" dirty="0" smtClean="0"/>
              <a:t>not only exported products (Article XX), but also partners’ Processes &amp; Production Methods (PPMs),</a:t>
            </a:r>
          </a:p>
          <a:p>
            <a:pPr eaLnBrk="1" hangingPunct="1"/>
            <a:r>
              <a:rPr lang="en-US" altLang="en-US" sz="2800" dirty="0" smtClean="0"/>
              <a:t>subject, as always, to non-discrimination </a:t>
            </a:r>
            <a:r>
              <a:rPr lang="en-US" altLang="en-US" sz="2000" dirty="0" smtClean="0"/>
              <a:t>(Articles I &amp; III).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eaLnBrk="1" hangingPunct="1"/>
            <a:r>
              <a:rPr lang="en-US" altLang="en-US" sz="2800" dirty="0" smtClean="0"/>
              <a:t>US was able to proceed to protect turtles, without discrimination against Asian fishermen.</a:t>
            </a:r>
            <a:br>
              <a:rPr lang="en-US" altLang="en-US" sz="2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Environmentalists failed to notice </a:t>
            </a:r>
            <a:br>
              <a:rPr lang="en-US" altLang="en-US" sz="2800" dirty="0" smtClean="0"/>
            </a:br>
            <a:r>
              <a:rPr lang="en-US" altLang="en-US" sz="2800" dirty="0" smtClean="0"/>
              <a:t>or consolidate the PPM precedent.</a:t>
            </a:r>
          </a:p>
        </p:txBody>
      </p:sp>
      <p:pic>
        <p:nvPicPr>
          <p:cNvPr id="27652" name="Picture 4" descr="SeattleWTOturtleb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38220"/>
            <a:ext cx="2590800" cy="2251075"/>
          </a:xfrm>
          <a:noFill/>
        </p:spPr>
      </p:pic>
    </p:spTree>
    <p:extLst>
      <p:ext uri="{BB962C8B-B14F-4D97-AF65-F5344CB8AC3E}">
        <p14:creationId xmlns:p14="http://schemas.microsoft.com/office/powerpoint/2010/main" val="33348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5CCB-82DA-46A0-A65E-E24BE4927CCF}" type="slidenum">
              <a:rPr lang="en-US">
                <a:latin typeface="+mn-lt"/>
              </a:rPr>
              <a:pPr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(3): In case there is any doubt that Article XX, which uses the phrase “health and conservation,” applies to climate change,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3</a:t>
            </a:r>
            <a:r>
              <a:rPr lang="en-US" altLang="en-US" sz="2800" baseline="30000" dirty="0" smtClean="0"/>
              <a:t>rd</a:t>
            </a:r>
            <a:r>
              <a:rPr lang="en-US" altLang="en-US" sz="2800" dirty="0" smtClean="0"/>
              <a:t>  precedent is relevant:</a:t>
            </a:r>
          </a:p>
          <a:p>
            <a:pPr eaLnBrk="1" hangingPunct="1"/>
            <a:r>
              <a:rPr lang="en-US" altLang="en-US" sz="2800" dirty="0" smtClean="0"/>
              <a:t>In 2007, a WTO Appellate Body decision </a:t>
            </a:r>
            <a:br>
              <a:rPr lang="en-US" altLang="en-US" sz="2800" dirty="0" smtClean="0"/>
            </a:br>
            <a:r>
              <a:rPr lang="en-US" altLang="en-US" sz="2800" dirty="0" smtClean="0"/>
              <a:t>regarding Brazil restrictions on imports of retreaded tires confirmed the applicability of Article XX(b):    </a:t>
            </a:r>
          </a:p>
          <a:p>
            <a:pPr eaLnBrk="1" hangingPunct="1"/>
            <a:r>
              <a:rPr lang="en-US" altLang="en-US" sz="2800" dirty="0" smtClean="0"/>
              <a:t>Rulings “accord considerable flexibility to WTO Member governments when they take trade-restrictive measures to protect life or health…[and] apply equally to … measures taken to combat global warming.”</a:t>
            </a:r>
            <a:r>
              <a:rPr lang="en-US" altLang="en-US" sz="2600" dirty="0" smtClean="0"/>
              <a:t> </a:t>
            </a:r>
          </a:p>
        </p:txBody>
      </p:sp>
      <p:pic>
        <p:nvPicPr>
          <p:cNvPr id="29701" name="Picture 5" descr="brazil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4757" y="6248400"/>
            <a:ext cx="2210486" cy="457200"/>
          </a:xfrm>
        </p:spPr>
        <p:txBody>
          <a:bodyPr/>
          <a:lstStyle/>
          <a:p>
            <a:pPr>
              <a:defRPr/>
            </a:pPr>
            <a:fld id="{572BA67D-CEEC-4BCE-BD09-93A15BE5FC6A}" type="slidenum">
              <a:rPr lang="en-US">
                <a:latin typeface="+mn-lt"/>
              </a:rPr>
              <a:pPr>
                <a:defRPr/>
              </a:pPr>
              <a:t>42</a:t>
            </a:fld>
            <a:endParaRPr lang="en-US">
              <a:latin typeface="+mn-lt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991600" cy="617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altLang="ja-JP" sz="1400" dirty="0" smtClean="0">
                <a:ea typeface="ＭＳ Ｐゴシック" pitchFamily="34" charset="-128"/>
              </a:rPr>
              <a:t/>
            </a:r>
            <a:br>
              <a:rPr lang="en-US" altLang="ja-JP" sz="14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Although border measures to address leakage</a:t>
            </a:r>
            <a:br>
              <a:rPr lang="en-US" altLang="ja-JP" sz="30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need not violate trade principles or the WTO,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big danger in practice is: If each country imposes border measures however suits national politics,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be poorly targeted, discriminatory, </a:t>
            </a:r>
            <a:br>
              <a:rPr lang="en-US" altLang="en-US" sz="2400" dirty="0" smtClean="0"/>
            </a:br>
            <a:r>
              <a:rPr lang="en-US" altLang="en-US" sz="2400" dirty="0" smtClean="0"/>
              <a:t>and often disguisedly protectionist;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run afoul of the WTO, and will deserve to.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multilateral regime could guide such measures.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Some  subjective judgments as to principles that should guide design of border measures….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914E-D8DC-4078-8644-FD58AE79811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What form should border measures take?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Best choice:  multilateral penalties. (Not likely.)</a:t>
            </a:r>
            <a:r>
              <a:rPr lang="en-US" altLang="en-US" sz="500" dirty="0" smtClean="0"/>
              <a:t/>
            </a:r>
            <a:br>
              <a:rPr lang="en-US" altLang="en-US" sz="500" dirty="0" smtClean="0"/>
            </a:br>
            <a:endParaRPr lang="en-US" altLang="en-US" sz="5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Next-best:  national sanctions </a:t>
            </a:r>
            <a:br>
              <a:rPr lang="en-US" altLang="en-US" sz="2800" dirty="0" smtClean="0"/>
            </a:br>
            <a:r>
              <a:rPr lang="en-US" altLang="en-US" sz="2800" dirty="0" smtClean="0"/>
              <a:t>adopted under multilateral guidelines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can only be applied by participants-in-good standing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Judgments to be made by technical experts, not politicians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only in 6</a:t>
            </a:r>
            <a:r>
              <a:rPr lang="en-US" altLang="en-US" sz="800" dirty="0" smtClean="0"/>
              <a:t> </a:t>
            </a:r>
            <a:r>
              <a:rPr lang="en-US" altLang="en-US" sz="1600" dirty="0" smtClean="0"/>
              <a:t>or</a:t>
            </a:r>
            <a:r>
              <a:rPr lang="en-US" altLang="en-US" sz="800" dirty="0" smtClean="0"/>
              <a:t> </a:t>
            </a:r>
            <a:r>
              <a:rPr lang="en-US" altLang="en-US" sz="2000" dirty="0" smtClean="0"/>
              <a:t>8 </a:t>
            </a:r>
            <a:r>
              <a:rPr lang="en-US" altLang="en-US" sz="1800" dirty="0" smtClean="0"/>
              <a:t>of the</a:t>
            </a:r>
            <a:r>
              <a:rPr lang="en-US" altLang="en-US" sz="2000" dirty="0" smtClean="0"/>
              <a:t> most relevant sectors </a:t>
            </a:r>
            <a:r>
              <a:rPr lang="en-US" altLang="en-US" sz="1600" dirty="0" smtClean="0"/>
              <a:t>(aluminum, steel,</a:t>
            </a:r>
            <a:r>
              <a:rPr lang="en-US" altLang="en-US" sz="1400" dirty="0" smtClean="0"/>
              <a:t>…</a:t>
            </a:r>
            <a:r>
              <a:rPr lang="en-US" altLang="en-US" sz="1600" dirty="0" smtClean="0"/>
              <a:t>).</a:t>
            </a:r>
            <a:r>
              <a:rPr lang="en-US" altLang="en-US" sz="600" dirty="0" smtClean="0"/>
              <a:t/>
            </a:r>
            <a:br>
              <a:rPr lang="en-US" altLang="en-US" sz="600" dirty="0" smtClean="0"/>
            </a:br>
            <a:endParaRPr lang="en-US" altLang="en-US" sz="6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Third-best choice: No border measures.</a:t>
            </a: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Each country chooses carbon tariffs as it sees fit.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Worst choice: national measures are subsidies </a:t>
            </a:r>
            <a:br>
              <a:rPr lang="en-US" altLang="en-US" sz="2800" dirty="0" smtClean="0"/>
            </a:br>
            <a:r>
              <a:rPr lang="en-US" altLang="en-US" sz="2600" dirty="0" smtClean="0"/>
              <a:t>(e.g., free permits) to adversely affected firms.</a:t>
            </a:r>
          </a:p>
        </p:txBody>
      </p:sp>
    </p:spTree>
    <p:extLst>
      <p:ext uri="{BB962C8B-B14F-4D97-AF65-F5344CB8AC3E}">
        <p14:creationId xmlns:p14="http://schemas.microsoft.com/office/powerpoint/2010/main" val="37768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Appendix 3: Frankel &amp; Rose </a:t>
            </a:r>
            <a:r>
              <a:rPr lang="en-US" sz="4000" dirty="0" smtClean="0"/>
              <a:t>(2005)</a:t>
            </a:r>
            <a:endParaRPr lang="en-US" sz="4000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Equations estimated:</a:t>
            </a:r>
          </a:p>
          <a:p>
            <a:pPr eaLnBrk="1" hangingPunct="1"/>
            <a:endParaRPr lang="en-US" altLang="en-US" sz="1200" i="1" dirty="0" smtClean="0"/>
          </a:p>
          <a:p>
            <a:pPr lvl="1" eaLnBrk="1" hangingPunct="1"/>
            <a:r>
              <a:rPr lang="en-US" altLang="en-US" sz="3200" dirty="0" smtClean="0"/>
              <a:t>Growth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gravity variable as IV for trade openness)</a:t>
            </a:r>
          </a:p>
          <a:p>
            <a:pPr lvl="1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sz="3200" dirty="0" smtClean="0"/>
              <a:t> Environmental quality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factor endowments as IV for growth)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6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E3C02-877F-4962-9D26-343AB4A76FC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Construction of IV for openness</a:t>
            </a:r>
            <a:endParaRPr lang="en-US" sz="3200" b="1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First-stage regression of gravity equation</a:t>
            </a:r>
            <a:r>
              <a:rPr lang="en-US" altLang="en-US" sz="1050" b="1" dirty="0" smtClean="0"/>
              <a:t/>
            </a:r>
            <a:br>
              <a:rPr lang="en-US" altLang="en-US" sz="1050" b="1" dirty="0" smtClean="0"/>
            </a:br>
            <a:endParaRPr lang="en-US" alt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log(</a:t>
            </a:r>
            <a:r>
              <a:rPr lang="en-US" altLang="en-US" sz="2400" dirty="0" err="1" smtClean="0"/>
              <a:t>Trade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GDP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smtClean="0"/>
              <a:t>) =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- .94 log(</a:t>
            </a:r>
            <a:r>
              <a:rPr lang="en-US" altLang="en-US" sz="2400" dirty="0" err="1" smtClean="0"/>
              <a:t>distance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) </a:t>
            </a:r>
            <a:r>
              <a:rPr lang="en-US" altLang="en-US" sz="2400" dirty="0" smtClean="0"/>
              <a:t> +  </a:t>
            </a:r>
            <a:r>
              <a:rPr lang="en-US" altLang="en-US" sz="2400" dirty="0" smtClean="0"/>
              <a:t>.82 log(</a:t>
            </a:r>
            <a:r>
              <a:rPr lang="en-US" altLang="en-US" sz="2400" dirty="0" err="1" smtClean="0"/>
              <a:t>pop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+ .53 </a:t>
            </a:r>
            <a:r>
              <a:rPr lang="en-US" altLang="en-US" sz="2400" dirty="0" err="1" smtClean="0"/>
              <a:t>Language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(.05)		        </a:t>
            </a:r>
            <a:r>
              <a:rPr lang="en-US" altLang="en-US" sz="2400" dirty="0" smtClean="0"/>
              <a:t>  (.</a:t>
            </a:r>
            <a:r>
              <a:rPr lang="en-US" altLang="en-US" sz="2400" dirty="0" smtClean="0"/>
              <a:t>02)	            (.11)</a:t>
            </a: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+ .64 </a:t>
            </a:r>
            <a:r>
              <a:rPr lang="en-US" altLang="en-US" sz="2400" dirty="0" err="1" smtClean="0"/>
              <a:t>Border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 -  </a:t>
            </a:r>
            <a:r>
              <a:rPr lang="en-US" altLang="en-US" sz="2400" dirty="0" smtClean="0"/>
              <a:t>.27 log(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</a:t>
            </a:r>
            <a:r>
              <a:rPr lang="en-US" altLang="en-US" sz="2400" dirty="0" smtClean="0"/>
              <a:t> -  .</a:t>
            </a:r>
            <a:r>
              <a:rPr lang="en-US" altLang="en-US" sz="2400" dirty="0" smtClean="0"/>
              <a:t>47 # </a:t>
            </a:r>
            <a:r>
              <a:rPr lang="en-US" altLang="en-US" sz="2400" dirty="0" err="1" smtClean="0"/>
              <a:t>Landlocked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+ </a:t>
            </a:r>
            <a:r>
              <a:rPr lang="en-US" altLang="en-US" sz="2400" dirty="0" err="1" smtClean="0"/>
              <a:t>u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</a:t>
            </a:r>
            <a:r>
              <a:rPr lang="en-US" altLang="en-US" sz="2400" dirty="0" smtClean="0"/>
              <a:t>   </a:t>
            </a:r>
            <a:r>
              <a:rPr lang="en-US" altLang="en-US" sz="2400" dirty="0" smtClean="0"/>
              <a:t>(.21)	       </a:t>
            </a:r>
            <a:r>
              <a:rPr lang="en-US" altLang="en-US" sz="2400" dirty="0" smtClean="0"/>
              <a:t>   (.</a:t>
            </a:r>
            <a:r>
              <a:rPr lang="en-US" altLang="en-US" sz="2400" dirty="0" smtClean="0"/>
              <a:t>01)	       </a:t>
            </a:r>
            <a:r>
              <a:rPr lang="en-US" altLang="en-US" sz="2400" dirty="0" smtClean="0"/>
              <a:t>      </a:t>
            </a:r>
            <a:r>
              <a:rPr lang="en-US" altLang="en-US" sz="2400" dirty="0" smtClean="0"/>
              <a:t>(.08)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Equation estimated for 1990. 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Number of Obs. = 4052.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R2 = .28	(Robust standard errors in parentheses.)</a:t>
            </a: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/>
              <a:t>Computation of Instrumental Variable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Take exponent of fitted values of bilateral trade and sum across bilateral trading partners:   </a:t>
            </a:r>
            <a:r>
              <a:rPr lang="en-US" altLang="en-US" sz="2000" dirty="0" smtClean="0">
                <a:sym typeface="Symbol" pitchFamily="18" charset="2"/>
              </a:rPr>
              <a:t></a:t>
            </a:r>
            <a:r>
              <a:rPr lang="en-US" altLang="en-US" sz="2000" baseline="-25000" dirty="0" smtClean="0"/>
              <a:t>j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exp</a:t>
            </a:r>
            <a:r>
              <a:rPr lang="en-US" altLang="en-US" sz="2000" dirty="0" smtClean="0"/>
              <a:t> [Fitted  log(</a:t>
            </a:r>
            <a:r>
              <a:rPr lang="en-US" altLang="en-US" sz="2000" dirty="0" err="1" smtClean="0"/>
              <a:t>Trade</a:t>
            </a:r>
            <a:r>
              <a:rPr lang="en-US" altLang="en-US" sz="2000" baseline="-25000" dirty="0" err="1" smtClean="0"/>
              <a:t>ij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GDP</a:t>
            </a:r>
            <a:r>
              <a:rPr lang="en-US" altLang="en-US" sz="2000" baseline="-25000" dirty="0" err="1" smtClean="0"/>
              <a:t>i</a:t>
            </a:r>
            <a:r>
              <a:rPr lang="en-US" altLang="en-US" sz="2000" dirty="0" smtClean="0"/>
              <a:t>) ]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Correlation (trade ratio, generated IV) = .72</a:t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147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1F0E-BD04-4C40-A2C5-58E0ADA2F84E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Measures of environmental damage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SO2: </a:t>
            </a:r>
            <a:r>
              <a:rPr lang="en-US" altLang="ja-JP" sz="2000" dirty="0" err="1" smtClean="0">
                <a:ea typeface="ＭＳ Ｐゴシック" pitchFamily="34" charset="-128"/>
              </a:rPr>
              <a:t>sulphur</a:t>
            </a:r>
            <a:r>
              <a:rPr lang="en-US" altLang="ja-JP" sz="2000" dirty="0" smtClean="0">
                <a:ea typeface="ＭＳ Ｐゴシック" pitchFamily="34" charset="-128"/>
              </a:rPr>
              <a:t>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NO2: nitrogen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PM:  Suspended Particulate Matter, mean total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Water: Rural Access to Clean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Def:  annual deforestation, average percentage change, 1990-95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Energy:  Energy depletion, in percent of GDP (“genuine savings”)</a:t>
            </a:r>
            <a:r>
              <a:rPr lang="en-US" altLang="ja-JP" sz="2000" u="sng" dirty="0" smtClean="0">
                <a:ea typeface="ＭＳ Ｐゴシック" pitchFamily="34" charset="-128"/>
              </a:rPr>
              <a:t>[1]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CO2/capita: Carbon dioxide emissions, industrial, in metric tons/cap</a:t>
            </a:r>
            <a:endParaRPr lang="en-US" altLang="ja-JP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1600" dirty="0" smtClean="0">
                <a:ea typeface="ＭＳ Ｐゴシック" pitchFamily="34" charset="-128"/>
              </a:rPr>
              <a:t>[1] Energy depletion is a measure computed for the World </a:t>
            </a:r>
            <a:r>
              <a:rPr lang="en-US" altLang="ja-JP" sz="1600" i="1" dirty="0" smtClean="0">
                <a:ea typeface="ＭＳ Ｐゴシック" pitchFamily="34" charset="-128"/>
              </a:rPr>
              <a:t>Bank’s World Development Indicators</a:t>
            </a:r>
            <a:r>
              <a:rPr lang="en-US" altLang="ja-JP" sz="1600" dirty="0" smtClean="0">
                <a:ea typeface="ＭＳ Ｐゴシック" pitchFamily="34" charset="-128"/>
              </a:rPr>
              <a:t>.  It is equal to the product of unit resource rents and the physical quantities of fossil fuel energy extracted (including coal, crude oil, and natural gas). Table 3.15, </a:t>
            </a:r>
            <a:r>
              <a:rPr lang="en-US" altLang="ja-JP" sz="1600" dirty="0" smtClean="0">
                <a:ea typeface="ＭＳ Ｐゴシック" pitchFamily="34" charset="-128"/>
                <a:hlinkClick r:id="rId3"/>
              </a:rPr>
              <a:t>http://www.worldbank.org/data/wdi2001/pdfs/tab3_15.pdf</a:t>
            </a:r>
            <a:r>
              <a:rPr lang="en-US" altLang="ja-JP" sz="1600" dirty="0" smtClean="0">
                <a:ea typeface="ＭＳ Ｐゴシック" pitchFamily="34" charset="-128"/>
              </a:rPr>
              <a:t>.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167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C6E2-0E36-4DFB-B1A9-3C10BA72BEB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effectLst/>
              </a:rPr>
              <a:t>I updated the Frankel-Rose econometric analysis</a:t>
            </a:r>
          </a:p>
        </p:txBody>
      </p:sp>
      <p:pic>
        <p:nvPicPr>
          <p:cNvPr id="50180" name="Picture 4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433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6781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 smtClean="0"/>
              <a:t>	 -- putting together data for 1990-2004,</a:t>
            </a:r>
          </a:p>
          <a:p>
            <a:pPr marL="457200" lvl="1" indent="0" eaLnBrk="1" hangingPunct="1">
              <a:buNone/>
            </a:pPr>
            <a:r>
              <a:rPr lang="en-US" altLang="en-US" sz="2500" dirty="0" smtClean="0"/>
              <a:t>-- for 158 countries.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900" dirty="0" smtClean="0"/>
          </a:p>
          <a:p>
            <a:pPr eaLnBrk="1" hangingPunct="1"/>
            <a:r>
              <a:rPr lang="en-US" altLang="en-US" sz="2800" dirty="0" smtClean="0"/>
              <a:t>EKC (inverted U) shows up </a:t>
            </a:r>
            <a:br>
              <a:rPr lang="en-US" altLang="en-US" sz="2800" dirty="0" smtClean="0"/>
            </a:br>
            <a:r>
              <a:rPr lang="en-US" altLang="en-US" sz="2800" dirty="0" smtClean="0"/>
              <a:t>for PM10 and water pollution.</a:t>
            </a:r>
          </a:p>
          <a:p>
            <a:pPr eaLnBrk="1" hangingPunct="1"/>
            <a:r>
              <a:rPr lang="en-US" altLang="en-US" sz="2800" dirty="0" smtClean="0"/>
              <a:t>Trade still appears to worsen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799" y="4724400"/>
            <a:ext cx="8839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Again, the obvious explanation: 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lack </a:t>
            </a:r>
            <a:r>
              <a:rPr lang="en-US" altLang="en-US" sz="2800" dirty="0"/>
              <a:t>of a comprehensive global climate agreement</a:t>
            </a:r>
            <a:r>
              <a:rPr lang="en-US" altLang="en-US" sz="3200" dirty="0"/>
              <a:t>.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28600" y="1447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in a 2009 paper </a:t>
            </a:r>
            <a:r>
              <a:rPr lang="en-US" altLang="en-US" sz="2400" dirty="0"/>
              <a:t>for the Swedish </a:t>
            </a:r>
            <a:r>
              <a:rPr lang="en-US" altLang="en-US" sz="2400" dirty="0" err="1"/>
              <a:t>Globalisation</a:t>
            </a:r>
            <a:r>
              <a:rPr lang="en-US" altLang="en-US" sz="2400" dirty="0"/>
              <a:t> Council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8BDF1-B365-4C43-9136-3AC1040EB23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i="1" dirty="0" smtClean="0"/>
              <a:t>The author acknowledges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400" i="1" dirty="0" smtClean="0"/>
              <a:t>valuable input from Joseph Aldy, Scott Barrett, </a:t>
            </a:r>
            <a:r>
              <a:rPr lang="en-US" altLang="en-US" sz="2400" i="1" dirty="0" err="1" smtClean="0"/>
              <a:t>Jagdish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Bhagwati</a:t>
            </a:r>
            <a:r>
              <a:rPr lang="en-US" altLang="en-US" sz="2400" i="1" dirty="0" smtClean="0"/>
              <a:t>, Thomas Brewer, Steve </a:t>
            </a:r>
            <a:r>
              <a:rPr lang="en-US" altLang="en-US" sz="2400" i="1" dirty="0" err="1" smtClean="0"/>
              <a:t>Charnovitz</a:t>
            </a:r>
            <a:r>
              <a:rPr lang="en-US" altLang="en-US" sz="2400" i="1" dirty="0" smtClean="0"/>
              <a:t>, Arik </a:t>
            </a:r>
            <a:r>
              <a:rPr lang="en-US" altLang="en-US" sz="2400" i="1" dirty="0" err="1" smtClean="0"/>
              <a:t>Levinsohn</a:t>
            </a:r>
            <a:r>
              <a:rPr lang="en-US" altLang="en-US" sz="2400" i="1" dirty="0" smtClean="0"/>
              <a:t>, Gary Sampson &amp; Robert Stavins; </a:t>
            </a:r>
            <a:br>
              <a:rPr lang="en-US" altLang="en-US" sz="2400" i="1" dirty="0" smtClean="0"/>
            </a:br>
            <a:endParaRPr lang="en-US" altLang="en-US" sz="2400" i="1" dirty="0" smtClean="0"/>
          </a:p>
          <a:p>
            <a:pPr eaLnBrk="1" hangingPunct="1"/>
            <a:r>
              <a:rPr lang="en-US" altLang="en-US" sz="2400" i="1" dirty="0" smtClean="0"/>
              <a:t>and support from </a:t>
            </a:r>
          </a:p>
          <a:p>
            <a:pPr lvl="1" eaLnBrk="1" hangingPunct="1"/>
            <a:r>
              <a:rPr lang="en-US" altLang="en-US" sz="2200" i="1" dirty="0" smtClean="0"/>
              <a:t>the Harvard Program on International Climate Agreements</a:t>
            </a:r>
          </a:p>
          <a:p>
            <a:pPr lvl="1" eaLnBrk="1" hangingPunct="1"/>
            <a:r>
              <a:rPr lang="en-US" altLang="en-US" sz="2200" i="1" dirty="0" smtClean="0"/>
              <a:t>a Faculty Grant in Sustainability Science </a:t>
            </a:r>
            <a:br>
              <a:rPr lang="en-US" altLang="en-US" sz="2200" i="1" dirty="0" smtClean="0"/>
            </a:br>
            <a:r>
              <a:rPr lang="en-US" altLang="en-US" sz="2200" i="1" dirty="0" smtClean="0"/>
              <a:t>from Harvard’s Center for International Development, </a:t>
            </a:r>
          </a:p>
          <a:p>
            <a:pPr lvl="1" eaLnBrk="1" hangingPunct="1"/>
            <a:r>
              <a:rPr lang="en-US" altLang="en-US" sz="2200" i="1" dirty="0" smtClean="0"/>
              <a:t>as well as from the Government of Sweden.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44037" name="Picture 4" descr="HPICA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13949"/>
            <a:ext cx="2600689" cy="4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1E765-F7D9-4F72-8A2C-73606480E89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But what about effects of openness</a:t>
            </a:r>
            <a:br>
              <a:rPr lang="en-US" sz="3000" dirty="0" smtClean="0"/>
            </a:br>
            <a:r>
              <a:rPr lang="en-US" sz="3000" dirty="0" smtClean="0"/>
              <a:t>on </a:t>
            </a:r>
            <a:r>
              <a:rPr lang="en-US" sz="3000" i="1" dirty="0" smtClean="0"/>
              <a:t>environmental quality</a:t>
            </a:r>
            <a:r>
              <a:rPr lang="en-US" sz="3000" dirty="0" smtClean="0"/>
              <a:t>,</a:t>
            </a:r>
            <a:br>
              <a:rPr lang="en-US" sz="3000" dirty="0" smtClean="0"/>
            </a:br>
            <a:r>
              <a:rPr lang="en-US" sz="3000" dirty="0" smtClean="0"/>
              <a:t>which is not captured</a:t>
            </a:r>
            <a:br>
              <a:rPr lang="en-US" sz="3000" dirty="0" smtClean="0"/>
            </a:br>
            <a:r>
              <a:rPr lang="en-US" sz="3000" dirty="0" smtClean="0"/>
              <a:t>in GDP statistics?</a:t>
            </a:r>
          </a:p>
        </p:txBody>
      </p:sp>
      <p:pic>
        <p:nvPicPr>
          <p:cNvPr id="13316" name="Picture 3" descr="j023471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2376488" cy="3886200"/>
          </a:xfrm>
        </p:spPr>
      </p:pic>
      <p:pic>
        <p:nvPicPr>
          <p:cNvPr id="13317" name="Picture 4" descr="j04331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3067050"/>
            <a:ext cx="2647950" cy="2647950"/>
          </a:xfrm>
        </p:spPr>
      </p:pic>
      <p:pic>
        <p:nvPicPr>
          <p:cNvPr id="13318" name="Picture 5" descr="j028279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14600"/>
            <a:ext cx="235585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D1198-FABD-4625-B38D-58C671CB18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We care about </a:t>
            </a:r>
            <a:r>
              <a:rPr lang="en-US" sz="3200" i="1" dirty="0" smtClean="0"/>
              <a:t>both </a:t>
            </a:r>
            <a:r>
              <a:rPr lang="en-US" sz="3200" dirty="0" smtClean="0"/>
              <a:t>environmental quality </a:t>
            </a:r>
            <a:br>
              <a:rPr lang="en-US" sz="3200" dirty="0" smtClean="0"/>
            </a:br>
            <a:r>
              <a:rPr lang="en-US" sz="3200" i="1" dirty="0" smtClean="0"/>
              <a:t>and</a:t>
            </a:r>
            <a:r>
              <a:rPr lang="en-US" sz="3200" dirty="0" smtClean="0"/>
              <a:t> (market-measured) real income.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656969"/>
              </p:ext>
            </p:extLst>
          </p:nvPr>
        </p:nvGraphicFramePr>
        <p:xfrm>
          <a:off x="2667000" y="1447800"/>
          <a:ext cx="7162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Chart" r:id="rId4" imgW="6896100" imgH="2171700" progId="MSGraph.Chart.8">
                  <p:embed/>
                </p:oleObj>
              </mc:Choice>
              <mc:Fallback>
                <p:oleObj name="Chart" r:id="rId4" imgW="6896100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7162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3886200" y="1752600"/>
            <a:ext cx="4572000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Arc 15"/>
          <p:cNvSpPr>
            <a:spLocks/>
          </p:cNvSpPr>
          <p:nvPr/>
        </p:nvSpPr>
        <p:spPr bwMode="auto">
          <a:xfrm flipH="1">
            <a:off x="6477000" y="3048000"/>
            <a:ext cx="6096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6"/>
          <p:cNvSpPr>
            <a:spLocks/>
          </p:cNvSpPr>
          <p:nvPr/>
        </p:nvSpPr>
        <p:spPr bwMode="auto">
          <a:xfrm flipH="1">
            <a:off x="6096000" y="2819400"/>
            <a:ext cx="1143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rc 18"/>
          <p:cNvSpPr>
            <a:spLocks/>
          </p:cNvSpPr>
          <p:nvPr/>
        </p:nvSpPr>
        <p:spPr bwMode="auto">
          <a:xfrm flipH="1">
            <a:off x="5715000" y="2590800"/>
            <a:ext cx="1447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rc 19"/>
          <p:cNvSpPr>
            <a:spLocks/>
          </p:cNvSpPr>
          <p:nvPr/>
        </p:nvSpPr>
        <p:spPr bwMode="auto">
          <a:xfrm flipH="1">
            <a:off x="5181600" y="2362200"/>
            <a:ext cx="1676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rc 20"/>
          <p:cNvSpPr>
            <a:spLocks/>
          </p:cNvSpPr>
          <p:nvPr/>
        </p:nvSpPr>
        <p:spPr bwMode="auto">
          <a:xfrm flipH="1">
            <a:off x="4895654" y="2057400"/>
            <a:ext cx="17907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rc 21"/>
          <p:cNvSpPr>
            <a:spLocks/>
          </p:cNvSpPr>
          <p:nvPr/>
        </p:nvSpPr>
        <p:spPr bwMode="auto">
          <a:xfrm flipH="1">
            <a:off x="4581525" y="1905000"/>
            <a:ext cx="1819275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rc 22"/>
          <p:cNvSpPr>
            <a:spLocks/>
          </p:cNvSpPr>
          <p:nvPr/>
        </p:nvSpPr>
        <p:spPr bwMode="auto">
          <a:xfrm flipH="1">
            <a:off x="4219869" y="1752600"/>
            <a:ext cx="219075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6546850" y="3124200"/>
            <a:ext cx="23685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 per capita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→</a:t>
            </a:r>
          </a:p>
        </p:txBody>
      </p:sp>
      <p:sp>
        <p:nvSpPr>
          <p:cNvPr id="19253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9144000" cy="3429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objective, as always in economics: </a:t>
            </a:r>
            <a:br>
              <a:rPr lang="en-US" altLang="en-US" sz="2400" dirty="0" smtClean="0"/>
            </a:br>
            <a:r>
              <a:rPr lang="en-US" altLang="en-US" sz="2400" dirty="0" smtClean="0"/>
              <a:t>to attain the best “indifference curve” or “iso-welfare” curve possible, subject to physical constraints.</a:t>
            </a:r>
            <a:br>
              <a:rPr lang="en-US" altLang="en-US" sz="2400" dirty="0" smtClean="0"/>
            </a:br>
            <a:endParaRPr lang="en-US" altLang="en-US" sz="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But environmental externalities are the classic case where </a:t>
            </a:r>
            <a:br>
              <a:rPr lang="en-US" altLang="en-US" sz="2400" dirty="0" smtClean="0"/>
            </a:br>
            <a:r>
              <a:rPr lang="en-US" altLang="en-US" sz="2400" dirty="0" smtClean="0"/>
              <a:t>the free market will not deliver the optimal tradeoff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Such market failure calls for government intervention.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Government regulation, if optimally designed, can deliver </a:t>
            </a:r>
            <a:br>
              <a:rPr lang="en-US" altLang="en-US" sz="2200" dirty="0" smtClean="0"/>
            </a:br>
            <a:r>
              <a:rPr lang="en-US" altLang="en-US" sz="2200" dirty="0" smtClean="0"/>
              <a:t>the optimum point (e.g., taxing pollution). </a:t>
            </a:r>
          </a:p>
        </p:txBody>
      </p:sp>
      <p:sp>
        <p:nvSpPr>
          <p:cNvPr id="192540" name="Arc 28"/>
          <p:cNvSpPr>
            <a:spLocks/>
          </p:cNvSpPr>
          <p:nvPr/>
        </p:nvSpPr>
        <p:spPr bwMode="auto">
          <a:xfrm flipV="1">
            <a:off x="3352800" y="1642768"/>
            <a:ext cx="31242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Rectangle 29"/>
          <p:cNvSpPr>
            <a:spLocks noChangeArrowheads="1"/>
          </p:cNvSpPr>
          <p:nvPr/>
        </p:nvSpPr>
        <p:spPr bwMode="auto">
          <a:xfrm>
            <a:off x="5486400" y="1868487"/>
            <a:ext cx="3619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008080"/>
                </a:solidFill>
              </a:rPr>
              <a:t>•</a:t>
            </a:r>
          </a:p>
        </p:txBody>
      </p:sp>
      <p:sp>
        <p:nvSpPr>
          <p:cNvPr id="1041" name="Arc 30"/>
          <p:cNvSpPr>
            <a:spLocks/>
          </p:cNvSpPr>
          <p:nvPr/>
        </p:nvSpPr>
        <p:spPr bwMode="auto">
          <a:xfrm flipH="1">
            <a:off x="3886200" y="1600200"/>
            <a:ext cx="2660650" cy="1600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Text Box 31"/>
          <p:cNvSpPr txBox="1">
            <a:spLocks noChangeArrowheads="1"/>
          </p:cNvSpPr>
          <p:nvPr/>
        </p:nvSpPr>
        <p:spPr bwMode="auto">
          <a:xfrm>
            <a:off x="2667000" y="1599497"/>
            <a:ext cx="1676400" cy="967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damage  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    </a:t>
            </a:r>
            <a:r>
              <a:rPr lang="en-US" altLang="ja-JP" sz="22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↑</a:t>
            </a:r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8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4914900" y="1904999"/>
            <a:ext cx="704850" cy="547687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183260" y="1143000"/>
            <a:ext cx="361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0" grpId="0" animBg="1"/>
      <p:bldP spid="1925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B9D2D-05F3-4311-A678-FAE59D9E423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growth </a:t>
            </a:r>
            <a:r>
              <a:rPr lang="en-US" sz="3200" i="1" dirty="0" smtClean="0"/>
              <a:t>per se</a:t>
            </a:r>
            <a:r>
              <a:rPr lang="en-US" sz="3200" dirty="0" smtClean="0"/>
              <a:t> good or bad</a:t>
            </a:r>
            <a:br>
              <a:rPr lang="en-US" sz="3200" dirty="0" smtClean="0"/>
            </a:br>
            <a:r>
              <a:rPr lang="en-US" sz="3200" dirty="0" smtClean="0"/>
              <a:t>for the environment in practice?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420" y="2453390"/>
            <a:ext cx="902158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 Environmental</a:t>
            </a:r>
            <a:br>
              <a:rPr lang="en-US" altLang="en-US" b="1" dirty="0" smtClean="0"/>
            </a:br>
            <a:r>
              <a:rPr lang="en-US" altLang="en-US" b="1" dirty="0" smtClean="0"/>
              <a:t> Kuznets Curve</a:t>
            </a:r>
            <a:r>
              <a:rPr lang="en-US" altLang="en-US" dirty="0" smtClean="0"/>
              <a:t>:                       </a:t>
            </a:r>
            <a:r>
              <a:rPr lang="en-US" altLang="ja-JP" sz="1600" dirty="0" smtClean="0">
                <a:ea typeface="ＭＳ Ｐゴシック" pitchFamily="34" charset="-128"/>
              </a:rPr>
              <a:t>Grossman </a:t>
            </a:r>
            <a:r>
              <a:rPr lang="en-US" altLang="ja-JP" sz="1600" dirty="0" smtClean="0">
                <a:ea typeface="ＭＳ Ｐゴシック" pitchFamily="34" charset="-128"/>
              </a:rPr>
              <a:t>&amp; </a:t>
            </a:r>
            <a:r>
              <a:rPr lang="en-US" altLang="ja-JP" sz="1600" dirty="0" smtClean="0">
                <a:ea typeface="ＭＳ Ｐゴシック" pitchFamily="34" charset="-128"/>
              </a:rPr>
              <a:t>Krueger (1995)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“Economic growth </a:t>
            </a:r>
            <a:r>
              <a:rPr lang="en-US" altLang="en-US" sz="2600" dirty="0" smtClean="0"/>
              <a:t>(whether trade-led or not) </a:t>
            </a:r>
            <a:r>
              <a:rPr lang="en-US" altLang="en-US" sz="2800" dirty="0" smtClean="0"/>
              <a:t>can improve </a:t>
            </a:r>
            <a:br>
              <a:rPr lang="en-US" altLang="en-US" sz="2800" dirty="0" smtClean="0"/>
            </a:br>
            <a:r>
              <a:rPr lang="en-US" altLang="en-US" sz="2800" dirty="0" smtClean="0"/>
              <a:t> the environment </a:t>
            </a:r>
            <a:r>
              <a:rPr lang="en-US" altLang="en-US" sz="2800" i="1" dirty="0" smtClean="0"/>
              <a:t>above a peak level of income.</a:t>
            </a:r>
            <a:r>
              <a:rPr lang="en-US" altLang="en-US" sz="2800" dirty="0" smtClean="0"/>
              <a:t>”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endParaRPr lang="en-US" altLang="en-US" sz="1100" i="1" dirty="0" smtClean="0"/>
          </a:p>
          <a:p>
            <a:pPr lvl="1" eaLnBrk="1" hangingPunct="1"/>
            <a:r>
              <a:rPr lang="en-US" altLang="en-US" sz="2400" dirty="0" smtClean="0"/>
              <a:t>EKC </a:t>
            </a:r>
            <a:r>
              <a:rPr lang="en-US" altLang="en-US" sz="2400" dirty="0" smtClean="0"/>
              <a:t>is confirmed for some pollution measures, e.g., SO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</a:t>
            </a:r>
            <a:r>
              <a:rPr lang="en-US" altLang="en-US" sz="1000" baseline="-25000" dirty="0" smtClean="0"/>
              <a:t/>
            </a:r>
            <a:br>
              <a:rPr lang="en-US" altLang="en-US" sz="1000" baseline="-25000" dirty="0" smtClean="0"/>
            </a:br>
            <a:endParaRPr lang="en-US" altLang="en-US" sz="1000" dirty="0" smtClean="0"/>
          </a:p>
          <a:p>
            <a:pPr lvl="1" eaLnBrk="1" hangingPunct="1"/>
            <a:r>
              <a:rPr lang="en-US" altLang="en-US" sz="2400" dirty="0"/>
              <a:t>b</a:t>
            </a:r>
            <a:r>
              <a:rPr lang="en-US" altLang="en-US" sz="2400" dirty="0" smtClean="0"/>
              <a:t>ut rejected for some others, especially CO</a:t>
            </a:r>
            <a:r>
              <a:rPr lang="en-US" altLang="en-US" sz="2400" baseline="-25000" dirty="0" smtClean="0"/>
              <a:t>2 </a:t>
            </a:r>
            <a:r>
              <a:rPr lang="en-US" altLang="en-US" sz="2400" dirty="0" smtClean="0"/>
              <a:t>.</a:t>
            </a:r>
          </a:p>
        </p:txBody>
      </p:sp>
      <p:graphicFrame>
        <p:nvGraphicFramePr>
          <p:cNvPr id="1024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322388"/>
          <a:ext cx="63246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Chart" r:id="rId4" imgW="6896224" imgH="2171700" progId="MSGraph.Chart.8">
                  <p:embed/>
                </p:oleObj>
              </mc:Choice>
              <mc:Fallback>
                <p:oleObj name="Chart" r:id="rId4" imgW="6896224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22388"/>
                        <a:ext cx="63246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733800" y="1433253"/>
            <a:ext cx="1485900" cy="623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</a:t>
            </a:r>
            <a:endParaRPr lang="en-US" altLang="en-US" sz="16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4914900" y="2209800"/>
            <a:ext cx="76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5029200" y="2057400"/>
            <a:ext cx="228600" cy="152400"/>
          </a:xfrm>
          <a:prstGeom prst="line">
            <a:avLst/>
          </a:prstGeom>
          <a:noFill/>
          <a:ln w="38100">
            <a:solidFill>
              <a:srgbClr val="694E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257800" y="1981200"/>
            <a:ext cx="304800" cy="76200"/>
          </a:xfrm>
          <a:prstGeom prst="line">
            <a:avLst/>
          </a:prstGeom>
          <a:noFill/>
          <a:ln w="38100">
            <a:solidFill>
              <a:srgbClr val="AF81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5562600" y="1905000"/>
            <a:ext cx="381000" cy="76200"/>
          </a:xfrm>
          <a:prstGeom prst="line">
            <a:avLst/>
          </a:prstGeom>
          <a:noFill/>
          <a:ln w="38100">
            <a:solidFill>
              <a:srgbClr val="AFAF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19800" y="1905000"/>
            <a:ext cx="304800" cy="0"/>
          </a:xfrm>
          <a:prstGeom prst="line">
            <a:avLst/>
          </a:prstGeom>
          <a:noFill/>
          <a:ln w="38100">
            <a:solidFill>
              <a:srgbClr val="93B5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324600" y="1905000"/>
            <a:ext cx="304800" cy="76200"/>
          </a:xfrm>
          <a:prstGeom prst="line">
            <a:avLst/>
          </a:prstGeom>
          <a:noFill/>
          <a:ln w="38100">
            <a:solidFill>
              <a:srgbClr val="78C1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629400" y="1981200"/>
            <a:ext cx="304800" cy="152400"/>
          </a:xfrm>
          <a:prstGeom prst="line">
            <a:avLst/>
          </a:prstGeom>
          <a:noFill/>
          <a:ln w="57150">
            <a:solidFill>
              <a:srgbClr val="35D8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15200" y="2087880"/>
            <a:ext cx="160020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sz="17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Income/capita</a:t>
            </a:r>
            <a: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3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10600" cy="4819650"/>
          </a:xfrm>
          <a:noFill/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1" y="6035987"/>
            <a:ext cx="4419599" cy="67710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Karen Clay &amp; Werner </a:t>
            </a:r>
            <a:r>
              <a:rPr lang="en-US" sz="1100" b="1" dirty="0" err="1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Troesken</a:t>
            </a:r>
            <a:r>
              <a:rPr lang="en-US" sz="11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 2011, 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"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Did Frederick Brodie Discover the World's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First Environmental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Kuznets Curve? Coal Smoke and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Rise and Fall of the London Fog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,“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in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The </a:t>
            </a:r>
            <a:r>
              <a:rPr lang="en-US" sz="900" i="1" dirty="0">
                <a:solidFill>
                  <a:schemeClr val="accent4">
                    <a:lumMod val="25000"/>
                  </a:schemeClr>
                </a:solidFill>
              </a:rPr>
              <a:t>Economics of Climate Change: Adaptations Past and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Present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Libecap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&amp; </a:t>
            </a:r>
            <a:r>
              <a:rPr lang="en-US" sz="900" dirty="0" err="1" smtClean="0">
                <a:solidFill>
                  <a:schemeClr val="accent4">
                    <a:lumMod val="25000"/>
                  </a:schemeClr>
                </a:solidFill>
              </a:rPr>
              <a:t>Steckel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.    </a:t>
            </a:r>
            <a:r>
              <a:rPr lang="en-US" sz="800" dirty="0" smtClean="0">
                <a:solidFill>
                  <a:srgbClr val="333333"/>
                </a:solidFill>
                <a:cs typeface="Times New Roman" pitchFamily="18" charset="0"/>
              </a:rPr>
              <a:t>Also </a:t>
            </a:r>
            <a:r>
              <a:rPr lang="en-US" sz="800" dirty="0">
                <a:solidFill>
                  <a:srgbClr val="333333"/>
                </a:solidFill>
                <a:cs typeface="Times New Roman" pitchFamily="18" charset="0"/>
              </a:rPr>
              <a:t>http://</a:t>
            </a:r>
            <a:r>
              <a:rPr lang="en-US" sz="800" dirty="0" smtClean="0">
                <a:solidFill>
                  <a:srgbClr val="333333"/>
                </a:solidFill>
                <a:cs typeface="Times New Roman" pitchFamily="18" charset="0"/>
              </a:rPr>
              <a:t>www.air-quality.org.uk/03.php.</a:t>
            </a:r>
            <a:endParaRPr lang="en-US" sz="800" dirty="0">
              <a:solidFill>
                <a:schemeClr val="accent4">
                  <a:lumMod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979134"/>
            <a:ext cx="3251200" cy="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gs.sfgate.com/c/pictures/2003/01/05/tr_london-fog_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54158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158750"/>
            <a:ext cx="8582025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The first EKC: The London Fog (1700-1910), </a:t>
            </a:r>
            <a:br>
              <a:rPr lang="en-US" sz="3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i.e., coal smoke, peaked </a:t>
            </a:r>
            <a: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before </a:t>
            </a:r>
            <a: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1900.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622560" y="2286000"/>
            <a:ext cx="1083040" cy="1752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2286000"/>
            <a:ext cx="609600" cy="198120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Picture 2" descr="http://cdn.static-economist.com/sites/default/files/images/2015/11/articles/main/20151107_BKP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169" b="2567"/>
          <a:stretch/>
        </p:blipFill>
        <p:spPr bwMode="auto">
          <a:xfrm>
            <a:off x="1238783" y="1416570"/>
            <a:ext cx="2676554" cy="19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257800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(though “killer fogs” </a:t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continued to 1952).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243"/>
            <a:ext cx="8077200" cy="46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79684" y="313765"/>
            <a:ext cx="8207115" cy="99044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But no sign of an EKC in CO</a:t>
            </a:r>
            <a:r>
              <a:rPr lang="en-US" sz="28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emissions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199257"/>
            <a:ext cx="8686800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David </a:t>
            </a:r>
            <a:r>
              <a:rPr lang="en-US" sz="1700" dirty="0">
                <a:solidFill>
                  <a:schemeClr val="bg2"/>
                </a:solidFill>
                <a:latin typeface="Calibri" panose="020F0502020204030204" pitchFamily="34" charset="0"/>
              </a:rPr>
              <a:t>I. </a:t>
            </a:r>
            <a:r>
              <a:rPr lang="en-US" sz="1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Stern, “</a:t>
            </a:r>
            <a:r>
              <a:rPr lang="en-US" sz="1700" dirty="0">
                <a:solidFill>
                  <a:schemeClr val="bg2"/>
                </a:solidFill>
                <a:latin typeface="Calibri" panose="020F0502020204030204" pitchFamily="34" charset="0"/>
              </a:rPr>
              <a:t>The environmental Kuznets curve after 25 years,” </a:t>
            </a:r>
            <a:r>
              <a:rPr lang="en-US" sz="1700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Journal of </a:t>
            </a:r>
            <a:r>
              <a:rPr lang="en-US" sz="1700" i="1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Bioeconomics</a:t>
            </a:r>
            <a:r>
              <a:rPr lang="en-US" sz="1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, 2017. </a:t>
            </a:r>
            <a:endParaRPr lang="en-US" sz="17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048000" y="1788459"/>
            <a:ext cx="4648200" cy="2743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5" name="TextBox 4"/>
          <p:cNvSpPr txBox="1"/>
          <p:nvPr/>
        </p:nvSpPr>
        <p:spPr>
          <a:xfrm>
            <a:off x="2514600" y="5516596"/>
            <a:ext cx="528882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Average GDP/capita, 1971-2010 </a:t>
            </a:r>
            <a:r>
              <a:rPr lang="en-US" sz="1100" dirty="0" smtClean="0">
                <a:solidFill>
                  <a:schemeClr val="bg2"/>
                </a:solidFill>
              </a:rPr>
              <a:t>(in 2005 PPP dollars)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77149" y="2792463"/>
            <a:ext cx="566528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Average per cap CO</a:t>
            </a:r>
            <a:r>
              <a:rPr lang="en-US" sz="2000" baseline="-25000" dirty="0" smtClean="0">
                <a:solidFill>
                  <a:schemeClr val="bg2"/>
                </a:solidFill>
              </a:rPr>
              <a:t>2</a:t>
            </a:r>
            <a:r>
              <a:rPr lang="en-US" sz="2000" dirty="0" smtClean="0">
                <a:solidFill>
                  <a:schemeClr val="bg2"/>
                </a:solidFill>
              </a:rPr>
              <a:t> emissions, 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1971-2010 </a:t>
            </a:r>
            <a:r>
              <a:rPr lang="en-US" sz="1100" dirty="0" smtClean="0">
                <a:solidFill>
                  <a:schemeClr val="bg2"/>
                </a:solidFill>
              </a:rPr>
              <a:t>(in </a:t>
            </a:r>
            <a:r>
              <a:rPr lang="en-US" sz="1100" dirty="0" err="1" smtClean="0">
                <a:solidFill>
                  <a:schemeClr val="bg2"/>
                </a:solidFill>
              </a:rPr>
              <a:t>tonnes</a:t>
            </a:r>
            <a:r>
              <a:rPr lang="en-US" sz="1100" dirty="0" smtClean="0">
                <a:solidFill>
                  <a:schemeClr val="bg2"/>
                </a:solidFill>
              </a:rPr>
              <a:t>)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3403</TotalTime>
  <Words>1406</Words>
  <Application>Microsoft Office PowerPoint</Application>
  <PresentationFormat>On-screen Show (4:3)</PresentationFormat>
  <Paragraphs>410</Paragraphs>
  <Slides>48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Mountain Top</vt:lpstr>
      <vt:lpstr>Chart</vt:lpstr>
      <vt:lpstr>Trade, Growth, and the Environment</vt:lpstr>
      <vt:lpstr>PowerPoint Presentation</vt:lpstr>
      <vt:lpstr>PowerPoint Presentation</vt:lpstr>
      <vt:lpstr>Widely agreed: trade is good for economic growth</vt:lpstr>
      <vt:lpstr>But what about effects of openness on environmental quality, which is not captured in GDP statistics?</vt:lpstr>
      <vt:lpstr>We care about both environmental quality  and (market-measured) real income.</vt:lpstr>
      <vt:lpstr>Is growth per se good or bad for the environment in practice?</vt:lpstr>
      <vt:lpstr>PowerPoint Presentation</vt:lpstr>
      <vt:lpstr>PowerPoint Presentation</vt:lpstr>
      <vt:lpstr>2. Effects of trade on the environment</vt:lpstr>
      <vt:lpstr>Is trade itself good or bad for the environment, in theory?</vt:lpstr>
      <vt:lpstr>PowerPoint Presentation</vt:lpstr>
      <vt:lpstr>Some examples of trade helping environment</vt:lpstr>
      <vt:lpstr>The Trans-Pacific Partnership (TPP)</vt:lpstr>
      <vt:lpstr>Economic/environmental win-win ideas</vt:lpstr>
      <vt:lpstr>More economic/environmental win-win ideas, continued </vt:lpstr>
      <vt:lpstr>3. Which tend to dominate in practice:</vt:lpstr>
      <vt:lpstr>SO2 concentrations tend to fall with openness, especially after controlling for democracy, cross-country</vt:lpstr>
      <vt:lpstr>CO2 emissions/cap tend, if anything, to rise with openness.</vt:lpstr>
      <vt:lpstr>But these rough correlations tell us little.</vt:lpstr>
      <vt:lpstr>Environmental quality equation  Source: Frankel &amp; Rose, R.E.Stat., 2004</vt:lpstr>
      <vt:lpstr>Is trade itself good or bad for the environment, statistically?  Source: Frankel &amp; Rose (2004)</vt:lpstr>
      <vt:lpstr>Do harmful or beneficial effects of trade dominate for environmental goals?  Bottom lines:</vt:lpstr>
      <vt:lpstr>Summary of conclusions</vt:lpstr>
      <vt:lpstr>Summary of conclusions, continued</vt:lpstr>
      <vt:lpstr>The solution</vt:lpstr>
      <vt:lpstr>PowerPoint Presentation</vt:lpstr>
      <vt:lpstr>Writings underlying this lecture available at www.hks.harvard.edu/fs/jfrankel/GEI.htm</vt:lpstr>
      <vt:lpstr>Appendices</vt:lpstr>
      <vt:lpstr>Appendix 1: Anti-globalizers and the WTO </vt:lpstr>
      <vt:lpstr>The anti-globalization movement:  the first big protests in Seattle, 1999</vt:lpstr>
      <vt:lpstr>The anti-globalization movement, continued</vt:lpstr>
      <vt:lpstr>PowerPoint Presentation</vt:lpstr>
      <vt:lpstr>What do the anti-globalizers mean when they say the WTO is  an intrusive undemocratic bureaucracy?</vt:lpstr>
      <vt:lpstr>WTO language supports the environment:</vt:lpstr>
      <vt:lpstr>Typical WTO panel cases</vt:lpstr>
      <vt:lpstr>Typical WTO panel cases, continued</vt:lpstr>
      <vt:lpstr>Appendix 2:  Could trade measures be used  in a climate change agreement? </vt:lpstr>
      <vt:lpstr>Precedent (1):  Montreal Protocol on stratospheric ozone depletion</vt:lpstr>
      <vt:lpstr>Precedent (2): The true meaning of  the 1998 WTO panel shrimp-turtle decision</vt:lpstr>
      <vt:lpstr>Precedent (3): In case there is any doubt that Article XX, which uses the phrase “health and conservation,” applies to climate change, …</vt:lpstr>
      <vt:lpstr>PowerPoint Presentation</vt:lpstr>
      <vt:lpstr>What form should border measures take?</vt:lpstr>
      <vt:lpstr>Appendix 3: Frankel &amp; Rose (2005)</vt:lpstr>
      <vt:lpstr>Construction of IV for openness</vt:lpstr>
      <vt:lpstr>Measures of environmental damage</vt:lpstr>
      <vt:lpstr>I updated the Frankel-Rose econometric analysis</vt:lpstr>
      <vt:lpstr>The author acknowledges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Effects of International Trade</dc:title>
  <dc:creator>Jeff Frankel</dc:creator>
  <cp:lastModifiedBy>Dell</cp:lastModifiedBy>
  <cp:revision>259</cp:revision>
  <dcterms:created xsi:type="dcterms:W3CDTF">2009-01-18T04:47:19Z</dcterms:created>
  <dcterms:modified xsi:type="dcterms:W3CDTF">2019-04-20T20:30:52Z</dcterms:modified>
</cp:coreProperties>
</file>