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handoutMasterIdLst>
    <p:handoutMasterId r:id="rId59"/>
  </p:handoutMasterIdLst>
  <p:sldIdLst>
    <p:sldId id="257" r:id="rId2"/>
    <p:sldId id="287" r:id="rId3"/>
    <p:sldId id="283" r:id="rId4"/>
    <p:sldId id="303" r:id="rId5"/>
    <p:sldId id="302" r:id="rId6"/>
    <p:sldId id="274" r:id="rId7"/>
    <p:sldId id="323" r:id="rId8"/>
    <p:sldId id="324" r:id="rId9"/>
    <p:sldId id="326" r:id="rId10"/>
    <p:sldId id="334" r:id="rId11"/>
    <p:sldId id="337" r:id="rId12"/>
    <p:sldId id="338" r:id="rId13"/>
    <p:sldId id="291" r:id="rId14"/>
    <p:sldId id="312" r:id="rId15"/>
    <p:sldId id="311" r:id="rId16"/>
    <p:sldId id="319" r:id="rId17"/>
    <p:sldId id="327" r:id="rId18"/>
    <p:sldId id="328" r:id="rId19"/>
    <p:sldId id="320" r:id="rId20"/>
    <p:sldId id="321" r:id="rId21"/>
    <p:sldId id="292" r:id="rId22"/>
    <p:sldId id="322" r:id="rId23"/>
    <p:sldId id="317" r:id="rId24"/>
    <p:sldId id="309" r:id="rId25"/>
    <p:sldId id="331" r:id="rId26"/>
    <p:sldId id="332" r:id="rId27"/>
    <p:sldId id="310" r:id="rId28"/>
    <p:sldId id="333" r:id="rId29"/>
    <p:sldId id="336" r:id="rId30"/>
    <p:sldId id="300" r:id="rId31"/>
    <p:sldId id="305" r:id="rId32"/>
    <p:sldId id="306" r:id="rId33"/>
    <p:sldId id="304" r:id="rId34"/>
    <p:sldId id="335" r:id="rId35"/>
    <p:sldId id="341" r:id="rId36"/>
    <p:sldId id="342" r:id="rId37"/>
    <p:sldId id="307" r:id="rId38"/>
    <p:sldId id="308" r:id="rId39"/>
    <p:sldId id="296" r:id="rId40"/>
    <p:sldId id="297" r:id="rId41"/>
    <p:sldId id="313" r:id="rId42"/>
    <p:sldId id="357" r:id="rId43"/>
    <p:sldId id="330" r:id="rId44"/>
    <p:sldId id="329" r:id="rId45"/>
    <p:sldId id="343" r:id="rId46"/>
    <p:sldId id="344" r:id="rId47"/>
    <p:sldId id="345" r:id="rId48"/>
    <p:sldId id="346" r:id="rId49"/>
    <p:sldId id="348" r:id="rId50"/>
    <p:sldId id="349" r:id="rId51"/>
    <p:sldId id="350" r:id="rId52"/>
    <p:sldId id="353" r:id="rId53"/>
    <p:sldId id="351" r:id="rId54"/>
    <p:sldId id="354" r:id="rId55"/>
    <p:sldId id="352" r:id="rId56"/>
    <p:sldId id="355" r:id="rId5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A3E"/>
    <a:srgbClr val="4F1CB4"/>
    <a:srgbClr val="5454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370"/>
    </p:cViewPr>
  </p:sorterViewPr>
  <p:notesViewPr>
    <p:cSldViewPr>
      <p:cViewPr varScale="1">
        <p:scale>
          <a:sx n="52" d="100"/>
          <a:sy n="52" d="100"/>
        </p:scale>
        <p:origin x="-2712" y="-77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7E16C-A95E-4DF4-8BDA-532F5673550A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F9FFB3-1423-465C-88AA-8E18ABD5D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9638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C06D48-45E5-4F8D-95FF-4C328D1B1591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75CF09-4658-486D-B3C1-E374D79C2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078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75CF09-4658-486D-B3C1-E374D79C2766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914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75CF09-4658-486D-B3C1-E374D79C2766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914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C4FD275-57B1-4DD1-89DF-54A2A561D3B8}" type="slidenum">
              <a:rPr lang="en-US" altLang="en-US" smtClean="0"/>
              <a:pPr/>
              <a:t>39</a:t>
            </a:fld>
            <a:endParaRPr lang="en-US" altLang="en-US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1980 turnin</a:t>
            </a:r>
            <a:r>
              <a:rPr lang="en-US" baseline="0" dirty="0" smtClean="0"/>
              <a:t>g point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743B06-D52C-264E-9A06-D10DFB95C46F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469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89873-59E2-47F0-B6BC-DA29D48D8410}" type="datetime1">
              <a:rPr lang="en-US" smtClean="0"/>
              <a:t>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546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E6AFB-AD6B-49B9-AFF5-E91F8C0A005F}" type="datetime1">
              <a:rPr lang="en-US" smtClean="0"/>
              <a:t>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357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3613B-B7BF-483F-8F75-9CCE0F491559}" type="datetime1">
              <a:rPr lang="en-US" smtClean="0"/>
              <a:t>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7727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65AC6-E2AE-4132-9B66-DB00F1C45252}" type="datetime1">
              <a:rPr lang="en-US" smtClean="0"/>
              <a:t>1/18/2017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BB742-1296-4CEB-BFA0-9BDA9E0AE7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991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973D9-E044-4E12-BACA-8CD242216B81}" type="datetime1">
              <a:rPr lang="en-US" smtClean="0"/>
              <a:t>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655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8C91D-0E66-491F-B493-0252CDC1513F}" type="datetime1">
              <a:rPr lang="en-US" smtClean="0"/>
              <a:t>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615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8A9FB-BF62-4DEA-8C4C-ACEB05C7FAAB}" type="datetime1">
              <a:rPr lang="en-US" smtClean="0"/>
              <a:t>1/18/2017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083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9B63D-C0F4-473D-8522-AE723648478A}" type="datetime1">
              <a:rPr lang="en-US" smtClean="0"/>
              <a:t>1/18/2017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185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670C-D99F-4FC9-93B1-C162B58EE63D}" type="datetime1">
              <a:rPr lang="en-US" smtClean="0"/>
              <a:t>1/18/2017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204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97B2C-47DF-4A8F-80C4-3E2224422762}" type="datetime1">
              <a:rPr lang="en-US" smtClean="0"/>
              <a:t>1/18/2017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306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5F3E-EA43-475F-8CB9-EA3B6F329B53}" type="datetime1">
              <a:rPr lang="en-US" smtClean="0"/>
              <a:t>1/18/2017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508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7ECD6-B494-4210-8E60-7BBB250135C7}" type="datetime1">
              <a:rPr lang="en-US" smtClean="0"/>
              <a:t>1/18/2017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710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47006-4DF7-451B-8075-C54FDBB9A1E0}" type="datetime1">
              <a:rPr lang="en-US" smtClean="0"/>
              <a:t>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023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nber.org/papers/w21906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conomics.mit.edu/files/6613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ople-press.org/2016/08/18/clinton-trump-supporters-have-starkly-different-views-of-a-changing-nation/" TargetMode="External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bcnews.com/storyline/2016-conventions/majority-voters-support-free-trade-immigration-poll-n611176" TargetMode="External"/><Relationship Id="rId5" Type="http://schemas.openxmlformats.org/officeDocument/2006/relationships/hyperlink" Target="http://www.gallup.com/poll/191135/americans-split-idea-withdrawing-trade-treaties.aspx" TargetMode="External"/><Relationship Id="rId4" Type="http://schemas.openxmlformats.org/officeDocument/2006/relationships/hyperlink" Target="https://www.washingtonpost.com/apps/g/page/politics/washington-post-abc-news-national-poll-july-11-14/2061/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914400"/>
            <a:ext cx="8458200" cy="2438400"/>
          </a:xfrm>
        </p:spPr>
        <p:txBody>
          <a:bodyPr>
            <a:normAutofit fontScale="90000"/>
          </a:bodyPr>
          <a:lstStyle/>
          <a:p>
            <a:r>
              <a:rPr lang="en-US" sz="5300" dirty="0" smtClean="0"/>
              <a:t>Trade and Inequality </a:t>
            </a:r>
            <a:r>
              <a:rPr lang="en-US" sz="3100" dirty="0"/>
              <a:t/>
            </a:r>
            <a:br>
              <a:rPr lang="en-US" sz="3100" dirty="0"/>
            </a:br>
            <a:r>
              <a:rPr lang="en-US" sz="3100" dirty="0"/>
              <a:t/>
            </a:r>
            <a:br>
              <a:rPr lang="en-US" sz="3100" dirty="0"/>
            </a:br>
            <a:r>
              <a:rPr lang="en-US" sz="4900" dirty="0"/>
              <a:t>Jeffrey Frankel</a:t>
            </a:r>
            <a:r>
              <a:rPr lang="en-US" dirty="0"/>
              <a:t/>
            </a:r>
            <a:br>
              <a:rPr lang="en-US" dirty="0"/>
            </a:br>
            <a:r>
              <a:rPr lang="en-US" sz="3100" dirty="0"/>
              <a:t>Harpel Professor of Capital Formation &amp; Growth</a:t>
            </a:r>
            <a:br>
              <a:rPr lang="en-US" sz="3100" dirty="0"/>
            </a:br>
            <a:r>
              <a:rPr lang="en-US" sz="3100" dirty="0"/>
              <a:t>Harvard </a:t>
            </a:r>
            <a:r>
              <a:rPr lang="en-US" sz="3100" dirty="0" smtClean="0"/>
              <a:t>University</a:t>
            </a:r>
            <a:endParaRPr lang="en-US" sz="3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4572000"/>
            <a:ext cx="8534400" cy="2057400"/>
          </a:xfrm>
        </p:spPr>
        <p:txBody>
          <a:bodyPr>
            <a:normAutofit fontScale="92500"/>
          </a:bodyPr>
          <a:lstStyle/>
          <a:p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Providence Committee on Foreign Relations</a:t>
            </a:r>
            <a:r>
              <a:rPr lang="en-US" sz="4000" i="1" dirty="0" smtClean="0">
                <a:solidFill>
                  <a:srgbClr val="545454"/>
                </a:solidFill>
              </a:rPr>
              <a:t/>
            </a:r>
            <a:br>
              <a:rPr lang="en-US" sz="4000" i="1" dirty="0" smtClean="0">
                <a:solidFill>
                  <a:srgbClr val="545454"/>
                </a:solidFill>
              </a:rPr>
            </a:br>
            <a:r>
              <a:rPr lang="en-US" sz="4000" i="1" dirty="0" smtClean="0">
                <a:solidFill>
                  <a:srgbClr val="545454"/>
                </a:solidFill>
              </a:rPr>
              <a:t>December 14, 2016</a:t>
            </a:r>
            <a:r>
              <a:rPr lang="en-US" sz="1500" i="1" dirty="0" smtClean="0">
                <a:solidFill>
                  <a:srgbClr val="545454"/>
                </a:solidFill>
              </a:rPr>
              <a:t/>
            </a:r>
            <a:br>
              <a:rPr lang="en-US" sz="1500" i="1" dirty="0" smtClean="0">
                <a:solidFill>
                  <a:srgbClr val="545454"/>
                </a:solidFill>
              </a:rPr>
            </a:br>
            <a:r>
              <a:rPr lang="en-US" sz="1500" i="1" dirty="0" smtClean="0">
                <a:solidFill>
                  <a:srgbClr val="545454"/>
                </a:solidFill>
              </a:rPr>
              <a:t/>
            </a:r>
            <a:br>
              <a:rPr lang="en-US" sz="1500" i="1" dirty="0" smtClean="0">
                <a:solidFill>
                  <a:srgbClr val="545454"/>
                </a:solidFill>
              </a:rPr>
            </a:br>
            <a:r>
              <a:rPr lang="en-US" sz="1300" i="1" dirty="0" smtClean="0">
                <a:solidFill>
                  <a:srgbClr val="545454"/>
                </a:solidFill>
              </a:rPr>
              <a:t>An earlier version was presented as the Clair </a:t>
            </a:r>
            <a:r>
              <a:rPr lang="en-US" sz="1300" i="1" dirty="0">
                <a:solidFill>
                  <a:srgbClr val="545454"/>
                </a:solidFill>
              </a:rPr>
              <a:t>Wilcox </a:t>
            </a:r>
            <a:r>
              <a:rPr lang="en-US" sz="1300" i="1" dirty="0" smtClean="0">
                <a:solidFill>
                  <a:srgbClr val="545454"/>
                </a:solidFill>
              </a:rPr>
              <a:t>Lecture, Swarthmore College, Oct. </a:t>
            </a:r>
            <a:r>
              <a:rPr lang="en-US" sz="1300" i="1" dirty="0">
                <a:solidFill>
                  <a:srgbClr val="545454"/>
                </a:solidFill>
              </a:rPr>
              <a:t>24, 2016</a:t>
            </a:r>
            <a:endParaRPr lang="en-US" sz="1300" dirty="0">
              <a:solidFill>
                <a:srgbClr val="545454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</a:t>
            </a:fld>
            <a:endParaRPr lang="en-US"/>
          </a:p>
        </p:txBody>
      </p:sp>
      <p:sp>
        <p:nvSpPr>
          <p:cNvPr id="5" name="AutoShape 6" descr="Image result for harvard kennedy scho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479665"/>
            <a:ext cx="2971800" cy="711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545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Recent research on job loss</a:t>
            </a:r>
            <a:br>
              <a:rPr lang="en-US" sz="3200" dirty="0"/>
            </a:br>
            <a:r>
              <a:rPr lang="en-US" sz="3200" dirty="0"/>
              <a:t>in import-competing sectors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305800" cy="4525963"/>
          </a:xfrm>
        </p:spPr>
        <p:txBody>
          <a:bodyPr/>
          <a:lstStyle/>
          <a:p>
            <a:r>
              <a:rPr lang="en-US" sz="2800" dirty="0"/>
              <a:t>David </a:t>
            </a:r>
            <a:r>
              <a:rPr lang="en-US" sz="2800" dirty="0" err="1"/>
              <a:t>Autor</a:t>
            </a:r>
            <a:r>
              <a:rPr lang="en-US" sz="2800" dirty="0"/>
              <a:t>, David Dorn &amp; Gordon Hanson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(</a:t>
            </a:r>
            <a:r>
              <a:rPr lang="en-US" sz="2800" dirty="0"/>
              <a:t>2013, 2016) have found evidence that</a:t>
            </a:r>
          </a:p>
          <a:p>
            <a:pPr lvl="1"/>
            <a:r>
              <a:rPr lang="en-US" sz="2600" dirty="0"/>
              <a:t>a </a:t>
            </a:r>
            <a:r>
              <a:rPr lang="en-US" sz="2600" dirty="0" smtClean="0"/>
              <a:t>portion </a:t>
            </a:r>
            <a:r>
              <a:rPr lang="en-US" sz="2600" dirty="0"/>
              <a:t>of lost US manufacturing jobs </a:t>
            </a:r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dirty="0" smtClean="0"/>
              <a:t>can </a:t>
            </a:r>
            <a:r>
              <a:rPr lang="en-US" sz="2600" dirty="0"/>
              <a:t>indeed be associated with imports, </a:t>
            </a:r>
          </a:p>
          <a:p>
            <a:pPr lvl="2"/>
            <a:r>
              <a:rPr lang="en-US" dirty="0"/>
              <a:t>especially from China.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  <a:p>
            <a:pPr lvl="1"/>
            <a:r>
              <a:rPr lang="en-US" sz="2600" dirty="0"/>
              <a:t>Employment &amp; income in </a:t>
            </a:r>
            <a:r>
              <a:rPr lang="en-US" sz="2600" dirty="0" smtClean="0"/>
              <a:t>towns </a:t>
            </a:r>
            <a:r>
              <a:rPr lang="en-US" sz="2600" dirty="0"/>
              <a:t>hit by such job losses can stay depressed for a much longer time than some had imagined.</a:t>
            </a:r>
          </a:p>
        </p:txBody>
      </p:sp>
      <p:pic>
        <p:nvPicPr>
          <p:cNvPr id="2050" name="Picture 2" descr="Flag of the People's Republic of China.sv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352800"/>
            <a:ext cx="1143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359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915400" cy="1143000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Rising US inequality:  </a:t>
            </a:r>
            <a:br>
              <a:rPr lang="en-US" sz="4000" dirty="0" smtClean="0"/>
            </a:br>
            <a:r>
              <a:rPr lang="en-US" sz="3100" dirty="0" smtClean="0"/>
              <a:t>Since 1980, almost all gains have gone to people at the top.</a:t>
            </a:r>
            <a:endParaRPr lang="en-US" sz="3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11</a:t>
            </a:fld>
            <a:endParaRPr lang="en-US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20913"/>
            <a:ext cx="7086600" cy="4634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454733" y="5867400"/>
            <a:ext cx="936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Figure 5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81000" y="6172200"/>
            <a:ext cx="838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Thomas Piketty, </a:t>
            </a:r>
            <a:r>
              <a:rPr lang="en-US" sz="1600" dirty="0"/>
              <a:t>Emmanuel </a:t>
            </a:r>
            <a:r>
              <a:rPr lang="en-US" sz="1600" dirty="0" err="1" smtClean="0"/>
              <a:t>Saez</a:t>
            </a:r>
            <a:r>
              <a:rPr lang="en-US" sz="1600" dirty="0" smtClean="0"/>
              <a:t>, &amp; Gabriel </a:t>
            </a:r>
            <a:r>
              <a:rPr lang="en-US" sz="1600" dirty="0" err="1" smtClean="0"/>
              <a:t>Zucman</a:t>
            </a:r>
            <a:r>
              <a:rPr lang="en-US" sz="1600" dirty="0" smtClean="0"/>
              <a:t>, Dec. </a:t>
            </a:r>
            <a:r>
              <a:rPr lang="en-US" sz="1600" dirty="0"/>
              <a:t>2, </a:t>
            </a:r>
            <a:r>
              <a:rPr lang="en-US" sz="1600" dirty="0" smtClean="0"/>
              <a:t>2016, </a:t>
            </a:r>
            <a:r>
              <a:rPr lang="en-US" sz="1600" dirty="0"/>
              <a:t>“Distributional National Accounts: Methods and Estimates for the United States.” </a:t>
            </a:r>
            <a:r>
              <a:rPr lang="en-US" sz="1600" dirty="0" smtClean="0"/>
              <a:t>   </a:t>
            </a:r>
            <a:r>
              <a:rPr lang="en-US" sz="1200" dirty="0" smtClean="0"/>
              <a:t>http</a:t>
            </a:r>
            <a:r>
              <a:rPr lang="en-US" sz="1200" dirty="0"/>
              <a:t>://gabriel-zucman.eu/files/PSZ2016.pdf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3695700" y="2286000"/>
            <a:ext cx="3227366" cy="2057400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0589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smtClean="0"/>
              <a:t>As a share of national income, the bottom 50% have been losing out since the 1970s.</a:t>
            </a:r>
            <a:endParaRPr lang="en-US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12</a:t>
            </a:fld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81" y="1447800"/>
            <a:ext cx="8055109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6172200"/>
            <a:ext cx="4191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533400" y="6096000"/>
            <a:ext cx="38862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                                                                          </a:t>
            </a:r>
            <a:r>
              <a:rPr lang="en-US" sz="1400" dirty="0" smtClean="0"/>
              <a:t>Piketty, </a:t>
            </a:r>
            <a:r>
              <a:rPr lang="en-US" sz="1400" dirty="0" err="1" smtClean="0"/>
              <a:t>Saez</a:t>
            </a:r>
            <a:r>
              <a:rPr lang="en-US" sz="1400" dirty="0" smtClean="0"/>
              <a:t>, &amp; </a:t>
            </a:r>
            <a:r>
              <a:rPr lang="en-US" sz="1400" dirty="0" err="1" smtClean="0"/>
              <a:t>Zucman</a:t>
            </a:r>
            <a:r>
              <a:rPr lang="en-US" sz="1400" dirty="0" smtClean="0"/>
              <a:t>, Dec. 2016</a:t>
            </a:r>
            <a:endParaRPr lang="en-US" sz="1200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743200" y="2362200"/>
            <a:ext cx="5334000" cy="23622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3432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143000"/>
          </a:xfrm>
        </p:spPr>
        <p:txBody>
          <a:bodyPr>
            <a:normAutofit/>
          </a:bodyPr>
          <a:lstStyle/>
          <a:p>
            <a:r>
              <a:rPr lang="en-US" sz="2900" dirty="0"/>
              <a:t>The share of US income going to the </a:t>
            </a:r>
            <a:r>
              <a:rPr lang="en-US" sz="2900" dirty="0" smtClean="0"/>
              <a:t>top</a:t>
            </a:r>
            <a:br>
              <a:rPr lang="en-US" sz="2900" dirty="0" smtClean="0"/>
            </a:br>
            <a:r>
              <a:rPr lang="en-US" sz="2900" dirty="0" smtClean="0"/>
              <a:t>is </a:t>
            </a:r>
            <a:r>
              <a:rPr lang="en-US" sz="2900" dirty="0"/>
              <a:t>now back to </a:t>
            </a:r>
            <a:r>
              <a:rPr lang="en-US" sz="2900" dirty="0" smtClean="0"/>
              <a:t>what it was in the </a:t>
            </a:r>
            <a:r>
              <a:rPr lang="en-US" sz="2900" dirty="0"/>
              <a:t>1920s.</a:t>
            </a:r>
          </a:p>
        </p:txBody>
      </p:sp>
      <p:pic>
        <p:nvPicPr>
          <p:cNvPr id="2050" name="Picture 2" descr="Income Concentration at the Top Has Risen Sharply Since the 1970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964" y="1447800"/>
            <a:ext cx="6035167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09600" y="6490156"/>
            <a:ext cx="7696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Chad Stone et al, CBPP, Sept </a:t>
            </a:r>
            <a:r>
              <a:rPr lang="en-US" sz="1200" cap="all" dirty="0"/>
              <a:t>30, 2016   </a:t>
            </a:r>
            <a:r>
              <a:rPr lang="en-US" sz="800" dirty="0"/>
              <a:t>www.cbpp.org/research/poverty-and-inequality/a-guide-to-statistics-on-historical-trends-in-income-inequality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5486400" y="3733800"/>
            <a:ext cx="1752600" cy="1066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004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220200" cy="1143000"/>
          </a:xfrm>
        </p:spPr>
        <p:txBody>
          <a:bodyPr>
            <a:noAutofit/>
          </a:bodyPr>
          <a:lstStyle/>
          <a:p>
            <a:r>
              <a:rPr lang="en-US" sz="3200" dirty="0"/>
              <a:t>Why has inequality risen in the US?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371600"/>
            <a:ext cx="9296400" cy="5257800"/>
          </a:xfrm>
        </p:spPr>
        <p:txBody>
          <a:bodyPr>
            <a:normAutofit lnSpcReduction="10000"/>
          </a:bodyPr>
          <a:lstStyle/>
          <a:p>
            <a:endParaRPr lang="en-US" sz="900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Trade probably does play a role, alongside other factors</a:t>
            </a:r>
            <a:r>
              <a:rPr lang="en-US" dirty="0" smtClean="0"/>
              <a:t>: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technological change raising demand for skilled workers,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outpacing education that raises the supply;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“winner-take-all” labor markets,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“assortative mating,”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reduced corporate competition &amp; higher rents,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excessive executive compensation;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and </a:t>
            </a:r>
            <a:r>
              <a:rPr lang="en-US" dirty="0" smtClean="0"/>
              <a:t>Thomas Piketty’s </a:t>
            </a:r>
            <a:r>
              <a:rPr lang="en-US" dirty="0"/>
              <a:t>wealth </a:t>
            </a:r>
            <a:r>
              <a:rPr lang="en-US" dirty="0" smtClean="0"/>
              <a:t>accumulation.</a:t>
            </a:r>
            <a:br>
              <a:rPr lang="en-US" dirty="0" smtClean="0"/>
            </a:br>
            <a:endParaRPr lang="en-US" sz="1800" dirty="0"/>
          </a:p>
          <a:p>
            <a:pPr marL="457200" lvl="1" indent="0">
              <a:buNone/>
            </a:pPr>
            <a:r>
              <a:rPr lang="en-US" sz="1800" dirty="0" smtClean="0"/>
              <a:t>          </a:t>
            </a:r>
            <a:r>
              <a:rPr lang="en-US" sz="2400" dirty="0" smtClean="0"/>
              <a:t>Other suggested factors: </a:t>
            </a:r>
            <a:br>
              <a:rPr lang="en-US" sz="2400" dirty="0" smtClean="0"/>
            </a:br>
            <a:r>
              <a:rPr lang="en-US" sz="2400" dirty="0" smtClean="0"/>
              <a:t>        declining roles of unions, minimum wage, &amp; progressive taxation.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211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915400" cy="1143000"/>
          </a:xfrm>
        </p:spPr>
        <p:txBody>
          <a:bodyPr>
            <a:normAutofit/>
          </a:bodyPr>
          <a:lstStyle/>
          <a:p>
            <a:r>
              <a:rPr lang="en-US" sz="2900" dirty="0"/>
              <a:t>2. Widening gap between “skilled” &amp; “unskilled” workers, defined by college graduation.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19" y="1447800"/>
            <a:ext cx="7042149" cy="508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857043" y="6550223"/>
            <a:ext cx="322819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Fig.10. </a:t>
            </a:r>
            <a:endParaRPr lang="en-US" sz="14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981200" y="2819400"/>
            <a:ext cx="5105400" cy="1981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035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50838"/>
            <a:ext cx="9144000" cy="868362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3. Trend in years of education slowed during 1981-2012.</a:t>
            </a:r>
            <a:br>
              <a:rPr lang="en-US" sz="3200" dirty="0"/>
            </a:br>
            <a:endParaRPr lang="en-US" sz="2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42" y="1905000"/>
            <a:ext cx="7479858" cy="4799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979584" y="6550223"/>
            <a:ext cx="322819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Fig.11. </a:t>
            </a:r>
            <a:endParaRPr lang="en-US" sz="1400" dirty="0"/>
          </a:p>
        </p:txBody>
      </p:sp>
      <p:sp>
        <p:nvSpPr>
          <p:cNvPr id="7" name="Rectangle 6"/>
          <p:cNvSpPr/>
          <p:nvPr/>
        </p:nvSpPr>
        <p:spPr>
          <a:xfrm>
            <a:off x="6049095" y="3687620"/>
            <a:ext cx="1875705" cy="73866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75000"/>
                  </a:schemeClr>
                </a:solidFill>
              </a:rPr>
              <a:t>Trend</a:t>
            </a:r>
            <a:br>
              <a:rPr lang="en-US" sz="14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400" b="1" dirty="0">
                <a:solidFill>
                  <a:schemeClr val="accent6">
                    <a:lumMod val="75000"/>
                  </a:schemeClr>
                </a:solidFill>
              </a:rPr>
              <a:t>1981 – 2012</a:t>
            </a:r>
            <a:br>
              <a:rPr lang="en-US" sz="14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400" dirty="0">
                <a:solidFill>
                  <a:schemeClr val="accent6">
                    <a:lumMod val="75000"/>
                  </a:schemeClr>
                </a:solidFill>
              </a:rPr>
              <a:t>= 1951+30 to 1982+30.</a:t>
            </a:r>
          </a:p>
        </p:txBody>
      </p:sp>
      <p:sp>
        <p:nvSpPr>
          <p:cNvPr id="8" name="Rectangle 7"/>
          <p:cNvSpPr/>
          <p:nvPr/>
        </p:nvSpPr>
        <p:spPr>
          <a:xfrm>
            <a:off x="2438400" y="3623208"/>
            <a:ext cx="1875706" cy="73866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1400" b="1" dirty="0">
                <a:solidFill>
                  <a:srgbClr val="C00000"/>
                </a:solidFill>
              </a:rPr>
              <a:t>Trend</a:t>
            </a:r>
            <a:br>
              <a:rPr lang="en-US" sz="1400" b="1" dirty="0">
                <a:solidFill>
                  <a:srgbClr val="C00000"/>
                </a:solidFill>
              </a:rPr>
            </a:br>
            <a:r>
              <a:rPr lang="en-US" sz="1400" b="1" dirty="0">
                <a:solidFill>
                  <a:srgbClr val="C00000"/>
                </a:solidFill>
              </a:rPr>
              <a:t>1906 – 1981</a:t>
            </a:r>
            <a:br>
              <a:rPr lang="en-US" sz="1400" b="1" dirty="0">
                <a:solidFill>
                  <a:srgbClr val="C00000"/>
                </a:solidFill>
              </a:rPr>
            </a:br>
            <a:r>
              <a:rPr lang="en-US" sz="1400" dirty="0">
                <a:solidFill>
                  <a:srgbClr val="C00000"/>
                </a:solidFill>
              </a:rPr>
              <a:t>= 1876+30 to 1951+30.</a:t>
            </a:r>
          </a:p>
        </p:txBody>
      </p:sp>
      <p:sp>
        <p:nvSpPr>
          <p:cNvPr id="4" name="Rectangle 3"/>
          <p:cNvSpPr/>
          <p:nvPr/>
        </p:nvSpPr>
        <p:spPr>
          <a:xfrm>
            <a:off x="304800" y="1428690"/>
            <a:ext cx="8534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Mean Years of Schooling at Age 30, U.S. Native-Born, by Year of Birth, 1876-1982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986563" y="3200400"/>
            <a:ext cx="1938237" cy="30480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118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900" dirty="0"/>
              <a:t>4. “Winner take all” labor markets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5791201"/>
            <a:ext cx="8382000" cy="1142999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en-US" dirty="0"/>
              <a:t>Taylor Swift earned $170 million last year, making her </a:t>
            </a:r>
            <a:br>
              <a:rPr lang="en-US" dirty="0"/>
            </a:br>
            <a:r>
              <a:rPr lang="en-US" dirty="0"/>
              <a:t>the world’s highest paid celebrity (according to </a:t>
            </a:r>
            <a:r>
              <a:rPr lang="en-US" i="1" dirty="0"/>
              <a:t>Forbes</a:t>
            </a:r>
            <a:r>
              <a:rPr lang="en-US" dirty="0"/>
              <a:t>). </a:t>
            </a:r>
          </a:p>
        </p:txBody>
      </p:sp>
      <p:pic>
        <p:nvPicPr>
          <p:cNvPr id="1026" name="Picture 2" descr="Image result for taylor swift sing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990" y="1270396"/>
            <a:ext cx="6575810" cy="4379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610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sz="2900" dirty="0"/>
              <a:t>5. “Assortative mating”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763000" cy="4724400"/>
          </a:xfrm>
        </p:spPr>
        <p:txBody>
          <a:bodyPr>
            <a:normAutofit/>
          </a:bodyPr>
          <a:lstStyle/>
          <a:p>
            <a:pPr marL="0" lvl="2" indent="0">
              <a:buNone/>
            </a:pPr>
            <a:r>
              <a:rPr lang="en-US" sz="2800" dirty="0"/>
              <a:t>Crudely put: highly educated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&amp; </a:t>
            </a:r>
            <a:r>
              <a:rPr lang="en-US" sz="2800" dirty="0"/>
              <a:t>highly paid male professionals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used </a:t>
            </a:r>
            <a:r>
              <a:rPr lang="en-US" sz="2800" dirty="0"/>
              <a:t>to marry their </a:t>
            </a:r>
            <a:r>
              <a:rPr lang="en-US" sz="2800" dirty="0" smtClean="0"/>
              <a:t>secretaries</a:t>
            </a:r>
            <a:r>
              <a:rPr lang="en-US" sz="2800" dirty="0"/>
              <a:t>, </a:t>
            </a:r>
            <a:endParaRPr lang="en-US" sz="2800" dirty="0" smtClean="0"/>
          </a:p>
          <a:p>
            <a:pPr marL="0" lvl="2" indent="0">
              <a:buNone/>
            </a:pPr>
            <a:endParaRPr lang="en-US" sz="3600" dirty="0"/>
          </a:p>
          <a:p>
            <a:pPr marL="0" lvl="2" indent="0">
              <a:buNone/>
            </a:pPr>
            <a:endParaRPr lang="en-US" sz="2800" dirty="0"/>
          </a:p>
          <a:p>
            <a:pPr marL="0" lvl="2" indent="0">
              <a:buNone/>
            </a:pPr>
            <a:r>
              <a:rPr lang="en-US" sz="2800" dirty="0"/>
              <a:t>but now are more likely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to </a:t>
            </a:r>
            <a:r>
              <a:rPr lang="en-US" sz="2800" dirty="0"/>
              <a:t>marry </a:t>
            </a:r>
            <a:r>
              <a:rPr lang="en-US" sz="2800" dirty="0" smtClean="0"/>
              <a:t>highly </a:t>
            </a:r>
            <a:r>
              <a:rPr lang="en-US" sz="2800" dirty="0"/>
              <a:t>educated </a:t>
            </a:r>
            <a:r>
              <a:rPr lang="en-US" sz="2800" dirty="0" smtClean="0"/>
              <a:t>&amp; </a:t>
            </a:r>
            <a:r>
              <a:rPr lang="en-US" sz="2800" dirty="0"/>
              <a:t>(relatively) highly paid women; </a:t>
            </a:r>
          </a:p>
          <a:p>
            <a:pPr marL="0" lvl="2" indent="0">
              <a:buNone/>
            </a:pPr>
            <a:r>
              <a:rPr lang="en-US" sz="2800" dirty="0"/>
              <a:t>and the couple passes the advantages on to their children.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18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362200"/>
            <a:ext cx="3810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0397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6. The share of US national income going to labor</a:t>
            </a:r>
            <a:br>
              <a:rPr lang="en-US" sz="3100" dirty="0"/>
            </a:br>
            <a:r>
              <a:rPr lang="en-US" sz="3100" dirty="0"/>
              <a:t>has declined since 2000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in part due to increased market power of firms, says Furman.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49" y="1905000"/>
            <a:ext cx="6903351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667000" y="6553200"/>
            <a:ext cx="33195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Fig.13. </a:t>
            </a:r>
            <a:endParaRPr lang="en-US" sz="1400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5986563" y="3505200"/>
            <a:ext cx="1252437" cy="21336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92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Overview on Trade &amp; Inequality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686800" cy="5791200"/>
          </a:xfrm>
        </p:spPr>
        <p:txBody>
          <a:bodyPr>
            <a:normAutofit fontScale="92500"/>
          </a:bodyPr>
          <a:lstStyle/>
          <a:p>
            <a:r>
              <a:rPr lang="en-US" sz="200" dirty="0"/>
              <a:t/>
            </a:r>
            <a:br>
              <a:rPr lang="en-US" sz="200" dirty="0"/>
            </a:br>
            <a:endParaRPr lang="en-US" sz="200" dirty="0"/>
          </a:p>
          <a:p>
            <a:r>
              <a:rPr lang="en-US" sz="3000" dirty="0"/>
              <a:t>The connection between trade and inequality </a:t>
            </a:r>
            <a:r>
              <a:rPr lang="en-US" sz="3000" dirty="0" smtClean="0"/>
              <a:t>received </a:t>
            </a:r>
            <a:r>
              <a:rPr lang="en-US" sz="3000" dirty="0"/>
              <a:t>intense interest in this strange presidential election year. </a:t>
            </a:r>
          </a:p>
          <a:p>
            <a:pPr lvl="1"/>
            <a:r>
              <a:rPr lang="en-US" sz="2700" dirty="0"/>
              <a:t>Why </a:t>
            </a:r>
            <a:r>
              <a:rPr lang="en-US" sz="2700" dirty="0" smtClean="0"/>
              <a:t>did </a:t>
            </a:r>
            <a:r>
              <a:rPr lang="en-US" sz="2700" dirty="0"/>
              <a:t>Trump’s success catch elites so much by surprise?</a:t>
            </a:r>
          </a:p>
          <a:p>
            <a:pPr lvl="1"/>
            <a:r>
              <a:rPr lang="en-US" sz="2700" dirty="0"/>
              <a:t>The story: “we hadn’t adequately realized how deep was the hardship and anger of those left behind by globalization… </a:t>
            </a:r>
            <a:r>
              <a:rPr lang="en-US" sz="2700" dirty="0" smtClean="0"/>
              <a:t>“</a:t>
            </a:r>
            <a:endParaRPr lang="en-US" sz="2700" dirty="0"/>
          </a:p>
          <a:p>
            <a:pPr lvl="1"/>
            <a:r>
              <a:rPr lang="en-US" sz="2700" dirty="0" smtClean="0"/>
              <a:t>“Trade led </a:t>
            </a:r>
            <a:r>
              <a:rPr lang="en-US" sz="2700" dirty="0"/>
              <a:t>to inequality, and inequality </a:t>
            </a:r>
            <a:r>
              <a:rPr lang="en-US" sz="2700" dirty="0" smtClean="0"/>
              <a:t>led </a:t>
            </a:r>
            <a:r>
              <a:rPr lang="en-US" sz="2700" dirty="0"/>
              <a:t>to Trump. “ </a:t>
            </a:r>
          </a:p>
          <a:p>
            <a:pPr lvl="1"/>
            <a:r>
              <a:rPr lang="en-US" sz="2700" dirty="0"/>
              <a:t>Analogous stories in </a:t>
            </a:r>
            <a:r>
              <a:rPr lang="en-US" sz="2700" dirty="0" smtClean="0"/>
              <a:t>Europe, e.g., </a:t>
            </a:r>
            <a:r>
              <a:rPr lang="en-US" sz="2700" dirty="0" err="1" smtClean="0"/>
              <a:t>Brexit</a:t>
            </a:r>
            <a:r>
              <a:rPr lang="en-US" sz="2700" dirty="0" smtClean="0"/>
              <a:t>.</a:t>
            </a:r>
            <a:r>
              <a:rPr lang="en-US" sz="500" dirty="0"/>
              <a:t/>
            </a:r>
            <a:br>
              <a:rPr lang="en-US" sz="500" dirty="0"/>
            </a:br>
            <a:endParaRPr lang="en-US" sz="500" dirty="0"/>
          </a:p>
          <a:p>
            <a:r>
              <a:rPr lang="en-US" sz="3000" dirty="0"/>
              <a:t>I will talk </a:t>
            </a:r>
          </a:p>
          <a:p>
            <a:pPr lvl="1"/>
            <a:r>
              <a:rPr lang="en-US" sz="2700" dirty="0"/>
              <a:t>f</a:t>
            </a:r>
            <a:r>
              <a:rPr lang="en-US" sz="2700" dirty="0" smtClean="0"/>
              <a:t>irst about </a:t>
            </a:r>
            <a:r>
              <a:rPr lang="en-US" sz="2700" dirty="0"/>
              <a:t>trade, </a:t>
            </a:r>
          </a:p>
          <a:p>
            <a:pPr lvl="1"/>
            <a:r>
              <a:rPr lang="en-US" sz="2700" dirty="0"/>
              <a:t>then about inequality &amp; its </a:t>
            </a:r>
            <a:r>
              <a:rPr lang="en-US" sz="2700" dirty="0" smtClean="0"/>
              <a:t>causes</a:t>
            </a:r>
            <a:r>
              <a:rPr lang="en-US" sz="270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54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7. Excessive compensation?</a:t>
            </a:r>
            <a:br>
              <a:rPr lang="en-US" sz="2800" dirty="0"/>
            </a:br>
            <a:r>
              <a:rPr lang="en-US" sz="2800" dirty="0"/>
              <a:t>Many top-1%-</a:t>
            </a:r>
            <a:r>
              <a:rPr lang="en-US" sz="2800" dirty="0" err="1"/>
              <a:t>ers</a:t>
            </a:r>
            <a:r>
              <a:rPr lang="en-US" sz="2800" dirty="0"/>
              <a:t> are executives and/or in finance.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01" y="1828800"/>
            <a:ext cx="8123299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2819400" y="6550223"/>
            <a:ext cx="322338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Fig.4a. </a:t>
            </a:r>
            <a:endParaRPr lang="en-US" sz="1400" dirty="0"/>
          </a:p>
        </p:txBody>
      </p:sp>
      <p:sp>
        <p:nvSpPr>
          <p:cNvPr id="5" name="Rectangle 4"/>
          <p:cNvSpPr/>
          <p:nvPr/>
        </p:nvSpPr>
        <p:spPr>
          <a:xfrm>
            <a:off x="685800" y="1371600"/>
            <a:ext cx="8001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Composition of Top 1 Percent Income Share by Primary Occupation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752600" y="2286000"/>
            <a:ext cx="1219200" cy="190500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162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8. </a:t>
            </a:r>
            <a:r>
              <a:rPr lang="en-US" sz="2800" dirty="0" smtClean="0"/>
              <a:t>Piketty</a:t>
            </a:r>
            <a:r>
              <a:rPr lang="en-US" sz="2800" dirty="0"/>
              <a:t>:  The share of wealth at the top </a:t>
            </a:r>
            <a:br>
              <a:rPr lang="en-US" sz="2800" dirty="0"/>
            </a:br>
            <a:r>
              <a:rPr lang="en-US" sz="2800" dirty="0"/>
              <a:t>has also been rising.</a:t>
            </a:r>
          </a:p>
        </p:txBody>
      </p:sp>
      <p:pic>
        <p:nvPicPr>
          <p:cNvPr id="4098" name="Picture 2" descr="Wealth Concentration Has Been Rising Toward Early 20th Century Level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341" y="1391148"/>
            <a:ext cx="6387059" cy="493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09600" y="6490156"/>
            <a:ext cx="7696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Chad Stone et al, CBPP, Sept </a:t>
            </a:r>
            <a:r>
              <a:rPr lang="en-US" sz="1200" cap="all" dirty="0"/>
              <a:t>30, 2016   </a:t>
            </a:r>
            <a:r>
              <a:rPr lang="en-US" sz="800" dirty="0"/>
              <a:t>www.cbpp.org/research/poverty-and-inequality/a-guide-to-statistics-on-historical-trends-in-income-inequality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5638800" y="3962400"/>
            <a:ext cx="1905000" cy="685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98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On the other hand, the big increase in inequality</a:t>
            </a:r>
            <a:br>
              <a:rPr lang="en-US" sz="2800" dirty="0"/>
            </a:br>
            <a:r>
              <a:rPr lang="en-US" sz="2800" dirty="0"/>
              <a:t>has been </a:t>
            </a:r>
            <a:r>
              <a:rPr lang="en-US" sz="2800" i="1" dirty="0"/>
              <a:t>within</a:t>
            </a:r>
            <a:r>
              <a:rPr lang="en-US" sz="2800" dirty="0"/>
              <a:t> labor (and within capital).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1600200"/>
            <a:ext cx="6366900" cy="4904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636003" y="6474023"/>
            <a:ext cx="332276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Fig.15. </a:t>
            </a:r>
            <a:endParaRPr lang="en-US" sz="1400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828800" y="2667000"/>
            <a:ext cx="5181600" cy="1981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1828800" y="4495800"/>
            <a:ext cx="5181600" cy="1524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868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sz="3600" dirty="0"/>
              <a:t>What weights should we place on each of these 8 factors in explaining increased inequality?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79637"/>
            <a:ext cx="8229600" cy="4297363"/>
          </a:xfrm>
        </p:spPr>
        <p:txBody>
          <a:bodyPr>
            <a:normAutofit/>
          </a:bodyPr>
          <a:lstStyle/>
          <a:p>
            <a:r>
              <a:rPr lang="en-US" sz="2800" dirty="0"/>
              <a:t>I don’t know.   </a:t>
            </a:r>
          </a:p>
          <a:p>
            <a:r>
              <a:rPr lang="en-US" sz="2800" dirty="0"/>
              <a:t>Probably all or most of them merit some weight:</a:t>
            </a:r>
          </a:p>
          <a:p>
            <a:r>
              <a:rPr lang="en-US" sz="2800" dirty="0"/>
              <a:t>Trade, technology, education, winner-take-all, assortative mating, rents, executive compensation, or Piketty’s wealth accumulation.</a:t>
            </a:r>
          </a:p>
          <a:p>
            <a:r>
              <a:rPr lang="en-US" sz="2800" dirty="0"/>
              <a:t>Surely one must diagnose the cause before deciding on the corresponding remedy?</a:t>
            </a:r>
          </a:p>
          <a:p>
            <a:r>
              <a:rPr lang="en-US" sz="2800" dirty="0"/>
              <a:t>No, I don’t think one has to.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915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The Second Fundamental Welfare Theorem.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763000" cy="5410200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US" dirty="0"/>
              <a:t>When individuals are free to engage in trade, the size </a:t>
            </a:r>
            <a:br>
              <a:rPr lang="en-US" dirty="0"/>
            </a:br>
            <a:r>
              <a:rPr lang="en-US" dirty="0"/>
              <a:t>of the economic pie increases enough that the winners </a:t>
            </a:r>
            <a:br>
              <a:rPr lang="en-US" dirty="0"/>
            </a:br>
            <a:r>
              <a:rPr lang="en-US" dirty="0"/>
              <a:t>could in theory compensate the losers, </a:t>
            </a:r>
          </a:p>
          <a:p>
            <a:pPr lvl="1"/>
            <a:r>
              <a:rPr lang="en-US" dirty="0"/>
              <a:t>in which case everyone would be better off. </a:t>
            </a:r>
          </a:p>
          <a:p>
            <a:pPr lvl="0"/>
            <a:r>
              <a:rPr lang="en-US" dirty="0"/>
              <a:t>Skeptics of globalization may understand this theorem </a:t>
            </a:r>
            <a:br>
              <a:rPr lang="en-US" dirty="0"/>
            </a:br>
            <a:r>
              <a:rPr lang="en-US" dirty="0"/>
              <a:t>and yet, reasonably, point out that the compensation </a:t>
            </a:r>
            <a:br>
              <a:rPr lang="en-US" dirty="0"/>
            </a:br>
            <a:r>
              <a:rPr lang="en-US" dirty="0"/>
              <a:t>in practice tends to remain hypothetical.   </a:t>
            </a:r>
            <a:endParaRPr lang="en-US" sz="2800" dirty="0"/>
          </a:p>
          <a:p>
            <a:r>
              <a:rPr lang="en-US" dirty="0"/>
              <a:t>They suggest that we should take the political failure </a:t>
            </a:r>
            <a:br>
              <a:rPr lang="en-US" dirty="0"/>
            </a:br>
            <a:r>
              <a:rPr lang="en-US" dirty="0"/>
              <a:t>to compensate losers as given, and so try to roll back globalization.   </a:t>
            </a:r>
          </a:p>
          <a:p>
            <a:pPr lvl="1"/>
            <a:r>
              <a:rPr lang="en-US" dirty="0"/>
              <a:t>But an alternative would be the reverse strategy: </a:t>
            </a:r>
            <a:br>
              <a:rPr lang="en-US" dirty="0"/>
            </a:br>
            <a:r>
              <a:rPr lang="en-US" dirty="0"/>
              <a:t>take </a:t>
            </a:r>
            <a:r>
              <a:rPr lang="en-US" i="1" dirty="0"/>
              <a:t>globalization</a:t>
            </a:r>
            <a:r>
              <a:rPr lang="en-US" dirty="0"/>
              <a:t> as given and instead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work </a:t>
            </a:r>
            <a:r>
              <a:rPr lang="en-US" dirty="0"/>
              <a:t>on trying to help </a:t>
            </a:r>
            <a:r>
              <a:rPr lang="en-US" dirty="0" smtClean="0"/>
              <a:t>those </a:t>
            </a:r>
            <a:r>
              <a:rPr lang="en-US" dirty="0"/>
              <a:t>left behind.  </a:t>
            </a:r>
            <a:endParaRPr lang="en-US" sz="2400" dirty="0"/>
          </a:p>
          <a:p>
            <a:pPr lvl="1"/>
            <a:r>
              <a:rPr lang="en-US" dirty="0"/>
              <a:t>This is the sensible strategy.  </a:t>
            </a:r>
            <a:r>
              <a:rPr lang="en-US" dirty="0" smtClean="0"/>
              <a:t> </a:t>
            </a:r>
            <a:endParaRPr lang="en-US" dirty="0"/>
          </a:p>
          <a:p>
            <a:pPr lvl="2"/>
            <a:r>
              <a:rPr lang="en-US" dirty="0"/>
              <a:t>Why?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293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724400"/>
          </a:xfrm>
        </p:spPr>
        <p:txBody>
          <a:bodyPr>
            <a:normAutofit/>
          </a:bodyPr>
          <a:lstStyle/>
          <a:p>
            <a:r>
              <a:rPr lang="en-US" sz="3000" dirty="0"/>
              <a:t>Even leaving aside the negative effects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of </a:t>
            </a:r>
            <a:r>
              <a:rPr lang="en-US" sz="3000" dirty="0"/>
              <a:t>trade wars on economic growth, </a:t>
            </a:r>
            <a:r>
              <a:rPr lang="en-US" dirty="0"/>
              <a:t>	</a:t>
            </a:r>
          </a:p>
          <a:p>
            <a:pPr lvl="1"/>
            <a:r>
              <a:rPr lang="en-US" dirty="0"/>
              <a:t>and the geopolitical damage</a:t>
            </a:r>
            <a:r>
              <a:rPr lang="en-US" dirty="0" smtClean="0"/>
              <a:t>,</a:t>
            </a:r>
          </a:p>
          <a:p>
            <a:pPr lvl="1"/>
            <a:endParaRPr lang="en-US" dirty="0"/>
          </a:p>
          <a:p>
            <a:r>
              <a:rPr lang="en-US" sz="3000" dirty="0"/>
              <a:t>nothing a president does </a:t>
            </a:r>
            <a:r>
              <a:rPr lang="en-US" sz="3000" dirty="0" smtClean="0"/>
              <a:t>could</a:t>
            </a:r>
            <a:r>
              <a:rPr lang="en-US" sz="3000" dirty="0"/>
              <a:t> </a:t>
            </a:r>
            <a:r>
              <a:rPr lang="en-US" sz="3000" dirty="0" smtClean="0"/>
              <a:t>bring </a:t>
            </a:r>
            <a:r>
              <a:rPr lang="en-US" sz="3000" dirty="0"/>
              <a:t>the number of manufacturing jobs back up anywhere near </a:t>
            </a:r>
            <a:br>
              <a:rPr lang="en-US" sz="3000" dirty="0"/>
            </a:br>
            <a:r>
              <a:rPr lang="en-US" sz="3000" dirty="0"/>
              <a:t>the levels of 60 years ago.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28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We are not going back to 1950,</a:t>
            </a:r>
            <a:br>
              <a:rPr lang="en-US" sz="3100" dirty="0"/>
            </a:br>
            <a:r>
              <a:rPr lang="en-US" sz="3100" dirty="0"/>
              <a:t>when manufacturing jobs were 32% of the national total vs. down to 10% by </a:t>
            </a:r>
            <a:r>
              <a:rPr lang="en-US" sz="3100" dirty="0" smtClean="0"/>
              <a:t>2010</a:t>
            </a:r>
            <a:endParaRPr lang="en-US" sz="27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4" y="2347975"/>
            <a:ext cx="8666166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2298088"/>
            <a:ext cx="87630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sz="22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38200" y="3124200"/>
            <a:ext cx="7467600" cy="2743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26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295400" y="2667000"/>
            <a:ext cx="72390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Percent of employment in US manufacturing (1970-2012)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200" y="1600200"/>
            <a:ext cx="85344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/>
              <a:t>-- any more than we are going back to 1790</a:t>
            </a:r>
            <a:br>
              <a:rPr lang="en-US" sz="2400" dirty="0" smtClean="0"/>
            </a:br>
            <a:r>
              <a:rPr lang="en-US" sz="2400" dirty="0" smtClean="0"/>
              <a:t>when farmers were 90% of national employment, vs. 2</a:t>
            </a:r>
            <a:r>
              <a:rPr lang="en-US" sz="2400" smtClean="0"/>
              <a:t>% today.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77538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Some of those lost jobs were in autos &amp; steel,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610600" cy="53340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where those northern workers who lacked a college education but were lucky enough to get a job in those two industries could earn a high income.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  <a:p>
            <a:r>
              <a:rPr lang="en-US" dirty="0" smtClean="0"/>
              <a:t>After </a:t>
            </a:r>
            <a:r>
              <a:rPr lang="en-US" dirty="0"/>
              <a:t>1960, the number of jobs in sectors like steel fell by ½; </a:t>
            </a:r>
          </a:p>
          <a:p>
            <a:pPr lvl="1"/>
            <a:r>
              <a:rPr lang="en-US" dirty="0"/>
              <a:t>while the number of jobs in health care increased 6-fold.  </a:t>
            </a:r>
            <a:br>
              <a:rPr lang="en-US" dirty="0"/>
            </a:br>
            <a:endParaRPr lang="en-US" sz="2600" dirty="0"/>
          </a:p>
          <a:p>
            <a:r>
              <a:rPr lang="en-US" dirty="0"/>
              <a:t>International trade was one factor that helped put an end to those high-paying jobs (along with productivity growth and relocation from the north to the south)</a:t>
            </a:r>
          </a:p>
          <a:p>
            <a:pPr lvl="1"/>
            <a:r>
              <a:rPr lang="en-US" dirty="0"/>
              <a:t>while improving the reliability, fuel efficiency and affordability </a:t>
            </a:r>
            <a:br>
              <a:rPr lang="en-US" dirty="0"/>
            </a:br>
            <a:r>
              <a:rPr lang="en-US" dirty="0"/>
              <a:t>of cars for all of us</a:t>
            </a:r>
          </a:p>
          <a:p>
            <a:pPr lvl="1"/>
            <a:r>
              <a:rPr lang="en-US" dirty="0"/>
              <a:t>not just importing autos, </a:t>
            </a:r>
          </a:p>
          <a:p>
            <a:pPr lvl="1"/>
            <a:r>
              <a:rPr lang="en-US" dirty="0"/>
              <a:t>but also making US autos competitive again.  </a:t>
            </a:r>
            <a:endParaRPr lang="en-US" sz="1800" dirty="0"/>
          </a:p>
          <a:p>
            <a:pPr marL="457200" lvl="1" indent="0">
              <a:buNone/>
            </a:pPr>
            <a:endParaRPr lang="en-US" sz="1800" dirty="0"/>
          </a:p>
          <a:p>
            <a:r>
              <a:rPr lang="en-US" dirty="0"/>
              <a:t>Regardless, it is hard to see how we could go back.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921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839200" cy="1143000"/>
          </a:xfrm>
        </p:spPr>
        <p:txBody>
          <a:bodyPr>
            <a:normAutofit/>
          </a:bodyPr>
          <a:lstStyle/>
          <a:p>
            <a:r>
              <a:rPr lang="en-US" sz="3100" dirty="0"/>
              <a:t>The most effective policies to help those left behind</a:t>
            </a:r>
            <a:br>
              <a:rPr lang="en-US" sz="3100" dirty="0"/>
            </a:br>
            <a:r>
              <a:rPr lang="en-US" sz="3100" dirty="0"/>
              <a:t>(“to compensate the losers”):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8610600" cy="5562600"/>
          </a:xfrm>
        </p:spPr>
        <p:txBody>
          <a:bodyPr>
            <a:normAutofit/>
          </a:bodyPr>
          <a:lstStyle/>
          <a:p>
            <a:r>
              <a:rPr lang="en-US" sz="2900" dirty="0"/>
              <a:t>The program to help specifically those losing their jobs due to trade is Trade Adjustment </a:t>
            </a:r>
            <a:r>
              <a:rPr lang="en-US" sz="2900" dirty="0" smtClean="0"/>
              <a:t>Assistance.  </a:t>
            </a:r>
            <a:endParaRPr lang="en-US" sz="2900" dirty="0"/>
          </a:p>
          <a:p>
            <a:pPr lvl="1"/>
            <a:r>
              <a:rPr lang="en-US" dirty="0"/>
              <a:t>But why help only the small number of workers </a:t>
            </a:r>
            <a:br>
              <a:rPr lang="en-US" dirty="0"/>
            </a:br>
            <a:r>
              <a:rPr lang="en-US" dirty="0"/>
              <a:t>who have identifiably lost their jobs due to trade agreements?  </a:t>
            </a:r>
          </a:p>
          <a:p>
            <a:pPr lvl="1"/>
            <a:r>
              <a:rPr lang="en-US" b="1" dirty="0"/>
              <a:t>Wouldn’t it be better to help those who have been left behind regardless if the cause is trade, technology, or something else?</a:t>
            </a:r>
            <a:r>
              <a:rPr lang="en-US" dirty="0"/>
              <a:t> </a:t>
            </a:r>
          </a:p>
          <a:p>
            <a:pPr lvl="2"/>
            <a:r>
              <a:rPr lang="en-US" sz="3000" dirty="0"/>
              <a:t>and to do it in ways that still reward work.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108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4582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Sensible policies to help those left behind include: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763000" cy="5562600"/>
          </a:xfrm>
        </p:spPr>
        <p:txBody>
          <a:bodyPr>
            <a:normAutofit fontScale="92500" lnSpcReduction="20000"/>
          </a:bodyPr>
          <a:lstStyle/>
          <a:p>
            <a:r>
              <a:rPr lang="en-US" sz="3400" dirty="0"/>
              <a:t>Wage </a:t>
            </a:r>
            <a:r>
              <a:rPr lang="en-US" sz="3400" dirty="0" smtClean="0"/>
              <a:t>insurance;</a:t>
            </a:r>
            <a:r>
              <a:rPr lang="en-US" sz="1000" dirty="0"/>
              <a:t/>
            </a:r>
            <a:br>
              <a:rPr lang="en-US" sz="1000" dirty="0"/>
            </a:br>
            <a:endParaRPr lang="en-US" sz="1000" dirty="0"/>
          </a:p>
          <a:p>
            <a:r>
              <a:rPr lang="en-US" sz="3400" dirty="0"/>
              <a:t>More progressive income tax system </a:t>
            </a:r>
          </a:p>
          <a:p>
            <a:pPr lvl="1"/>
            <a:r>
              <a:rPr lang="en-US" dirty="0" smtClean="0"/>
              <a:t>including </a:t>
            </a:r>
            <a:r>
              <a:rPr lang="en-US" dirty="0"/>
              <a:t>an expanded Earned Income Tax Credit, 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nd </a:t>
            </a:r>
            <a:r>
              <a:rPr lang="en-US" dirty="0"/>
              <a:t>more progressive payroll tax rates too;</a:t>
            </a:r>
            <a:r>
              <a:rPr lang="en-US" sz="1000" dirty="0"/>
              <a:t/>
            </a:r>
            <a:br>
              <a:rPr lang="en-US" sz="1000" dirty="0"/>
            </a:br>
            <a:endParaRPr lang="en-US" sz="1000" dirty="0"/>
          </a:p>
          <a:p>
            <a:r>
              <a:rPr lang="en-US" sz="3400" dirty="0"/>
              <a:t>U</a:t>
            </a:r>
            <a:r>
              <a:rPr lang="en-US" sz="3400" dirty="0" smtClean="0"/>
              <a:t>niversal </a:t>
            </a:r>
            <a:r>
              <a:rPr lang="en-US" sz="3400" dirty="0"/>
              <a:t>health </a:t>
            </a:r>
            <a:r>
              <a:rPr lang="en-US" sz="3400" dirty="0" smtClean="0"/>
              <a:t>insurance.</a:t>
            </a:r>
            <a:r>
              <a:rPr lang="en-US" sz="1000" dirty="0"/>
              <a:t/>
            </a:r>
            <a:br>
              <a:rPr lang="en-US" sz="1000" dirty="0"/>
            </a:br>
            <a:endParaRPr lang="en-US" sz="1000" dirty="0"/>
          </a:p>
          <a:p>
            <a:r>
              <a:rPr lang="en-US" sz="3400" dirty="0"/>
              <a:t>Universal </a:t>
            </a:r>
            <a:r>
              <a:rPr lang="en-US" sz="3400" dirty="0" smtClean="0"/>
              <a:t>high-quality pre-school education;</a:t>
            </a:r>
            <a:r>
              <a:rPr lang="en-US" sz="1000" dirty="0"/>
              <a:t/>
            </a:r>
            <a:br>
              <a:rPr lang="en-US" sz="1000" dirty="0"/>
            </a:br>
            <a:endParaRPr lang="en-US" sz="1000" dirty="0"/>
          </a:p>
          <a:p>
            <a:r>
              <a:rPr lang="en-US" sz="3400" dirty="0"/>
              <a:t>infrastructure investment spending; </a:t>
            </a:r>
            <a:r>
              <a:rPr lang="en-US" sz="1000" dirty="0"/>
              <a:t/>
            </a:r>
            <a:br>
              <a:rPr lang="en-US" sz="1000" dirty="0"/>
            </a:br>
            <a:endParaRPr lang="en-US" sz="1000" dirty="0"/>
          </a:p>
          <a:p>
            <a:r>
              <a:rPr lang="en-US" sz="3400" dirty="0"/>
              <a:t>Financial regulation, such as </a:t>
            </a:r>
            <a:r>
              <a:rPr lang="en-US" sz="3400" dirty="0" smtClean="0"/>
              <a:t>Dodd-Frank.</a:t>
            </a:r>
            <a:r>
              <a:rPr lang="en-US" sz="1500" dirty="0"/>
              <a:t/>
            </a:r>
            <a:br>
              <a:rPr lang="en-US" sz="1500" dirty="0"/>
            </a:br>
            <a:endParaRPr lang="en-US" sz="1500" dirty="0"/>
          </a:p>
          <a:p>
            <a:pPr marL="0" indent="0">
              <a:buNone/>
            </a:pPr>
            <a:r>
              <a:rPr lang="en-US" sz="3400" dirty="0" smtClean="0"/>
              <a:t>Some politicians oppose </a:t>
            </a:r>
            <a:r>
              <a:rPr lang="en-US" sz="3400" dirty="0"/>
              <a:t>these measures,</a:t>
            </a:r>
          </a:p>
          <a:p>
            <a:pPr lvl="1"/>
            <a:r>
              <a:rPr lang="en-US" dirty="0"/>
              <a:t>arguing that government overreach impedes </a:t>
            </a:r>
            <a:r>
              <a:rPr lang="en-US" dirty="0" smtClean="0"/>
              <a:t>growth.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00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Trade &amp; GDP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4876800"/>
            <a:ext cx="7924800" cy="990600"/>
          </a:xfrm>
        </p:spPr>
        <p:txBody>
          <a:bodyPr>
            <a:normAutofit/>
          </a:bodyPr>
          <a:lstStyle/>
          <a:p>
            <a:r>
              <a:rPr lang="en-US" sz="2600" dirty="0" smtClean="0"/>
              <a:t>  Most </a:t>
            </a:r>
            <a:r>
              <a:rPr lang="en-US" sz="2600" dirty="0"/>
              <a:t>Americans seem to agree: </a:t>
            </a:r>
          </a:p>
          <a:p>
            <a:pPr lvl="1"/>
            <a:r>
              <a:rPr lang="en-US" sz="2400" dirty="0"/>
              <a:t>Polls show surprisingly high support for trade.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-609600" y="990600"/>
            <a:ext cx="90678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2700" dirty="0"/>
              <a:t>Widely agreed: trade is good </a:t>
            </a:r>
            <a:r>
              <a:rPr lang="en-US" sz="2700" i="1" dirty="0"/>
              <a:t>for economic growth.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76200" y="1828800"/>
            <a:ext cx="8763000" cy="30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600" dirty="0" smtClean="0"/>
              <a:t>  </a:t>
            </a:r>
            <a:r>
              <a:rPr lang="en-US" altLang="en-US" sz="2600" dirty="0"/>
              <a:t>T</a:t>
            </a:r>
            <a:r>
              <a:rPr lang="en-US" altLang="en-US" sz="2600" dirty="0" smtClean="0"/>
              <a:t>heory:</a:t>
            </a:r>
            <a:r>
              <a:rPr lang="en-US" altLang="en-US" sz="2400" dirty="0"/>
              <a:t> </a:t>
            </a: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2400" dirty="0" smtClean="0"/>
              <a:t>from David Ricardo to Paul Krugman,</a:t>
            </a:r>
            <a:br>
              <a:rPr lang="en-US" altLang="en-US" sz="2400" dirty="0" smtClean="0"/>
            </a:br>
            <a:r>
              <a:rPr lang="en-US" altLang="en-US" sz="2400" dirty="0" smtClean="0"/>
              <a:t>says that trade </a:t>
            </a:r>
            <a:r>
              <a:rPr lang="en-US" altLang="en-US" sz="2400" dirty="0"/>
              <a:t>allows </a:t>
            </a:r>
            <a:r>
              <a:rPr lang="en-US" altLang="en-US" sz="2400" dirty="0" smtClean="0"/>
              <a:t>real income </a:t>
            </a:r>
            <a:br>
              <a:rPr lang="en-US" altLang="en-US" sz="2400" dirty="0" smtClean="0"/>
            </a:br>
            <a:r>
              <a:rPr lang="en-US" altLang="en-US" sz="2400" dirty="0" smtClean="0"/>
              <a:t>to grow via specialization.</a:t>
            </a:r>
            <a:endParaRPr lang="en-US" altLang="en-US" sz="800" dirty="0" smtClean="0"/>
          </a:p>
          <a:p>
            <a:endParaRPr lang="en-US" altLang="en-US" sz="800" dirty="0"/>
          </a:p>
          <a:p>
            <a:r>
              <a:rPr lang="en-US" altLang="en-US" sz="2600" dirty="0" smtClean="0"/>
              <a:t>  Empirically</a:t>
            </a:r>
            <a:r>
              <a:rPr lang="en-US" altLang="en-US" sz="2600" dirty="0"/>
              <a:t>:   many econometric studies. </a:t>
            </a:r>
            <a:endParaRPr lang="en-US" altLang="en-US" sz="100" dirty="0"/>
          </a:p>
          <a:p>
            <a:pPr>
              <a:buFontTx/>
              <a:buNone/>
            </a:pPr>
            <a:r>
              <a:rPr lang="en-US" altLang="en-US" sz="100" dirty="0"/>
              <a:t> </a:t>
            </a:r>
          </a:p>
          <a:p>
            <a:pPr lvl="1"/>
            <a:r>
              <a:rPr lang="en-US" altLang="en-US" sz="2200" dirty="0"/>
              <a:t> E.g., one estimate:  every .01 increase in a country’s trade/GDP ratio raises income 3 ½ % (over next 20 years).</a:t>
            </a:r>
            <a:endParaRPr lang="en-US" altLang="en-US" sz="2600" dirty="0"/>
          </a:p>
        </p:txBody>
      </p:sp>
      <p:pic>
        <p:nvPicPr>
          <p:cNvPr id="6" name="Picture 4" descr="j028925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65330" y="1981200"/>
            <a:ext cx="2573870" cy="1682915"/>
          </a:xfrm>
          <a:prstGeom prst="rect">
            <a:avLst/>
          </a:prstGeom>
          <a:ln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0575" y="5791200"/>
            <a:ext cx="91440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 What </a:t>
            </a:r>
            <a:r>
              <a:rPr lang="en-US" sz="2600" dirty="0"/>
              <a:t>about effects of trade on </a:t>
            </a:r>
            <a:r>
              <a:rPr lang="en-US" sz="2600" i="1" dirty="0"/>
              <a:t>other </a:t>
            </a:r>
            <a:r>
              <a:rPr lang="en-US" sz="2600" dirty="0"/>
              <a:t>objectives?  Inequality? </a:t>
            </a:r>
            <a:r>
              <a:rPr lang="en-US" sz="1800" dirty="0"/>
              <a:t>-&gt;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765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dirty="0"/>
              <a:t>Appendices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7630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Appendix 1: A century of US trade liberalization</a:t>
            </a:r>
          </a:p>
          <a:p>
            <a:pPr lvl="1"/>
            <a:r>
              <a:rPr lang="en-US" dirty="0"/>
              <a:t>Job losses in manufacturing</a:t>
            </a:r>
          </a:p>
          <a:p>
            <a:r>
              <a:rPr lang="en-US" dirty="0"/>
              <a:t>Appendix 2: </a:t>
            </a:r>
            <a:r>
              <a:rPr lang="en-US" dirty="0" smtClean="0"/>
              <a:t>Trade theory </a:t>
            </a:r>
          </a:p>
          <a:p>
            <a:r>
              <a:rPr lang="en-US" dirty="0" smtClean="0"/>
              <a:t>Appendix 3: Opinion </a:t>
            </a:r>
            <a:r>
              <a:rPr lang="en-US" dirty="0"/>
              <a:t>polls on trade</a:t>
            </a:r>
          </a:p>
          <a:p>
            <a:r>
              <a:rPr lang="en-US" dirty="0"/>
              <a:t>Appendix </a:t>
            </a:r>
            <a:r>
              <a:rPr lang="en-US" dirty="0" smtClean="0"/>
              <a:t>4: </a:t>
            </a:r>
            <a:r>
              <a:rPr lang="en-US" dirty="0"/>
              <a:t>Trade and the environment</a:t>
            </a:r>
          </a:p>
          <a:p>
            <a:r>
              <a:rPr lang="en-US" dirty="0"/>
              <a:t>Appendix </a:t>
            </a:r>
            <a:r>
              <a:rPr lang="en-US" dirty="0" smtClean="0"/>
              <a:t>5: </a:t>
            </a:r>
            <a:r>
              <a:rPr lang="en-US" dirty="0"/>
              <a:t>Improved global income distribution.</a:t>
            </a:r>
          </a:p>
          <a:p>
            <a:r>
              <a:rPr lang="en-US" dirty="0"/>
              <a:t>Appendix </a:t>
            </a:r>
            <a:r>
              <a:rPr lang="en-US" dirty="0" smtClean="0"/>
              <a:t>6: </a:t>
            </a:r>
            <a:r>
              <a:rPr lang="en-US" dirty="0"/>
              <a:t>For each of 8 inequality diagnoses, one might think of a targeted policy response</a:t>
            </a:r>
            <a:r>
              <a:rPr lang="en-US" dirty="0" smtClean="0"/>
              <a:t>.</a:t>
            </a:r>
          </a:p>
          <a:p>
            <a:r>
              <a:rPr lang="en-US" dirty="0" smtClean="0"/>
              <a:t>Appendix 7: The outlook for the US trade deficit.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27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Appendix 1: US Import Tariff Rates</a:t>
            </a:r>
            <a:br>
              <a:rPr lang="en-US" sz="3600" dirty="0"/>
            </a:br>
            <a:r>
              <a:rPr lang="en-US" sz="3600" dirty="0"/>
              <a:t>have Declined to Historical Lows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37" y="1524000"/>
            <a:ext cx="8301233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456837" y="6172200"/>
            <a:ext cx="4719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Data Source: US International Trade Commission</a:t>
            </a: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451" y="6525165"/>
            <a:ext cx="1066800" cy="264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957065" y="6527747"/>
            <a:ext cx="536753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>
                <a:solidFill>
                  <a:srgbClr val="000000"/>
                </a:solidFill>
                <a:latin typeface="Arial"/>
              </a:rPr>
              <a:t>Struyven</a:t>
            </a:r>
            <a:r>
              <a:rPr lang="en-US" sz="1100" dirty="0">
                <a:solidFill>
                  <a:srgbClr val="000000"/>
                </a:solidFill>
                <a:latin typeface="Arial"/>
              </a:rPr>
              <a:t>, 30 Sep 2016, US Economics Analyst: The Economics of Higher Tariffs</a:t>
            </a:r>
            <a:endParaRPr lang="en-US" sz="1100" dirty="0"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39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457200"/>
            <a:ext cx="8991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US Tariffs are Low Except On Agriculture &amp; Apparel</a:t>
            </a: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76" y="1600200"/>
            <a:ext cx="8225024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6437547"/>
              </p:ext>
            </p:extLst>
          </p:nvPr>
        </p:nvGraphicFramePr>
        <p:xfrm>
          <a:off x="3048000" y="6126480"/>
          <a:ext cx="3657600" cy="274320"/>
        </p:xfrm>
        <a:graphic>
          <a:graphicData uri="http://schemas.openxmlformats.org/drawingml/2006/table">
            <a:tbl>
              <a:tblPr/>
              <a:tblGrid>
                <a:gridCol w="3657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b="0" dirty="0">
                          <a:solidFill>
                            <a:srgbClr val="58575A"/>
                          </a:solidFill>
                          <a:effectLst/>
                          <a:latin typeface="Arial"/>
                        </a:rPr>
                        <a:t>Source: World Trade Organization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451" y="6525165"/>
            <a:ext cx="1066800" cy="264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957065" y="6527747"/>
            <a:ext cx="536753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>
                <a:solidFill>
                  <a:srgbClr val="000000"/>
                </a:solidFill>
                <a:latin typeface="Arial"/>
              </a:rPr>
              <a:t>Struyven</a:t>
            </a:r>
            <a:r>
              <a:rPr lang="en-US" sz="1100" dirty="0">
                <a:solidFill>
                  <a:srgbClr val="000000"/>
                </a:solidFill>
                <a:latin typeface="Arial"/>
              </a:rPr>
              <a:t>, 30 Sep 2016, US Economics Analyst: The Economics of Higher Tariffs</a:t>
            </a:r>
            <a:endParaRPr lang="en-US" sz="1100" dirty="0">
              <a:latin typeface="arial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13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sz="2800" dirty="0"/>
              <a:t>The evolving employment mix</a:t>
            </a:r>
          </a:p>
        </p:txBody>
      </p:sp>
      <p:pic>
        <p:nvPicPr>
          <p:cNvPr id="1035" name="Picture 1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398532"/>
            <a:ext cx="240030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533400" y="487680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while the number of jobs in health care increased six-fold:  </a:t>
            </a:r>
          </a:p>
        </p:txBody>
      </p:sp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782762"/>
            <a:ext cx="8534400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609600" y="1321097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Jobs in clothing and steel fell by half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1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Some of the decline in US manufacturing jobs can indeed </a:t>
            </a:r>
            <a:br>
              <a:rPr lang="en-US" sz="2800" dirty="0"/>
            </a:br>
            <a:r>
              <a:rPr lang="en-US" sz="2800" dirty="0"/>
              <a:t>be associated with imports, especially from China.</a:t>
            </a:r>
          </a:p>
        </p:txBody>
      </p:sp>
      <p:pic>
        <p:nvPicPr>
          <p:cNvPr id="3074" name="Picture 2" descr="http://cdn.static-economist.com/sites/default/files/imagecache/original-size/images/print-edition/20160206_FNC326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0"/>
            <a:ext cx="8229600" cy="4207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81000" y="6248400"/>
            <a:ext cx="81322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/>
              <a:t>                                                  Economist</a:t>
            </a:r>
            <a:r>
              <a:rPr lang="en-US" sz="1600" dirty="0"/>
              <a:t>, Feb 6th 2016,</a:t>
            </a:r>
          </a:p>
          <a:p>
            <a:pPr fontAlgn="base"/>
            <a:r>
              <a:rPr lang="en-US" sz="1600" dirty="0"/>
              <a:t>“Trade in the balance: </a:t>
            </a:r>
            <a:r>
              <a:rPr lang="en-US" sz="1600" dirty="0" err="1"/>
              <a:t>Globalisation</a:t>
            </a:r>
            <a:r>
              <a:rPr lang="en-US" sz="1600" dirty="0"/>
              <a:t> can make everyone better off. That does not mean it will”</a:t>
            </a:r>
          </a:p>
        </p:txBody>
      </p:sp>
      <p:sp>
        <p:nvSpPr>
          <p:cNvPr id="5" name="Rectangle 4"/>
          <p:cNvSpPr/>
          <p:nvPr/>
        </p:nvSpPr>
        <p:spPr>
          <a:xfrm>
            <a:off x="381000" y="917138"/>
            <a:ext cx="8458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US" sz="2400" dirty="0"/>
              <a:t>according to David </a:t>
            </a:r>
            <a:r>
              <a:rPr lang="en-US" sz="2400" dirty="0" err="1"/>
              <a:t>Autor</a:t>
            </a:r>
            <a:r>
              <a:rPr lang="en-US" sz="2400" dirty="0"/>
              <a:t>, David Dorn and Gordon Hanson,</a:t>
            </a:r>
            <a:r>
              <a:rPr lang="en-US" dirty="0"/>
              <a:t/>
            </a:r>
            <a:br>
              <a:rPr lang="en-US" dirty="0"/>
            </a:br>
            <a:r>
              <a:rPr lang="en-US" sz="1600" dirty="0">
                <a:hlinkClick r:id="rId3"/>
              </a:rPr>
              <a:t>The China shock: Learning from labour market adjustment to large changes in trade</a:t>
            </a:r>
            <a:r>
              <a:rPr lang="en-US" sz="1600" dirty="0"/>
              <a:t>”, NBER WP 21906, 2016.  And “</a:t>
            </a:r>
            <a:r>
              <a:rPr lang="en-US" sz="1600" dirty="0">
                <a:hlinkClick r:id="rId4"/>
              </a:rPr>
              <a:t>The China syndrome: Local labour market effects of import competition in the United States</a:t>
            </a:r>
            <a:r>
              <a:rPr lang="en-US" sz="1600" dirty="0"/>
              <a:t>”, </a:t>
            </a:r>
            <a:r>
              <a:rPr lang="en-US" sz="1600" i="1" dirty="0"/>
              <a:t>American Economic Review</a:t>
            </a:r>
            <a:r>
              <a:rPr lang="en-US" sz="1600" dirty="0"/>
              <a:t>, 2013.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89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Appendix 2: </a:t>
            </a:r>
            <a:r>
              <a:rPr lang="en-US" sz="3600" dirty="0" smtClean="0"/>
              <a:t>Trade theory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4837"/>
            <a:ext cx="8229600" cy="4678363"/>
          </a:xfrm>
        </p:spPr>
        <p:txBody>
          <a:bodyPr/>
          <a:lstStyle/>
          <a:p>
            <a:r>
              <a:rPr lang="en-US" altLang="en-US" dirty="0" smtClean="0"/>
              <a:t>Throughout the history of international economics, theory has generally said that trade helps raise real national income:     </a:t>
            </a:r>
          </a:p>
          <a:p>
            <a:pPr lvl="1"/>
            <a:r>
              <a:rPr lang="en-US" altLang="en-US" dirty="0" smtClean="0"/>
              <a:t>classical </a:t>
            </a:r>
            <a:r>
              <a:rPr lang="en-US" altLang="en-US" dirty="0"/>
              <a:t>comparative advantage (Ricardo</a:t>
            </a:r>
            <a:r>
              <a:rPr lang="en-US" altLang="en-US" dirty="0" smtClean="0"/>
              <a:t>); </a:t>
            </a:r>
          </a:p>
          <a:p>
            <a:pPr lvl="1"/>
            <a:r>
              <a:rPr lang="en-US" altLang="en-US" dirty="0" smtClean="0"/>
              <a:t>and </a:t>
            </a:r>
            <a:r>
              <a:rPr lang="en-US" altLang="en-US" dirty="0"/>
              <a:t>modern theories of trade </a:t>
            </a:r>
            <a:endParaRPr lang="en-US" altLang="en-US" dirty="0" smtClean="0"/>
          </a:p>
          <a:p>
            <a:pPr lvl="2"/>
            <a:r>
              <a:rPr lang="en-US" altLang="en-US" dirty="0" smtClean="0"/>
              <a:t>based </a:t>
            </a:r>
            <a:r>
              <a:rPr lang="en-US" altLang="en-US" dirty="0"/>
              <a:t>on </a:t>
            </a:r>
            <a:r>
              <a:rPr lang="en-US" altLang="en-US" dirty="0" smtClean="0"/>
              <a:t>imperfect </a:t>
            </a:r>
            <a:r>
              <a:rPr lang="en-US" altLang="en-US" dirty="0"/>
              <a:t>competition (Krugman</a:t>
            </a:r>
            <a:r>
              <a:rPr lang="en-US" altLang="en-US" dirty="0" smtClean="0"/>
              <a:t>)  </a:t>
            </a:r>
          </a:p>
          <a:p>
            <a:pPr lvl="2"/>
            <a:r>
              <a:rPr lang="en-US" altLang="en-US" dirty="0" smtClean="0"/>
              <a:t>&amp; </a:t>
            </a:r>
            <a:r>
              <a:rPr lang="en-US" altLang="en-US" dirty="0"/>
              <a:t>endogenous productivity (Melitz).</a:t>
            </a:r>
            <a:endParaRPr lang="en-US" altLang="en-US" sz="3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68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What </a:t>
            </a:r>
            <a:r>
              <a:rPr lang="en-US" sz="2800" dirty="0"/>
              <a:t>does trade theory say about income distribution?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686800" cy="51816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Ironically, the trade theory that dominated academic research during the 1950s-70s was </a:t>
            </a:r>
            <a:r>
              <a:rPr lang="en-US" dirty="0" err="1"/>
              <a:t>Heckscher</a:t>
            </a:r>
            <a:r>
              <a:rPr lang="en-US" dirty="0"/>
              <a:t>-Ohlin-Samuelson,</a:t>
            </a:r>
          </a:p>
          <a:p>
            <a:r>
              <a:rPr lang="en-US" dirty="0"/>
              <a:t>which gives solidly respectable grounds for fearing trade </a:t>
            </a:r>
            <a:br>
              <a:rPr lang="en-US" dirty="0"/>
            </a:br>
            <a:r>
              <a:rPr lang="en-US" dirty="0"/>
              <a:t>would hurt American workers even in absolute terms. </a:t>
            </a:r>
            <a:r>
              <a:rPr lang="en-US" sz="1500" dirty="0"/>
              <a:t/>
            </a:r>
            <a:br>
              <a:rPr lang="en-US" sz="1500" dirty="0"/>
            </a:br>
            <a:r>
              <a:rPr lang="en-US" sz="1500" dirty="0"/>
              <a:t> </a:t>
            </a:r>
          </a:p>
          <a:p>
            <a:r>
              <a:rPr lang="en-US" dirty="0"/>
              <a:t>It divides the population into “Unskilled” workers vs. others (owners of capital or land, or skilled workers)</a:t>
            </a:r>
          </a:p>
          <a:p>
            <a:pPr lvl="1"/>
            <a:r>
              <a:rPr lang="en-US" sz="3000" dirty="0"/>
              <a:t>The </a:t>
            </a:r>
            <a:r>
              <a:rPr lang="en-US" sz="3000" dirty="0" err="1"/>
              <a:t>Stolper</a:t>
            </a:r>
            <a:r>
              <a:rPr lang="en-US" sz="3000" dirty="0"/>
              <a:t>-Samuelson theorem specifically predicts that workers in a capital-abundant country will lose from trade (wages fall), even though total real national income goes up.</a:t>
            </a:r>
            <a:r>
              <a:rPr lang="en-US" sz="2600" dirty="0"/>
              <a:t/>
            </a:r>
            <a:br>
              <a:rPr lang="en-US" sz="2600" dirty="0"/>
            </a:br>
            <a:endParaRPr lang="en-US" sz="2600" dirty="0"/>
          </a:p>
          <a:p>
            <a:r>
              <a:rPr lang="en-US" dirty="0"/>
              <a:t>The H-O-S theory </a:t>
            </a:r>
            <a:r>
              <a:rPr lang="en-US" dirty="0" smtClean="0"/>
              <a:t>does </a:t>
            </a:r>
            <a:r>
              <a:rPr lang="en-US" dirty="0"/>
              <a:t>not include the advances in trade theory since 1980</a:t>
            </a:r>
            <a:r>
              <a:rPr lang="en-US" dirty="0" smtClean="0"/>
              <a:t>.</a:t>
            </a:r>
            <a:r>
              <a:rPr lang="en-US" sz="1200" dirty="0" smtClean="0"/>
              <a:t/>
            </a:r>
            <a:br>
              <a:rPr lang="en-US" sz="1200" dirty="0" smtClean="0"/>
            </a:br>
            <a:endParaRPr lang="en-US" sz="1200" dirty="0"/>
          </a:p>
          <a:p>
            <a:r>
              <a:rPr lang="en-US" dirty="0" smtClean="0"/>
              <a:t>Still, its conclusions are very suggestive,</a:t>
            </a:r>
          </a:p>
          <a:p>
            <a:pPr lvl="1"/>
            <a:r>
              <a:rPr lang="en-US" dirty="0" smtClean="0"/>
              <a:t>particularly regarding trade with low-income countries.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462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534400" cy="914400"/>
          </a:xfrm>
        </p:spPr>
        <p:txBody>
          <a:bodyPr>
            <a:normAutofit/>
          </a:bodyPr>
          <a:lstStyle/>
          <a:p>
            <a:r>
              <a:rPr lang="en-US" sz="2800" b="1" dirty="0"/>
              <a:t>Appendix </a:t>
            </a:r>
            <a:r>
              <a:rPr lang="en-US" sz="2800" b="1" dirty="0" smtClean="0"/>
              <a:t>3: </a:t>
            </a:r>
            <a:r>
              <a:rPr lang="en-US" sz="2800" b="1" dirty="0"/>
              <a:t>Polls tend to show Americans support trade</a:t>
            </a:r>
          </a:p>
        </p:txBody>
      </p:sp>
      <p:pic>
        <p:nvPicPr>
          <p:cNvPr id="4" name="Picture 2" descr="Americans continue to favor free trade agreemen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066800"/>
            <a:ext cx="7772400" cy="5747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3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534400" cy="1143000"/>
          </a:xfrm>
        </p:spPr>
        <p:txBody>
          <a:bodyPr>
            <a:normAutofit/>
          </a:bodyPr>
          <a:lstStyle/>
          <a:p>
            <a:r>
              <a:rPr lang="en-US" sz="2800" dirty="0"/>
              <a:t>Polls tend to show Americans support trade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99" y="1295401"/>
            <a:ext cx="8696325" cy="548640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A </a:t>
            </a:r>
            <a:r>
              <a:rPr lang="en-US" u="sng" dirty="0">
                <a:hlinkClick r:id="rId3"/>
              </a:rPr>
              <a:t>survey last month</a:t>
            </a:r>
            <a:r>
              <a:rPr lang="en-US" dirty="0"/>
              <a:t> by the nonpartisan Pew Research Center found</a:t>
            </a:r>
          </a:p>
          <a:p>
            <a:pPr lvl="1"/>
            <a:r>
              <a:rPr lang="en-US" dirty="0"/>
              <a:t>Americans by 50 to 42 % said trade agreements had been “a good thing” for the US.  </a:t>
            </a:r>
          </a:p>
          <a:p>
            <a:r>
              <a:rPr lang="en-US" dirty="0"/>
              <a:t>July</a:t>
            </a:r>
            <a:r>
              <a:rPr lang="en-US" u="sng" dirty="0">
                <a:hlinkClick r:id="rId4"/>
              </a:rPr>
              <a:t> Washington Post-ABC News poll</a:t>
            </a:r>
            <a:r>
              <a:rPr lang="en-US" dirty="0"/>
              <a:t>. Asked if they wanted the next president to support trade agreements or oppose them, </a:t>
            </a:r>
          </a:p>
          <a:p>
            <a:pPr lvl="1"/>
            <a:r>
              <a:rPr lang="en-US" dirty="0"/>
              <a:t>75 % of respondents said they wanted a supporter </a:t>
            </a:r>
          </a:p>
          <a:p>
            <a:pPr lvl="1"/>
            <a:r>
              <a:rPr lang="en-US" dirty="0"/>
              <a:t>Vs. 17 percent favored an opponent.</a:t>
            </a:r>
          </a:p>
          <a:p>
            <a:r>
              <a:rPr lang="en-US" dirty="0"/>
              <a:t>A </a:t>
            </a:r>
            <a:r>
              <a:rPr lang="en-US" u="sng" dirty="0">
                <a:hlinkClick r:id="rId5"/>
              </a:rPr>
              <a:t>Gallup poll</a:t>
            </a:r>
            <a:r>
              <a:rPr lang="en-US" dirty="0"/>
              <a:t> early this year found that </a:t>
            </a:r>
          </a:p>
          <a:p>
            <a:pPr lvl="1"/>
            <a:r>
              <a:rPr lang="en-US" dirty="0"/>
              <a:t>58 percent of Americans viewed </a:t>
            </a:r>
            <a:br>
              <a:rPr lang="en-US" dirty="0"/>
            </a:br>
            <a:r>
              <a:rPr lang="en-US" dirty="0"/>
              <a:t>trade as an economic opportunity, </a:t>
            </a:r>
          </a:p>
          <a:p>
            <a:pPr lvl="1"/>
            <a:r>
              <a:rPr lang="en-US" dirty="0"/>
              <a:t>34 percent as a threat. </a:t>
            </a:r>
          </a:p>
          <a:p>
            <a:r>
              <a:rPr lang="en-US" dirty="0"/>
              <a:t>Similarly, in </a:t>
            </a:r>
            <a:r>
              <a:rPr lang="en-US" u="sng" dirty="0">
                <a:hlinkClick r:id="rId6"/>
              </a:rPr>
              <a:t>a July poll for NBC News</a:t>
            </a:r>
            <a:r>
              <a:rPr lang="en-US" dirty="0"/>
              <a:t>, </a:t>
            </a:r>
          </a:p>
          <a:p>
            <a:pPr lvl="1"/>
            <a:r>
              <a:rPr lang="en-US" dirty="0"/>
              <a:t>55 % of registered voters agreed with a statement that trade was good “because it opens up new markets and we cannot avoid the fact that it is a global economy,” </a:t>
            </a:r>
          </a:p>
          <a:p>
            <a:pPr lvl="1"/>
            <a:r>
              <a:rPr lang="en-US" dirty="0"/>
              <a:t>while 38 % agreed trade was bad “because it has hurt manufacturing and other key industries.”</a:t>
            </a:r>
            <a:br>
              <a:rPr lang="en-US" dirty="0"/>
            </a:br>
            <a:endParaRPr lang="en-US" dirty="0"/>
          </a:p>
          <a:p>
            <a:r>
              <a:rPr lang="en-US" sz="2200" dirty="0"/>
              <a:t>Source: </a:t>
            </a:r>
            <a:r>
              <a:rPr lang="en-US" sz="2200" i="1" dirty="0"/>
              <a:t>NY Times  </a:t>
            </a:r>
            <a:r>
              <a:rPr lang="en-US" sz="2200" dirty="0"/>
              <a:t>Sept. 21, 2016 “Who Hates Free Trade Treaties? Surprisingly, Not Voters”</a:t>
            </a:r>
          </a:p>
        </p:txBody>
      </p:sp>
      <p:pic>
        <p:nvPicPr>
          <p:cNvPr id="4" name="Picture 2" descr="Americans continue to favor free trade agreement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099" y="2819400"/>
            <a:ext cx="2700337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42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09600" y="228600"/>
            <a:ext cx="7543800" cy="1143000"/>
          </a:xfrm>
        </p:spPr>
        <p:txBody>
          <a:bodyPr>
            <a:noAutofit/>
          </a:bodyPr>
          <a:lstStyle/>
          <a:p>
            <a:r>
              <a:rPr lang="en-US" sz="3200" dirty="0"/>
              <a:t>Appendix </a:t>
            </a:r>
            <a:r>
              <a:rPr lang="en-US" sz="3200" dirty="0" smtClean="0"/>
              <a:t>4: </a:t>
            </a:r>
            <a:r>
              <a:rPr lang="en-US" sz="3200" dirty="0"/>
              <a:t>Trade can have either positive or negative effects on the environment.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76200" y="1600200"/>
            <a:ext cx="8991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/>
              <a:t>Example of negative effects:</a:t>
            </a:r>
          </a:p>
          <a:p>
            <a:pPr lvl="1"/>
            <a:r>
              <a:rPr lang="en-US" dirty="0"/>
              <a:t>“Race to the bottom” in environmental regulation among national governments pursuing of cost-competitiveness.</a:t>
            </a:r>
            <a:r>
              <a:rPr lang="en-US" sz="900" dirty="0"/>
              <a:t/>
            </a:r>
            <a:br>
              <a:rPr lang="en-US" sz="900" dirty="0"/>
            </a:br>
            <a:endParaRPr lang="en-US" sz="900" dirty="0"/>
          </a:p>
          <a:p>
            <a:r>
              <a:rPr lang="en-US" sz="3000" dirty="0"/>
              <a:t>Example of positive effects:</a:t>
            </a:r>
          </a:p>
          <a:p>
            <a:pPr lvl="1"/>
            <a:r>
              <a:rPr lang="en-US" altLang="en-US" dirty="0"/>
              <a:t>Trade in environmental goods &amp; services.</a:t>
            </a:r>
          </a:p>
          <a:p>
            <a:pPr lvl="2"/>
            <a:r>
              <a:rPr lang="en-US" altLang="en-US" sz="2300" dirty="0"/>
              <a:t>US ended 1980s tariffs &amp; quotas on fuel-efficient Japanese autos, benefiting both consumer pocketbooks &amp; air quality.</a:t>
            </a:r>
          </a:p>
          <a:p>
            <a:pPr lvl="2"/>
            <a:r>
              <a:rPr lang="en-US" sz="2300" dirty="0"/>
              <a:t>Almost ¾ of EU trade-remedy barriers currently target imports </a:t>
            </a:r>
            <a:br>
              <a:rPr lang="en-US" sz="2300" dirty="0"/>
            </a:br>
            <a:r>
              <a:rPr lang="en-US" sz="2300" dirty="0"/>
              <a:t>of products used for renewable energy!  </a:t>
            </a:r>
            <a:r>
              <a:rPr lang="en-US" sz="1500" dirty="0"/>
              <a:t>(</a:t>
            </a:r>
            <a:r>
              <a:rPr lang="en-US" sz="1500" dirty="0" err="1"/>
              <a:t>Kasteng</a:t>
            </a:r>
            <a:r>
              <a:rPr lang="en-US" sz="1500" dirty="0"/>
              <a:t>, 2013; </a:t>
            </a:r>
            <a:r>
              <a:rPr lang="en-US" altLang="en-US" sz="1400" dirty="0"/>
              <a:t>Wu, 2014</a:t>
            </a:r>
            <a:r>
              <a:rPr lang="en-US" sz="1500" dirty="0"/>
              <a:t>)</a:t>
            </a:r>
          </a:p>
          <a:p>
            <a:pPr lvl="2"/>
            <a:r>
              <a:rPr lang="en-US" sz="2300" dirty="0"/>
              <a:t>AD remedies currently block trade in solar power inputs:</a:t>
            </a:r>
          </a:p>
          <a:p>
            <a:pPr lvl="3"/>
            <a:r>
              <a:rPr lang="en-US" sz="1900" dirty="0"/>
              <a:t>US has AD tariffs on imports of Chinese solar panels (2012, 2014, 2015).</a:t>
            </a:r>
          </a:p>
          <a:p>
            <a:pPr lvl="3"/>
            <a:r>
              <a:rPr lang="en-US" sz="1900" dirty="0"/>
              <a:t>China has them against imports of polysilicon from US &amp; EU (2012 &amp; 2016);</a:t>
            </a:r>
          </a:p>
          <a:p>
            <a:pPr lvl="3"/>
            <a:r>
              <a:rPr lang="en-US" sz="1900" dirty="0"/>
              <a:t>EU has penalties on imports of Chinese solar glass &amp; panels (2013, 2015).</a:t>
            </a:r>
          </a:p>
          <a:p>
            <a:pPr lvl="3"/>
            <a:r>
              <a:rPr lang="en-US" sz="1900" dirty="0"/>
              <a:t>They should be dropped, either by negotiation or unilaterally.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29123F-F1E6-40F5-A7B6-CD934B5AE91E}" type="slidenum">
              <a:rPr lang="en-US"/>
              <a:pPr>
                <a:defRPr/>
              </a:pPr>
              <a:t>39</a:t>
            </a:fld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76200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6209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28600"/>
            <a:ext cx="9067800" cy="1143000"/>
          </a:xfrm>
        </p:spPr>
        <p:txBody>
          <a:bodyPr>
            <a:normAutofit/>
          </a:bodyPr>
          <a:lstStyle/>
          <a:p>
            <a:r>
              <a:rPr lang="en-US" sz="2800" dirty="0"/>
              <a:t>T</a:t>
            </a:r>
            <a:r>
              <a:rPr lang="en-US" sz="2800" dirty="0" smtClean="0"/>
              <a:t>rade </a:t>
            </a:r>
            <a:r>
              <a:rPr lang="en-US" sz="2800" dirty="0"/>
              <a:t>has </a:t>
            </a:r>
            <a:r>
              <a:rPr lang="en-US" sz="2800" dirty="0" smtClean="0"/>
              <a:t>helped shift </a:t>
            </a:r>
            <a:r>
              <a:rPr lang="en-US" sz="2800" i="1" dirty="0" smtClean="0"/>
              <a:t>global</a:t>
            </a:r>
            <a:r>
              <a:rPr lang="en-US" sz="2800" dirty="0" smtClean="0"/>
              <a:t> </a:t>
            </a:r>
            <a:r>
              <a:rPr lang="en-US" sz="2800" dirty="0"/>
              <a:t>income </a:t>
            </a:r>
            <a:r>
              <a:rPr lang="en-US" sz="2800" dirty="0" smtClean="0"/>
              <a:t>distribution upward.</a:t>
            </a:r>
            <a:endParaRPr lang="en-US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" y="990600"/>
            <a:ext cx="810448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6370637"/>
            <a:ext cx="8229600" cy="334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100" i="1"/>
              <a:t>The Economist</a:t>
            </a:r>
            <a:r>
              <a:rPr lang="en-US" sz="2100"/>
              <a:t>, June 2013, The world has an astonishing chance to take a billion people out of extreme poverty by 2030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/>
              <a:t> //www.economist.com/news/briefing/21578643-world-has-astonishing-chance-take-billion-people-out-extreme-poverty-2030-not</a:t>
            </a:r>
            <a:endParaRPr lang="en-US" sz="1000" dirty="0"/>
          </a:p>
        </p:txBody>
      </p:sp>
      <p:sp>
        <p:nvSpPr>
          <p:cNvPr id="6" name="Rectangle 5"/>
          <p:cNvSpPr/>
          <p:nvPr/>
        </p:nvSpPr>
        <p:spPr>
          <a:xfrm>
            <a:off x="685800" y="990600"/>
            <a:ext cx="8153400" cy="517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286000" y="2590800"/>
            <a:ext cx="609600" cy="685800"/>
          </a:xfrm>
          <a:prstGeom prst="straightConnector1">
            <a:avLst/>
          </a:prstGeom>
          <a:ln w="76200">
            <a:solidFill>
              <a:srgbClr val="008A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5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067800" cy="1219200"/>
          </a:xfrm>
        </p:spPr>
        <p:txBody>
          <a:bodyPr>
            <a:noAutofit/>
          </a:bodyPr>
          <a:lstStyle/>
          <a:p>
            <a:r>
              <a:rPr lang="en-US" sz="3000" dirty="0"/>
              <a:t>Which tend to dominate in practice, </a:t>
            </a:r>
            <a:br>
              <a:rPr lang="en-US" sz="3000" dirty="0"/>
            </a:br>
            <a:r>
              <a:rPr lang="en-US" sz="3000" dirty="0"/>
              <a:t>positive or negative effects of trade on the environment?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00200"/>
            <a:ext cx="8915400" cy="5257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/>
              <a:t>Econometric estimates depend on environmental criterion.</a:t>
            </a:r>
            <a:r>
              <a:rPr lang="en-US" sz="1200" dirty="0"/>
              <a:t/>
            </a:r>
            <a:br>
              <a:rPr lang="en-US" sz="1200" dirty="0"/>
            </a:br>
            <a:endParaRPr lang="en-US" sz="1200" dirty="0"/>
          </a:p>
          <a:p>
            <a:pPr>
              <a:lnSpc>
                <a:spcPct val="90000"/>
              </a:lnSpc>
            </a:pPr>
            <a:r>
              <a:rPr lang="en-US" altLang="en-US" dirty="0"/>
              <a:t>For SO</a:t>
            </a:r>
            <a:r>
              <a:rPr lang="en-US" altLang="en-US" baseline="-25000" dirty="0"/>
              <a:t>2</a:t>
            </a:r>
            <a:r>
              <a:rPr lang="en-US" altLang="en-US" dirty="0"/>
              <a:t> 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Trade seems to be beneficial</a:t>
            </a:r>
          </a:p>
          <a:p>
            <a:pPr lvl="2">
              <a:lnSpc>
                <a:spcPct val="90000"/>
              </a:lnSpc>
            </a:pPr>
            <a:r>
              <a:rPr lang="en-US" altLang="en-US" dirty="0"/>
              <a:t>“Environmental Kuznets Curve” =&gt; </a:t>
            </a:r>
            <a:br>
              <a:rPr lang="en-US" altLang="en-US" dirty="0"/>
            </a:br>
            <a:r>
              <a:rPr lang="en-US" altLang="en-US" dirty="0"/>
              <a:t>at higher incomes, people want to clean the environment.</a:t>
            </a:r>
            <a:r>
              <a:rPr lang="en-US" altLang="en-US" sz="500" dirty="0"/>
              <a:t/>
            </a:r>
            <a:br>
              <a:rPr lang="en-US" altLang="en-US" sz="500" dirty="0"/>
            </a:br>
            <a:endParaRPr lang="en-US" altLang="en-US" sz="500" dirty="0"/>
          </a:p>
          <a:p>
            <a:pPr>
              <a:lnSpc>
                <a:spcPct val="90000"/>
              </a:lnSpc>
            </a:pPr>
            <a:r>
              <a:rPr lang="en-US" altLang="en-US" dirty="0"/>
              <a:t>For CO</a:t>
            </a:r>
            <a:r>
              <a:rPr lang="en-US" altLang="en-US" baseline="-25000" dirty="0"/>
              <a:t>2</a:t>
            </a:r>
            <a:r>
              <a:rPr lang="en-US" altLang="en-US" dirty="0"/>
              <a:t> 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Even at high levels of income, trade continues to hurt. </a:t>
            </a:r>
          </a:p>
          <a:p>
            <a:pPr lvl="2">
              <a:lnSpc>
                <a:spcPct val="90000"/>
              </a:lnSpc>
            </a:pPr>
            <a:r>
              <a:rPr lang="en-US" altLang="en-US" dirty="0"/>
              <a:t>The “free</a:t>
            </a:r>
            <a:r>
              <a:rPr lang="en-US" altLang="en-US" sz="800" dirty="0"/>
              <a:t> </a:t>
            </a:r>
            <a:r>
              <a:rPr lang="en-US" altLang="en-US" dirty="0"/>
              <a:t>rider” problem =&gt; popular desire for environmental quality cannot be enacted at the national level, absent an effective multilateral treaty à la Paris Agreement.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altLang="en-US" sz="1400" dirty="0"/>
              <a:t/>
            </a:r>
            <a:br>
              <a:rPr lang="en-US" altLang="en-US" sz="1400" dirty="0"/>
            </a:br>
            <a:r>
              <a:rPr lang="en-US" altLang="en-US" sz="1400" dirty="0"/>
              <a:t>					Frankel &amp; Rose, </a:t>
            </a:r>
            <a:r>
              <a:rPr lang="en-US" altLang="en-US" sz="1400" i="1" dirty="0"/>
              <a:t>Review of Ec. &amp; Stats. </a:t>
            </a:r>
            <a:r>
              <a:rPr lang="en-US" altLang="en-US" sz="1400" dirty="0"/>
              <a:t>(2004).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76200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286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023" y="-76200"/>
            <a:ext cx="8679377" cy="1143000"/>
          </a:xfrm>
        </p:spPr>
        <p:txBody>
          <a:bodyPr>
            <a:normAutofit/>
          </a:bodyPr>
          <a:lstStyle/>
          <a:p>
            <a:r>
              <a:rPr lang="en-US" sz="3000" dirty="0"/>
              <a:t>Appendix </a:t>
            </a:r>
            <a:r>
              <a:rPr lang="en-US" sz="3000" dirty="0" smtClean="0"/>
              <a:t>5</a:t>
            </a:r>
            <a:r>
              <a:rPr lang="en-US" sz="3000" i="1" dirty="0" smtClean="0"/>
              <a:t>:  </a:t>
            </a:r>
            <a:r>
              <a:rPr lang="en-US" sz="3000" i="1" dirty="0"/>
              <a:t>Global</a:t>
            </a:r>
            <a:r>
              <a:rPr lang="en-US" sz="3000" dirty="0"/>
              <a:t> inequality fell sharply 1970-2000.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14400"/>
            <a:ext cx="7510442" cy="537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4974411" y="5948375"/>
            <a:ext cx="33528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https://ourworldindata.org/global-economic-inequality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159823" y="6324600"/>
            <a:ext cx="88317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  <a:r>
              <a:rPr lang="en-US" sz="1600" dirty="0"/>
              <a:t>Over the last 25 years, poverty has fallen especially rapidly in such countries as China, Indonesia &amp; India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3200400" y="1447800"/>
            <a:ext cx="990600" cy="685800"/>
          </a:xfrm>
          <a:prstGeom prst="straightConnector1">
            <a:avLst/>
          </a:prstGeom>
          <a:ln w="76200">
            <a:solidFill>
              <a:srgbClr val="008A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09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129" y="1219200"/>
            <a:ext cx="7545028" cy="5105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6026" y="6273225"/>
            <a:ext cx="810837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Source</a:t>
            </a:r>
            <a:r>
              <a:rPr lang="en-US" i="1" dirty="0"/>
              <a:t>: </a:t>
            </a:r>
            <a:r>
              <a:rPr lang="en-US" i="1" dirty="0" err="1"/>
              <a:t>Roine</a:t>
            </a:r>
            <a:r>
              <a:rPr lang="en-US" i="1" dirty="0"/>
              <a:t> </a:t>
            </a:r>
            <a:r>
              <a:rPr lang="en-US" i="1" dirty="0"/>
              <a:t>&amp;</a:t>
            </a:r>
            <a:r>
              <a:rPr lang="en-US" i="1" dirty="0" smtClean="0"/>
              <a:t> </a:t>
            </a:r>
            <a:r>
              <a:rPr lang="en-US" i="1" dirty="0" err="1" smtClean="0"/>
              <a:t>Waldenstrom</a:t>
            </a:r>
            <a:r>
              <a:rPr lang="en-US" i="1" dirty="0"/>
              <a:t>, (2015), Handbook of Income </a:t>
            </a:r>
            <a:r>
              <a:rPr lang="en-US" i="1" dirty="0" smtClean="0"/>
              <a:t>Distribution, 1870-2010  </a:t>
            </a:r>
            <a:endParaRPr lang="en-US" i="1" dirty="0" smtClean="0"/>
          </a:p>
          <a:p>
            <a:pPr algn="ctr"/>
            <a:r>
              <a:rPr lang="en-US" sz="1200" dirty="0" smtClean="0"/>
              <a:t>Thanks to Gita Gopinath</a:t>
            </a:r>
            <a:endParaRPr lang="en-US" sz="1200" dirty="0"/>
          </a:p>
        </p:txBody>
      </p:sp>
      <p:sp>
        <p:nvSpPr>
          <p:cNvPr id="2" name="TextBox 1"/>
          <p:cNvSpPr txBox="1"/>
          <p:nvPr/>
        </p:nvSpPr>
        <p:spPr>
          <a:xfrm>
            <a:off x="914400" y="228600"/>
            <a:ext cx="762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But the UK and Canada have shown the same within-country inequality pattern as the US.</a:t>
            </a:r>
            <a:endParaRPr lang="en-US" sz="2800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5334000" y="2514600"/>
            <a:ext cx="2133600" cy="12573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4866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z="3000" dirty="0" smtClean="0"/>
              <a:t>Appendix 6: For </a:t>
            </a:r>
            <a:r>
              <a:rPr lang="en-US" sz="3000" dirty="0"/>
              <a:t>each of the </a:t>
            </a:r>
            <a:r>
              <a:rPr lang="en-US" sz="3000" dirty="0" smtClean="0"/>
              <a:t>9 </a:t>
            </a:r>
            <a:r>
              <a:rPr lang="en-US" sz="3000" dirty="0"/>
              <a:t>inequality diagnoses, </a:t>
            </a:r>
            <a:br>
              <a:rPr lang="en-US" sz="3000" dirty="0"/>
            </a:br>
            <a:r>
              <a:rPr lang="en-US" sz="3000" dirty="0"/>
              <a:t>one might think of a targeted policy response: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610600" cy="4876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/>
              <a:t> 1. Trade</a:t>
            </a:r>
          </a:p>
          <a:p>
            <a:pPr lvl="1"/>
            <a:r>
              <a:rPr lang="en-US" sz="2400" dirty="0"/>
              <a:t>Trade Adjustment Assistance or, better yet, wage insurance.</a:t>
            </a:r>
          </a:p>
          <a:p>
            <a:pPr marL="0" indent="0">
              <a:buNone/>
            </a:pPr>
            <a:r>
              <a:rPr lang="en-US" sz="2400" b="1" dirty="0"/>
              <a:t> 2.  Technology   and</a:t>
            </a:r>
            <a:r>
              <a:rPr lang="en-US" sz="2400" dirty="0"/>
              <a:t>   </a:t>
            </a:r>
            <a:r>
              <a:rPr lang="en-US" sz="2400" b="1" dirty="0"/>
              <a:t>3.  education</a:t>
            </a:r>
            <a:endParaRPr lang="en-US" sz="2400" dirty="0"/>
          </a:p>
          <a:p>
            <a:pPr lvl="1"/>
            <a:r>
              <a:rPr lang="en-US" sz="2400" dirty="0"/>
              <a:t>Make college more accessible to lower-income students.</a:t>
            </a:r>
          </a:p>
          <a:p>
            <a:pPr marL="0" indent="0">
              <a:buNone/>
            </a:pPr>
            <a:r>
              <a:rPr lang="en-US" sz="2400" b="1" dirty="0"/>
              <a:t> 4. “Winner-take-all” labor markets</a:t>
            </a:r>
            <a:r>
              <a:rPr lang="en-US" sz="2400" dirty="0"/>
              <a:t>.</a:t>
            </a:r>
          </a:p>
          <a:p>
            <a:pPr lvl="1"/>
            <a:r>
              <a:rPr lang="en-US" sz="2400" dirty="0"/>
              <a:t>An rise in income taxes &amp; payroll taxes for the upper 0.1%.</a:t>
            </a:r>
          </a:p>
          <a:p>
            <a:pPr marL="57150" indent="0">
              <a:buNone/>
            </a:pPr>
            <a:r>
              <a:rPr lang="en-US" sz="2400" b="1" dirty="0"/>
              <a:t>5. “Assortative mating”</a:t>
            </a:r>
            <a:r>
              <a:rPr lang="en-US" sz="2400" dirty="0"/>
              <a:t>  </a:t>
            </a:r>
          </a:p>
          <a:p>
            <a:pPr lvl="1"/>
            <a:r>
              <a:rPr lang="en-US" sz="2400" dirty="0"/>
              <a:t>Education again, especially universal pre-school.</a:t>
            </a:r>
          </a:p>
          <a:p>
            <a:pPr marL="457200" lvl="1" indent="0">
              <a:buNone/>
            </a:pPr>
            <a:r>
              <a:rPr lang="en-US" sz="2400" dirty="0"/>
              <a:t>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380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>
            <a:normAutofit/>
          </a:bodyPr>
          <a:lstStyle/>
          <a:p>
            <a:pPr lvl="0"/>
            <a:r>
              <a:rPr lang="en-US" sz="2100" dirty="0"/>
              <a:t>For each of the </a:t>
            </a:r>
            <a:r>
              <a:rPr lang="en-US" sz="2100" dirty="0" smtClean="0"/>
              <a:t>9 </a:t>
            </a:r>
            <a:r>
              <a:rPr lang="en-US" sz="2100" dirty="0"/>
              <a:t>inequality diagnoses, a targeted policy </a:t>
            </a:r>
            <a:r>
              <a:rPr lang="en-US" sz="2100" dirty="0" smtClean="0"/>
              <a:t>response, </a:t>
            </a:r>
            <a:r>
              <a:rPr lang="en-US" sz="2000" dirty="0" smtClean="0"/>
              <a:t>continued: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839200" cy="5943600"/>
          </a:xfrm>
        </p:spPr>
        <p:txBody>
          <a:bodyPr>
            <a:noAutofit/>
          </a:bodyPr>
          <a:lstStyle/>
          <a:p>
            <a:pPr marL="57150" indent="0">
              <a:buNone/>
            </a:pPr>
            <a:r>
              <a:rPr lang="en-US" sz="2400" b="1" dirty="0"/>
              <a:t>…</a:t>
            </a:r>
            <a:br>
              <a:rPr lang="en-US" sz="2400" b="1" dirty="0"/>
            </a:br>
            <a:r>
              <a:rPr lang="en-US" sz="2400" b="1" dirty="0"/>
              <a:t>6. Reduced corporate competition</a:t>
            </a:r>
            <a:r>
              <a:rPr lang="en-US" sz="2400" dirty="0"/>
              <a:t> and increased monopoly rents </a:t>
            </a:r>
          </a:p>
          <a:p>
            <a:pPr lvl="1"/>
            <a:r>
              <a:rPr lang="en-US" sz="2400" dirty="0"/>
              <a:t>More aggressive anti-trust action.</a:t>
            </a:r>
          </a:p>
          <a:p>
            <a:pPr marL="0" indent="0">
              <a:buNone/>
            </a:pPr>
            <a:r>
              <a:rPr lang="en-US" sz="2400" b="1" dirty="0"/>
              <a:t> 7. Executive compensation, especially in finance</a:t>
            </a:r>
            <a:endParaRPr lang="en-US" sz="2400" dirty="0"/>
          </a:p>
          <a:p>
            <a:pPr lvl="1"/>
            <a:r>
              <a:rPr lang="en-US" sz="2400" dirty="0"/>
              <a:t>Reforms such as “say on pay,” separating the function of CEO </a:t>
            </a:r>
            <a:br>
              <a:rPr lang="en-US" sz="2400" dirty="0"/>
            </a:br>
            <a:r>
              <a:rPr lang="en-US" sz="2400" dirty="0"/>
              <a:t>&amp; Chairman of the Board, “claw-back provisions,” and so on;</a:t>
            </a:r>
          </a:p>
          <a:p>
            <a:pPr lvl="1"/>
            <a:r>
              <a:rPr lang="en-US" sz="2400" dirty="0"/>
              <a:t>Continued financial reform, begun under Dodd-Frank</a:t>
            </a:r>
          </a:p>
          <a:p>
            <a:pPr lvl="2"/>
            <a:r>
              <a:rPr lang="en-US" sz="2100" dirty="0"/>
              <a:t>e.g., </a:t>
            </a:r>
            <a:r>
              <a:rPr lang="en-US" sz="2100" dirty="0" smtClean="0"/>
              <a:t>risk-tax </a:t>
            </a:r>
            <a:r>
              <a:rPr lang="en-US" sz="2100" dirty="0"/>
              <a:t>on large financial institutions.</a:t>
            </a:r>
          </a:p>
          <a:p>
            <a:pPr lvl="1"/>
            <a:r>
              <a:rPr lang="en-US" sz="2400" dirty="0"/>
              <a:t>Higher tax rates on the upper 0.1% and, very specifically, eliminating the carried-interest deduction.</a:t>
            </a:r>
          </a:p>
          <a:p>
            <a:pPr marL="0" indent="0">
              <a:buNone/>
            </a:pPr>
            <a:r>
              <a:rPr lang="en-US" sz="2400" b="1" dirty="0"/>
              <a:t> 8.  Piketty’s wealth accumulation</a:t>
            </a:r>
            <a:r>
              <a:rPr lang="en-US" sz="2400" dirty="0"/>
              <a:t>: </a:t>
            </a:r>
          </a:p>
          <a:p>
            <a:pPr marL="0" indent="0">
              <a:buNone/>
            </a:pPr>
            <a:r>
              <a:rPr lang="en-US" sz="2400" dirty="0"/>
              <a:t>       -- Inheritance tax, at least on estates above $5 million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b="1" dirty="0" smtClean="0"/>
              <a:t> 9. Less progressive income tax since 1981.</a:t>
            </a:r>
            <a:endParaRPr lang="en-US" sz="2400" b="1" dirty="0"/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-- Could reverse that.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223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33400"/>
            <a:ext cx="8763000" cy="1143000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>9. Taxes &amp; transfers have done a bit to narrow </a:t>
            </a:r>
            <a:br>
              <a:rPr lang="en-US" sz="3100" dirty="0" smtClean="0"/>
            </a:br>
            <a:r>
              <a:rPr lang="en-US" sz="3100" dirty="0" smtClean="0"/>
              <a:t>the income decline of the bottom 50% </a:t>
            </a:r>
            <a:br>
              <a:rPr lang="en-US" sz="3100" dirty="0" smtClean="0"/>
            </a:b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2900" dirty="0" smtClean="0"/>
              <a:t>(but not as much as in other countries).</a:t>
            </a:r>
            <a:endParaRPr lang="en-US" sz="2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45</a:t>
            </a:fld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01" y="2235606"/>
            <a:ext cx="7500999" cy="4393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381000" y="6304002"/>
            <a:ext cx="84582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                                                                          </a:t>
            </a:r>
            <a:r>
              <a:rPr lang="en-US" sz="1400" dirty="0" smtClean="0"/>
              <a:t>Piketty, </a:t>
            </a:r>
            <a:r>
              <a:rPr lang="en-US" sz="1400" dirty="0" err="1" smtClean="0"/>
              <a:t>Saez</a:t>
            </a:r>
            <a:r>
              <a:rPr lang="en-US" sz="1400" dirty="0" smtClean="0"/>
              <a:t>, &amp; </a:t>
            </a:r>
            <a:r>
              <a:rPr lang="en-US" sz="1400" dirty="0" err="1" smtClean="0"/>
              <a:t>Zucman</a:t>
            </a:r>
            <a:r>
              <a:rPr lang="en-US" sz="1400" dirty="0" smtClean="0"/>
              <a:t>, Dec. 2016, </a:t>
            </a:r>
            <a:r>
              <a:rPr lang="en-US" sz="1400" dirty="0"/>
              <a:t>“Distributional National Accounts: Methods and Estimates for the United States.” </a:t>
            </a:r>
            <a:r>
              <a:rPr lang="en-US" sz="1400" dirty="0" smtClean="0"/>
              <a:t>           </a:t>
            </a:r>
            <a:r>
              <a:rPr lang="en-US" sz="1200" dirty="0" smtClean="0"/>
              <a:t>http</a:t>
            </a:r>
            <a:r>
              <a:rPr lang="en-US" sz="1200" dirty="0"/>
              <a:t>://gabriel-zucman.eu/files/PSZ2016.pdf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581400" y="3810000"/>
            <a:ext cx="3962400" cy="16002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581400" y="2667000"/>
            <a:ext cx="4114800" cy="1371600"/>
          </a:xfrm>
          <a:prstGeom prst="straightConnector1">
            <a:avLst/>
          </a:prstGeom>
          <a:ln w="762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3936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10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Tax rates for the upper 1% fell after 1943-70, </a:t>
            </a:r>
            <a:br>
              <a:rPr lang="en-US" sz="2800" dirty="0" smtClean="0"/>
            </a:br>
            <a:r>
              <a:rPr lang="en-US" sz="2800" dirty="0" smtClean="0"/>
              <a:t>and for the bottom 50% rose. 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46</a:t>
            </a:fld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76591"/>
            <a:ext cx="7909332" cy="4342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152400" y="6096000"/>
            <a:ext cx="84582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                                             </a:t>
            </a:r>
            <a:r>
              <a:rPr lang="en-US" sz="1400" dirty="0" smtClean="0"/>
              <a:t>Fig. 10, p.48.     </a:t>
            </a:r>
            <a:r>
              <a:rPr lang="en-US" sz="1200" dirty="0" smtClean="0"/>
              <a:t>Notes</a:t>
            </a:r>
            <a:r>
              <a:rPr lang="en-US" sz="1200" dirty="0"/>
              <a:t>: The top panel depicts the macroeconomic tax rate (total taxes to national income), and the average tax rate of the top 1% and bottom 50% pre-tax income earners, with income equally split among spouses. Taxes include all forms of taxes at the federal, state, and local level. Tax rates are expressed as a fraction of pre-tax income.</a:t>
            </a:r>
          </a:p>
        </p:txBody>
      </p:sp>
      <p:sp>
        <p:nvSpPr>
          <p:cNvPr id="7" name="Rectangle 6"/>
          <p:cNvSpPr/>
          <p:nvPr/>
        </p:nvSpPr>
        <p:spPr>
          <a:xfrm>
            <a:off x="171450" y="5895975"/>
            <a:ext cx="38862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                                                                          </a:t>
            </a:r>
            <a:r>
              <a:rPr lang="en-US" sz="1400" dirty="0" smtClean="0"/>
              <a:t>Piketty, </a:t>
            </a:r>
            <a:r>
              <a:rPr lang="en-US" sz="1400" dirty="0" err="1" smtClean="0"/>
              <a:t>Saez</a:t>
            </a:r>
            <a:r>
              <a:rPr lang="en-US" sz="1400" dirty="0" smtClean="0"/>
              <a:t>, &amp; </a:t>
            </a:r>
            <a:r>
              <a:rPr lang="en-US" sz="1400" dirty="0" err="1" smtClean="0"/>
              <a:t>Zucman</a:t>
            </a:r>
            <a:r>
              <a:rPr lang="en-US" sz="1400" dirty="0" smtClean="0"/>
              <a:t>, 2016</a:t>
            </a:r>
            <a:endParaRPr lang="en-US" sz="1200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5105400" y="3657600"/>
            <a:ext cx="2438400" cy="2286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029200" y="2438400"/>
            <a:ext cx="2590800" cy="838200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3441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dirty="0" smtClean="0"/>
              <a:t>Appendix 7: Outlook for the US trade balance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8382000" cy="4038599"/>
          </a:xfrm>
        </p:spPr>
        <p:txBody>
          <a:bodyPr>
            <a:normAutofit/>
          </a:bodyPr>
          <a:lstStyle/>
          <a:p>
            <a:r>
              <a:rPr lang="en-US" sz="3000" dirty="0" smtClean="0"/>
              <a:t>Little-known </a:t>
            </a:r>
            <a:r>
              <a:rPr lang="en-US" sz="3000" dirty="0"/>
              <a:t>fact</a:t>
            </a:r>
            <a:r>
              <a:rPr lang="en-US" sz="3000" dirty="0" smtClean="0"/>
              <a:t>: </a:t>
            </a:r>
            <a:r>
              <a:rPr lang="en-US" sz="3000" dirty="0"/>
              <a:t>The US trade deficit </a:t>
            </a:r>
            <a:r>
              <a:rPr lang="en-US" sz="3000" dirty="0" smtClean="0"/>
              <a:t>has </a:t>
            </a:r>
            <a:r>
              <a:rPr lang="en-US" sz="3000" dirty="0"/>
              <a:t>been narrowing for the last 10 </a:t>
            </a:r>
            <a:r>
              <a:rPr lang="en-US" sz="3000" dirty="0" smtClean="0"/>
              <a:t>years as a share of GDP</a:t>
            </a:r>
          </a:p>
          <a:p>
            <a:pPr lvl="1"/>
            <a:r>
              <a:rPr lang="en-US" dirty="0" smtClean="0"/>
              <a:t>[See graph.]</a:t>
            </a:r>
            <a:br>
              <a:rPr lang="en-US" dirty="0" smtClean="0"/>
            </a:br>
            <a:endParaRPr lang="en-US" dirty="0"/>
          </a:p>
          <a:p>
            <a:r>
              <a:rPr lang="en-US" sz="3000" dirty="0"/>
              <a:t>Mr. Trump’s policies are likely to </a:t>
            </a:r>
            <a:r>
              <a:rPr lang="en-US" sz="3000" dirty="0" smtClean="0"/>
              <a:t>put </a:t>
            </a:r>
            <a:r>
              <a:rPr lang="en-US" sz="3000" dirty="0"/>
              <a:t>the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trade </a:t>
            </a:r>
            <a:r>
              <a:rPr lang="en-US" sz="3000" dirty="0"/>
              <a:t>deficit back on a deteriorating </a:t>
            </a:r>
            <a:r>
              <a:rPr lang="en-US" sz="3000" dirty="0" smtClean="0"/>
              <a:t>path,</a:t>
            </a:r>
            <a:endParaRPr lang="en-US" sz="3000" dirty="0"/>
          </a:p>
          <a:p>
            <a:pPr lvl="1"/>
            <a:r>
              <a:rPr lang="en-US" dirty="0"/>
              <a:t>even if he doesn’t stop China from intervening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 </a:t>
            </a:r>
            <a:r>
              <a:rPr lang="en-US" dirty="0"/>
              <a:t>the foreign exchange </a:t>
            </a:r>
            <a:r>
              <a:rPr lang="en-US" dirty="0" smtClean="0"/>
              <a:t>market.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582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48</a:t>
            </a:fld>
            <a:endParaRPr lang="en-US"/>
          </a:p>
        </p:txBody>
      </p:sp>
      <p:pic>
        <p:nvPicPr>
          <p:cNvPr id="3" name="Picture 2" descr="United States Current Account to GD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80" y="1456776"/>
            <a:ext cx="8845920" cy="5401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28600" y="411162"/>
            <a:ext cx="8686800" cy="80803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The US trade deficit as a share of GDP </a:t>
            </a:r>
          </a:p>
          <a:p>
            <a:r>
              <a:rPr lang="en-US" sz="2800" dirty="0" smtClean="0"/>
              <a:t>has narrowed over the last ten years.</a:t>
            </a:r>
            <a:endParaRPr lang="en-US" sz="28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6172200" y="3657600"/>
            <a:ext cx="2057400" cy="15240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058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76200"/>
            <a:ext cx="8763000" cy="1143000"/>
          </a:xfrm>
        </p:spPr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2800" dirty="0"/>
              <a:t>W</a:t>
            </a:r>
            <a:r>
              <a:rPr lang="en-US" sz="2800" dirty="0" smtClean="0"/>
              <a:t>hat causal channel would widen the trade deficit?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763000" cy="6096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Fiscal </a:t>
            </a:r>
            <a:r>
              <a:rPr lang="en-US" dirty="0"/>
              <a:t>expansion </a:t>
            </a:r>
            <a:r>
              <a:rPr lang="en-US" dirty="0" smtClean="0"/>
              <a:t>would </a:t>
            </a:r>
            <a:r>
              <a:rPr lang="en-US" dirty="0"/>
              <a:t>put upward pressure on interest rates, especially since we are already essentially at full employment.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Fed had already been expected to raise interest rates Dec</a:t>
            </a:r>
            <a:r>
              <a:rPr lang="en-US" dirty="0" smtClean="0"/>
              <a:t>. 14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Recent developments augur more interest rate hikes in 2017 </a:t>
            </a:r>
            <a:r>
              <a:rPr lang="en-US" dirty="0" smtClean="0"/>
              <a:t>&amp; </a:t>
            </a:r>
            <a:r>
              <a:rPr lang="en-US" dirty="0"/>
              <a:t>2018.</a:t>
            </a:r>
          </a:p>
          <a:p>
            <a:pPr lvl="1"/>
            <a:r>
              <a:rPr lang="en-US" dirty="0"/>
              <a:t>The new Administration will probably oppose the increases</a:t>
            </a:r>
          </a:p>
          <a:p>
            <a:pPr lvl="2"/>
            <a:r>
              <a:rPr lang="en-US" dirty="0" smtClean="0"/>
              <a:t>notwithstanding </a:t>
            </a:r>
            <a:r>
              <a:rPr lang="en-US" dirty="0"/>
              <a:t>that </a:t>
            </a:r>
            <a:r>
              <a:rPr lang="en-US" dirty="0" smtClean="0"/>
              <a:t>the </a:t>
            </a:r>
            <a:r>
              <a:rPr lang="en-US" dirty="0"/>
              <a:t>candidate </a:t>
            </a:r>
            <a:r>
              <a:rPr lang="en-US" dirty="0" smtClean="0"/>
              <a:t>has attacked </a:t>
            </a:r>
            <a:r>
              <a:rPr lang="en-US" dirty="0"/>
              <a:t>the Fed for keeping interest rates too low.</a:t>
            </a:r>
          </a:p>
          <a:p>
            <a:pPr lvl="2"/>
            <a:r>
              <a:rPr lang="en-US" dirty="0" smtClean="0"/>
              <a:t>One hopes </a:t>
            </a:r>
            <a:r>
              <a:rPr lang="en-US" dirty="0"/>
              <a:t>the Fed’s independence will </a:t>
            </a:r>
            <a:r>
              <a:rPr lang="en-US" dirty="0" smtClean="0"/>
              <a:t>hold, </a:t>
            </a:r>
            <a:r>
              <a:rPr lang="en-US" dirty="0"/>
              <a:t>as it did under Volcker</a:t>
            </a:r>
            <a:r>
              <a:rPr lang="en-US" dirty="0" smtClean="0"/>
              <a:t>.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/>
          </a:p>
          <a:p>
            <a:r>
              <a:rPr lang="en-US" dirty="0" smtClean="0"/>
              <a:t>That </a:t>
            </a:r>
            <a:r>
              <a:rPr lang="en-US" dirty="0"/>
              <a:t>will also put upward pressure on the </a:t>
            </a:r>
            <a:r>
              <a:rPr lang="en-US" dirty="0" smtClean="0"/>
              <a:t>dollar</a:t>
            </a:r>
            <a:r>
              <a:rPr lang="en-US" dirty="0"/>
              <a:t>:</a:t>
            </a:r>
            <a:endParaRPr lang="en-US" dirty="0" smtClean="0"/>
          </a:p>
          <a:p>
            <a:pPr lvl="1"/>
            <a:r>
              <a:rPr lang="en-US" dirty="0" smtClean="0"/>
              <a:t>Because higher interest rates attract a capital inflow, as in the classic Mundell-Fleming model  (BD ↑ =&gt; NS↓ =&gt;  i rate ↑ =&gt;  $ ↑)</a:t>
            </a:r>
          </a:p>
          <a:p>
            <a:pPr lvl="1"/>
            <a:r>
              <a:rPr lang="en-US" dirty="0" smtClean="0"/>
              <a:t>Mr. Trump </a:t>
            </a:r>
            <a:r>
              <a:rPr lang="en-US" dirty="0"/>
              <a:t>is doing more to depreciate other currencies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against </a:t>
            </a:r>
            <a:r>
              <a:rPr lang="en-US" dirty="0"/>
              <a:t>the $ than currency manipulation does</a:t>
            </a:r>
            <a:r>
              <a:rPr lang="en-US" dirty="0" smtClean="0"/>
              <a:t>.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/>
          </a:p>
          <a:p>
            <a:r>
              <a:rPr lang="en-US" dirty="0"/>
              <a:t>Indeed the increases in US interest rates and the value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of </a:t>
            </a:r>
            <a:r>
              <a:rPr lang="en-US" dirty="0"/>
              <a:t>the dollar are already underway, ever since the election. 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800" dirty="0" smtClean="0"/>
              <a:t>[See graph.]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45638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6200" y="152400"/>
            <a:ext cx="9296400" cy="1143000"/>
          </a:xfrm>
        </p:spPr>
        <p:txBody>
          <a:bodyPr>
            <a:normAutofit/>
          </a:bodyPr>
          <a:lstStyle/>
          <a:p>
            <a:r>
              <a:rPr lang="en-US" sz="2800" dirty="0"/>
              <a:t>Global poverty has been cut more than </a:t>
            </a:r>
            <a:r>
              <a:rPr lang="en-US" sz="2800" dirty="0" smtClean="0"/>
              <a:t>½ in </a:t>
            </a:r>
            <a:r>
              <a:rPr lang="en-US" sz="2800" dirty="0"/>
              <a:t>the last 25 years</a:t>
            </a:r>
          </a:p>
        </p:txBody>
      </p:sp>
      <p:pic>
        <p:nvPicPr>
          <p:cNvPr id="2050" name="Picture 2" descr="http://cdn.static-economist.com/sites/default/files/imagecache/290-width/images/print-edition/20130601_FBC699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831856"/>
            <a:ext cx="6629400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325628" y="1676400"/>
            <a:ext cx="6705600" cy="670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209800" y="3127256"/>
            <a:ext cx="2971800" cy="1371600"/>
          </a:xfrm>
          <a:prstGeom prst="straightConnector1">
            <a:avLst/>
          </a:prstGeom>
          <a:ln w="76200">
            <a:solidFill>
              <a:srgbClr val="008A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04800" y="1026296"/>
            <a:ext cx="861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In 1990, </a:t>
            </a:r>
            <a:r>
              <a:rPr lang="en-US" sz="2400" b="1" dirty="0"/>
              <a:t>43%</a:t>
            </a:r>
            <a:r>
              <a:rPr lang="en-US" sz="2400" dirty="0"/>
              <a:t> of the population of developing countries lived in extreme poverty (then defined as $1 a day)  = </a:t>
            </a:r>
            <a:r>
              <a:rPr lang="en-US" sz="2400" b="1" dirty="0"/>
              <a:t>1.9 billion people</a:t>
            </a:r>
            <a:r>
              <a:rPr lang="en-US" sz="2400" dirty="0"/>
              <a:t>. </a:t>
            </a:r>
          </a:p>
          <a:p>
            <a:pPr algn="ctr"/>
            <a:r>
              <a:rPr lang="en-US" sz="2400" b="1" dirty="0"/>
              <a:t>By 2010 it was down to 21%</a:t>
            </a:r>
            <a:r>
              <a:rPr lang="en-US" sz="2400" dirty="0"/>
              <a:t> = </a:t>
            </a:r>
            <a:r>
              <a:rPr lang="en-US" sz="2400" b="1" dirty="0"/>
              <a:t>1.2 billion. </a:t>
            </a:r>
            <a:endParaRPr lang="en-US" sz="240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6370637"/>
            <a:ext cx="8229600" cy="334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100" i="1"/>
              <a:t>The Economist</a:t>
            </a:r>
            <a:r>
              <a:rPr lang="en-US" sz="2100"/>
              <a:t>, June 2013, The world has an astonishing chance to take a billion people out of extreme poverty by 2030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/>
              <a:t> //www.economist.com/news/briefing/21578643-world-has-astonishing-chance-take-billion-people-out-extreme-poverty-2030-not</a:t>
            </a:r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3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550" y="117644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After the election the dollar appreciated</a:t>
            </a:r>
            <a:br>
              <a:rPr lang="en-US" sz="2800" dirty="0" smtClean="0"/>
            </a:br>
            <a:r>
              <a:rPr lang="en-US" sz="2800" dirty="0" smtClean="0"/>
              <a:t>against a broad set of currencies.</a:t>
            </a:r>
            <a:endParaRPr lang="en-US" sz="28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7324"/>
            <a:ext cx="8537844" cy="5213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FR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172200"/>
            <a:ext cx="1143000" cy="339622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4" name="Rectangle 3"/>
          <p:cNvSpPr/>
          <p:nvPr/>
        </p:nvSpPr>
        <p:spPr>
          <a:xfrm>
            <a:off x="533400" y="6324600"/>
            <a:ext cx="1901483" cy="2154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800" dirty="0" smtClean="0"/>
              <a:t>https://fred.stlouisfed.org/series/TWEXB</a:t>
            </a:r>
            <a:endParaRPr lang="en-US" sz="800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8159038" y="2819400"/>
            <a:ext cx="260747" cy="106680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061448" y="3868748"/>
            <a:ext cx="1320552" cy="33855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Nov. 9, 2016</a:t>
            </a:r>
            <a:endParaRPr lang="en-US" sz="1600" dirty="0"/>
          </a:p>
        </p:txBody>
      </p:sp>
      <p:sp>
        <p:nvSpPr>
          <p:cNvPr id="14" name="Rectangle 13"/>
          <p:cNvSpPr/>
          <p:nvPr/>
        </p:nvSpPr>
        <p:spPr>
          <a:xfrm>
            <a:off x="7062280" y="4625529"/>
            <a:ext cx="12271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Nov.  8: 122.8</a:t>
            </a:r>
            <a:br>
              <a:rPr lang="en-US" sz="1400" dirty="0" smtClean="0"/>
            </a:br>
            <a:r>
              <a:rPr lang="en-US" sz="1400" dirty="0" smtClean="0"/>
              <a:t>Nov. 25:</a:t>
            </a:r>
            <a:r>
              <a:rPr lang="en-US" sz="800" dirty="0" smtClean="0"/>
              <a:t> </a:t>
            </a:r>
            <a:r>
              <a:rPr lang="en-US" sz="1400" dirty="0" smtClean="0"/>
              <a:t>127.9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612163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Appendix 8:  The argument for TPP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2437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dirty="0"/>
              <a:t>As with most previous trade agreements, the net economic effect is positive, on both sides</a:t>
            </a:r>
            <a:r>
              <a:rPr lang="en-US" dirty="0" smtClean="0"/>
              <a:t>.</a:t>
            </a:r>
            <a:br>
              <a:rPr lang="en-US" dirty="0" smtClean="0"/>
            </a:br>
            <a:endParaRPr lang="en-US" sz="1400" dirty="0"/>
          </a:p>
          <a:p>
            <a:pPr lvl="0"/>
            <a:r>
              <a:rPr lang="en-US" dirty="0"/>
              <a:t>Specific examples of American sectors that are likely to gain exports are in:</a:t>
            </a:r>
            <a:endParaRPr lang="en-US" sz="1400" dirty="0"/>
          </a:p>
          <a:p>
            <a:pPr lvl="1"/>
            <a:r>
              <a:rPr lang="en-US" dirty="0"/>
              <a:t>Agriculture </a:t>
            </a:r>
            <a:br>
              <a:rPr lang="en-US" dirty="0"/>
            </a:br>
            <a:r>
              <a:rPr lang="en-US" dirty="0"/>
              <a:t>-- dairy to Canada, poultry to Vietnam; beef, pork, soy &amp; wine to Japan.</a:t>
            </a:r>
            <a:endParaRPr lang="en-US" sz="1400" dirty="0"/>
          </a:p>
          <a:p>
            <a:pPr lvl="1"/>
            <a:r>
              <a:rPr lang="en-US" dirty="0"/>
              <a:t>Services –  engineering, education, software, express delivery services…</a:t>
            </a:r>
            <a:endParaRPr lang="en-US" sz="1400" dirty="0"/>
          </a:p>
          <a:p>
            <a:pPr lvl="1"/>
            <a:r>
              <a:rPr lang="en-US" dirty="0"/>
              <a:t>Manufactures – ICT hardware (&amp; autos, machinery</a:t>
            </a:r>
            <a:r>
              <a:rPr lang="en-US" dirty="0" smtClean="0"/>
              <a:t>…)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90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Overview of other aspects of TPP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371600"/>
            <a:ext cx="8686800" cy="533400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b="1" dirty="0" smtClean="0"/>
              <a:t>TPP differs from past agreements</a:t>
            </a:r>
            <a:r>
              <a:rPr lang="en-US" dirty="0" smtClean="0"/>
              <a:t>, as both supporters &amp; detractors point out.</a:t>
            </a:r>
            <a:endParaRPr lang="en-US" sz="2400" dirty="0" smtClean="0"/>
          </a:p>
          <a:p>
            <a:pPr lvl="1"/>
            <a:r>
              <a:rPr lang="en-US" dirty="0" smtClean="0"/>
              <a:t>So-called </a:t>
            </a:r>
            <a:r>
              <a:rPr lang="en-US" dirty="0"/>
              <a:t>“deep integration</a:t>
            </a:r>
            <a:endParaRPr lang="en-US" sz="2000" dirty="0"/>
          </a:p>
          <a:p>
            <a:pPr lvl="1"/>
            <a:r>
              <a:rPr lang="en-US" dirty="0"/>
              <a:t>Most prominently, it addresses: </a:t>
            </a:r>
            <a:endParaRPr lang="en-US" sz="2000" dirty="0"/>
          </a:p>
          <a:p>
            <a:pPr lvl="2"/>
            <a:r>
              <a:rPr lang="en-US" dirty="0"/>
              <a:t>some areas of particular concern to the left, such as </a:t>
            </a:r>
            <a:endParaRPr lang="en-US" sz="1800" dirty="0"/>
          </a:p>
          <a:p>
            <a:pPr lvl="3"/>
            <a:r>
              <a:rPr lang="en-US" b="1" dirty="0"/>
              <a:t>the environment </a:t>
            </a:r>
            <a:endParaRPr lang="en-US" sz="1600" dirty="0"/>
          </a:p>
          <a:p>
            <a:pPr lvl="3"/>
            <a:r>
              <a:rPr lang="en-US" b="1" dirty="0"/>
              <a:t>and labor rights </a:t>
            </a:r>
            <a:endParaRPr lang="en-US" sz="1600" dirty="0"/>
          </a:p>
          <a:p>
            <a:pPr lvl="2"/>
            <a:r>
              <a:rPr lang="en-US" dirty="0"/>
              <a:t>and some areas of particular concern to the right, such as </a:t>
            </a:r>
            <a:endParaRPr lang="en-US" sz="1800" dirty="0"/>
          </a:p>
          <a:p>
            <a:pPr lvl="3"/>
            <a:r>
              <a:rPr lang="en-US" b="1" dirty="0"/>
              <a:t>IPR </a:t>
            </a:r>
            <a:endParaRPr lang="en-US" sz="1600" dirty="0"/>
          </a:p>
          <a:p>
            <a:pPr lvl="3"/>
            <a:r>
              <a:rPr lang="en-US" b="1" dirty="0"/>
              <a:t>and investor-state dispute settlement. </a:t>
            </a:r>
            <a:endParaRPr lang="en-US" sz="1600" dirty="0"/>
          </a:p>
          <a:p>
            <a:pPr lvl="1"/>
            <a:r>
              <a:rPr lang="en-US" dirty="0"/>
              <a:t>Of course TPP is politically unpopular, </a:t>
            </a:r>
            <a:endParaRPr lang="en-US" dirty="0" smtClean="0"/>
          </a:p>
          <a:p>
            <a:pPr lvl="2"/>
            <a:r>
              <a:rPr lang="en-US" dirty="0" smtClean="0"/>
              <a:t>in </a:t>
            </a:r>
            <a:r>
              <a:rPr lang="en-US" dirty="0"/>
              <a:t>part, because many workers feel left behind by modern trends	</a:t>
            </a:r>
            <a:endParaRPr lang="en-US" sz="1400" dirty="0"/>
          </a:p>
          <a:p>
            <a:pPr lvl="3"/>
            <a:r>
              <a:rPr lang="en-US" dirty="0"/>
              <a:t>a valid point that we should discuss further.</a:t>
            </a:r>
            <a:endParaRPr lang="en-US" sz="1600" dirty="0"/>
          </a:p>
          <a:p>
            <a:pPr lvl="1"/>
            <a:r>
              <a:rPr lang="en-US" dirty="0"/>
              <a:t>But, </a:t>
            </a:r>
            <a:r>
              <a:rPr lang="en-US" dirty="0" smtClean="0"/>
              <a:t>few critics </a:t>
            </a:r>
            <a:r>
              <a:rPr lang="en-US" dirty="0"/>
              <a:t>know what is actually in the agreement</a:t>
            </a:r>
            <a:r>
              <a:rPr lang="en-US" dirty="0" smtClean="0"/>
              <a:t>.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61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b="1" dirty="0"/>
              <a:t>Environmental (Chapter 20</a:t>
            </a:r>
            <a:r>
              <a:rPr lang="en-US" sz="3200" b="1" dirty="0" smtClean="0"/>
              <a:t>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Steps </a:t>
            </a:r>
            <a:r>
              <a:rPr lang="en-US" dirty="0"/>
              <a:t>to help implement at the national level bans on </a:t>
            </a:r>
            <a:r>
              <a:rPr lang="en-US" b="1" dirty="0"/>
              <a:t>trade in endangered wildlife </a:t>
            </a:r>
            <a:endParaRPr lang="en-US" sz="2400" dirty="0"/>
          </a:p>
          <a:p>
            <a:pPr lvl="1"/>
            <a:r>
              <a:rPr lang="en-US" dirty="0" smtClean="0"/>
              <a:t>under </a:t>
            </a:r>
            <a:r>
              <a:rPr lang="en-US" dirty="0"/>
              <a:t>CITES </a:t>
            </a:r>
            <a:r>
              <a:rPr lang="en-US" sz="2100" dirty="0"/>
              <a:t>(</a:t>
            </a:r>
            <a:r>
              <a:rPr lang="en-US" sz="2100" dirty="0" err="1"/>
              <a:t>Conventn</a:t>
            </a:r>
            <a:r>
              <a:rPr lang="en-US" sz="2100" dirty="0"/>
              <a:t>. On Int. Trade in Endangered Species)</a:t>
            </a:r>
          </a:p>
          <a:p>
            <a:pPr lvl="1"/>
            <a:r>
              <a:rPr lang="en-US" dirty="0"/>
              <a:t>but insufficiently enforced until now.</a:t>
            </a:r>
            <a:endParaRPr lang="en-US" sz="2200" dirty="0"/>
          </a:p>
          <a:p>
            <a:pPr lvl="1"/>
            <a:r>
              <a:rPr lang="en-US" dirty="0"/>
              <a:t>E.g., rhinos, elephants, tropical birds, and rare reptiles.</a:t>
            </a:r>
            <a:endParaRPr lang="en-US" sz="2200" dirty="0"/>
          </a:p>
          <a:p>
            <a:r>
              <a:rPr lang="en-US" dirty="0"/>
              <a:t>Steps to protect the ocean environment from </a:t>
            </a:r>
            <a:r>
              <a:rPr lang="en-US" b="1" dirty="0"/>
              <a:t>ship pollution</a:t>
            </a:r>
            <a:r>
              <a:rPr lang="en-US" dirty="0"/>
              <a:t>.</a:t>
            </a:r>
            <a:endParaRPr lang="en-US" sz="2400" dirty="0"/>
          </a:p>
          <a:p>
            <a:r>
              <a:rPr lang="en-US" dirty="0"/>
              <a:t>&amp; </a:t>
            </a:r>
            <a:r>
              <a:rPr lang="en-US" b="1" dirty="0"/>
              <a:t>to limit subsidies for fishing fleets</a:t>
            </a:r>
            <a:r>
              <a:rPr lang="en-US" dirty="0"/>
              <a:t>, </a:t>
            </a:r>
            <a:endParaRPr lang="en-US" sz="2400" dirty="0"/>
          </a:p>
          <a:p>
            <a:pPr lvl="1"/>
            <a:r>
              <a:rPr lang="en-US" dirty="0"/>
              <a:t>which subsidize depletion of tuna, &amp; swordfish…</a:t>
            </a:r>
            <a:endParaRPr lang="en-US" sz="2200" dirty="0"/>
          </a:p>
          <a:p>
            <a:r>
              <a:rPr lang="en-US" dirty="0"/>
              <a:t>For the 1</a:t>
            </a:r>
            <a:r>
              <a:rPr lang="en-US" baseline="30000" dirty="0"/>
              <a:t>st</a:t>
            </a:r>
            <a:r>
              <a:rPr lang="en-US" dirty="0"/>
              <a:t> time in a regional agreement, these provisions are </a:t>
            </a:r>
            <a:r>
              <a:rPr lang="en-US" b="1" dirty="0"/>
              <a:t>subject to a dispute settlement process backed up by threat of trade penalties</a:t>
            </a:r>
            <a:r>
              <a:rPr lang="en-US" b="1" dirty="0" smtClean="0"/>
              <a:t>.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91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b="1" dirty="0"/>
              <a:t>Labor practices (Chapter 19</a:t>
            </a:r>
            <a:r>
              <a:rPr lang="en-US" sz="3200" b="1" dirty="0" smtClean="0"/>
              <a:t>)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724400"/>
          </a:xfrm>
        </p:spPr>
        <p:txBody>
          <a:bodyPr/>
          <a:lstStyle/>
          <a:p>
            <a:pPr lvl="1"/>
            <a:r>
              <a:rPr lang="en-US" dirty="0" smtClean="0"/>
              <a:t>Including </a:t>
            </a:r>
            <a:r>
              <a:rPr lang="en-US" dirty="0"/>
              <a:t>steps to promote union rights in </a:t>
            </a:r>
            <a:r>
              <a:rPr lang="en-US" b="1" dirty="0"/>
              <a:t>Vietnam</a:t>
            </a:r>
            <a:endParaRPr lang="en-US" sz="2000" dirty="0"/>
          </a:p>
          <a:p>
            <a:pPr lvl="2"/>
            <a:r>
              <a:rPr lang="en-US" b="1" dirty="0"/>
              <a:t>allowing independent labor unions for the first time</a:t>
            </a:r>
            <a:endParaRPr lang="en-US" sz="1800" dirty="0"/>
          </a:p>
          <a:p>
            <a:pPr lvl="2"/>
            <a:r>
              <a:rPr lang="en-US" dirty="0"/>
              <a:t>VN agreed bilaterally to make labor regulations consistent with the US, or forfeit tariff concessions on clothing &amp; textiles</a:t>
            </a:r>
            <a:r>
              <a:rPr lang="en-US" dirty="0" smtClean="0"/>
              <a:t>.</a:t>
            </a:r>
            <a:br>
              <a:rPr lang="en-US" dirty="0" smtClean="0"/>
            </a:br>
            <a:endParaRPr lang="en-US" sz="1800" dirty="0"/>
          </a:p>
          <a:p>
            <a:pPr lvl="1"/>
            <a:r>
              <a:rPr lang="en-US" dirty="0"/>
              <a:t>As with enviro, dispute settlement &amp; trade penalty threat backs up commitment to labor provisions.</a:t>
            </a:r>
            <a:br>
              <a:rPr lang="en-US" dirty="0"/>
            </a:br>
            <a:endParaRPr lang="en-US" sz="20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93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79438"/>
            <a:ext cx="8458200" cy="1401762"/>
          </a:xfrm>
        </p:spPr>
        <p:txBody>
          <a:bodyPr>
            <a:noAutofit/>
          </a:bodyPr>
          <a:lstStyle/>
          <a:p>
            <a:pPr lvl="0"/>
            <a:r>
              <a:rPr lang="en-US" sz="3200" dirty="0"/>
              <a:t>In two particular areas, critics were afraid that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the </a:t>
            </a:r>
            <a:r>
              <a:rPr lang="en-US" sz="3200" dirty="0"/>
              <a:t>final agreement would give too much to US corporations such as tobacco </a:t>
            </a:r>
            <a:r>
              <a:rPr lang="en-US" sz="3200" dirty="0" smtClean="0"/>
              <a:t>&amp; </a:t>
            </a:r>
            <a:r>
              <a:rPr lang="en-US" sz="3200" dirty="0"/>
              <a:t>pharmaceuticals.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09800"/>
            <a:ext cx="8229600" cy="47244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This </a:t>
            </a:r>
            <a:r>
              <a:rPr lang="en-US" dirty="0"/>
              <a:t>could have happened, given that Pres. Obama needed Republican votes for TPA.</a:t>
            </a:r>
            <a:endParaRPr lang="en-US" sz="2400" dirty="0"/>
          </a:p>
          <a:p>
            <a:pPr lvl="1"/>
            <a:r>
              <a:rPr lang="en-US" dirty="0"/>
              <a:t>But these industries did not get what they wanted.</a:t>
            </a:r>
            <a:endParaRPr lang="en-US" sz="2200" dirty="0"/>
          </a:p>
          <a:p>
            <a:r>
              <a:rPr lang="en-US" b="1" dirty="0"/>
              <a:t>ISDS,</a:t>
            </a:r>
            <a:r>
              <a:rPr lang="en-US" dirty="0"/>
              <a:t>  e.g., </a:t>
            </a:r>
            <a:endParaRPr lang="en-US" sz="2400" dirty="0"/>
          </a:p>
          <a:p>
            <a:pPr lvl="1"/>
            <a:r>
              <a:rPr lang="en-US" dirty="0"/>
              <a:t> might have interfered unreasonably with countries’ anti-smoking campaigns. </a:t>
            </a:r>
            <a:endParaRPr lang="en-US" sz="2200" dirty="0"/>
          </a:p>
          <a:p>
            <a:pPr lvl="1"/>
            <a:r>
              <a:rPr lang="en-US" dirty="0"/>
              <a:t>But, no. Australia is free to ban brand name logos on cig. packs.</a:t>
            </a:r>
            <a:endParaRPr lang="en-US" sz="2200" dirty="0"/>
          </a:p>
          <a:p>
            <a:r>
              <a:rPr lang="en-US" b="1" dirty="0"/>
              <a:t>IPR,</a:t>
            </a:r>
            <a:r>
              <a:rPr lang="en-US" dirty="0"/>
              <a:t> e.g.,</a:t>
            </a:r>
            <a:endParaRPr lang="en-US" sz="2400" dirty="0"/>
          </a:p>
          <a:p>
            <a:pPr lvl="1"/>
            <a:r>
              <a:rPr lang="en-US" dirty="0"/>
              <a:t>TPP might have extended to other countries our 12-year protection for data on new drugs from our pharma and bio-tech. companies.</a:t>
            </a:r>
            <a:endParaRPr lang="en-US" sz="2200" dirty="0"/>
          </a:p>
          <a:p>
            <a:pPr lvl="1"/>
            <a:r>
              <a:rPr lang="en-US" dirty="0"/>
              <a:t>But, no, the most they get is 8 years in some countries </a:t>
            </a:r>
            <a:endParaRPr lang="en-US" sz="2200" dirty="0"/>
          </a:p>
          <a:p>
            <a:pPr lvl="2"/>
            <a:r>
              <a:rPr lang="en-US" dirty="0"/>
              <a:t>(5 years in others, with other measures</a:t>
            </a:r>
            <a:r>
              <a:rPr lang="en-US" dirty="0" smtClean="0"/>
              <a:t>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80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3200" b="1" dirty="0" smtClean="0"/>
              <a:t>Geopolitics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2296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If, as expected, </a:t>
            </a:r>
            <a:r>
              <a:rPr lang="en-US" dirty="0"/>
              <a:t>the US Senate fails to ratify TPP, the Asian members will conclude that the US has lost interest in their region </a:t>
            </a:r>
            <a:endParaRPr lang="en-US" dirty="0" smtClean="0"/>
          </a:p>
          <a:p>
            <a:pPr lvl="1"/>
            <a:r>
              <a:rPr lang="en-US" dirty="0" smtClean="0"/>
              <a:t>and </a:t>
            </a:r>
            <a:r>
              <a:rPr lang="en-US" dirty="0"/>
              <a:t>perhaps has lost the capacity to lead </a:t>
            </a:r>
            <a:r>
              <a:rPr lang="en-US" dirty="0" smtClean="0"/>
              <a:t>globally.</a:t>
            </a:r>
            <a:br>
              <a:rPr lang="en-US" dirty="0" smtClean="0"/>
            </a:br>
            <a:endParaRPr lang="en-US" sz="2200" dirty="0"/>
          </a:p>
          <a:p>
            <a:r>
              <a:rPr lang="en-US" dirty="0"/>
              <a:t>As a result, they will conclude they have no choice but to draw closer to China.  </a:t>
            </a:r>
            <a:endParaRPr lang="en-US" sz="2600" dirty="0"/>
          </a:p>
          <a:p>
            <a:pPr lvl="1"/>
            <a:r>
              <a:rPr lang="en-US" dirty="0"/>
              <a:t>It has already happened:  </a:t>
            </a:r>
            <a:endParaRPr lang="en-US" dirty="0" smtClean="0"/>
          </a:p>
          <a:p>
            <a:pPr lvl="2"/>
            <a:r>
              <a:rPr lang="en-US" dirty="0" smtClean="0"/>
              <a:t>AIIB </a:t>
            </a:r>
          </a:p>
          <a:p>
            <a:pPr lvl="2"/>
            <a:r>
              <a:rPr lang="en-US" dirty="0" smtClean="0"/>
              <a:t>RCEP</a:t>
            </a:r>
            <a:r>
              <a:rPr lang="en-US" dirty="0"/>
              <a:t>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36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220200" cy="1143000"/>
          </a:xfrm>
        </p:spPr>
        <p:txBody>
          <a:bodyPr>
            <a:noAutofit/>
          </a:bodyPr>
          <a:lstStyle/>
          <a:p>
            <a:r>
              <a:rPr lang="en-US" sz="3200" dirty="0"/>
              <a:t>Inequality &amp; </a:t>
            </a:r>
            <a:r>
              <a:rPr lang="en-US" sz="3200" dirty="0" smtClean="0"/>
              <a:t>anti-globalization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66800"/>
            <a:ext cx="8686800" cy="3048000"/>
          </a:xfrm>
        </p:spPr>
        <p:txBody>
          <a:bodyPr>
            <a:noAutofit/>
          </a:bodyPr>
          <a:lstStyle/>
          <a:p>
            <a:pPr marL="400050" lvl="1" indent="0">
              <a:spcBef>
                <a:spcPts val="0"/>
              </a:spcBef>
              <a:buNone/>
            </a:pPr>
            <a:r>
              <a:rPr lang="en-US" sz="2400" dirty="0" smtClean="0"/>
              <a:t>Elections are domestic, of course.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2400" dirty="0" smtClean="0"/>
              <a:t>Typical explanation for the </a:t>
            </a:r>
            <a:r>
              <a:rPr lang="en-US" sz="2400" dirty="0"/>
              <a:t>surprise Trump </a:t>
            </a:r>
            <a:r>
              <a:rPr lang="en-US" sz="2400" dirty="0" smtClean="0"/>
              <a:t>nomination: </a:t>
            </a:r>
            <a:r>
              <a:rPr lang="en-US" sz="2400" dirty="0"/>
              <a:t/>
            </a:r>
            <a:br>
              <a:rPr lang="en-US" sz="2400" dirty="0"/>
            </a:br>
            <a:endParaRPr lang="en-US" sz="800" dirty="0"/>
          </a:p>
          <a:p>
            <a:pPr marL="400050" lvl="1" indent="0">
              <a:spcBef>
                <a:spcPts val="0"/>
              </a:spcBef>
              <a:buNone/>
            </a:pPr>
            <a:r>
              <a:rPr lang="en-US" sz="2400" dirty="0"/>
              <a:t>Globalization </a:t>
            </a:r>
          </a:p>
          <a:p>
            <a:pPr lvl="1">
              <a:spcBef>
                <a:spcPts val="0"/>
              </a:spcBef>
              <a:buFont typeface="Symbol"/>
              <a:buChar char="Þ"/>
            </a:pPr>
            <a:r>
              <a:rPr lang="en-US" sz="2400" dirty="0"/>
              <a:t> US inequality.</a:t>
            </a:r>
          </a:p>
          <a:p>
            <a:pPr lvl="1">
              <a:spcBef>
                <a:spcPts val="0"/>
              </a:spcBef>
              <a:buFont typeface="Symbol"/>
              <a:buChar char="Þ"/>
            </a:pPr>
            <a:r>
              <a:rPr lang="en-US" sz="2400" dirty="0"/>
              <a:t> Anger from those left behind </a:t>
            </a:r>
          </a:p>
          <a:p>
            <a:pPr lvl="1">
              <a:spcBef>
                <a:spcPts val="0"/>
              </a:spcBef>
              <a:buFont typeface="Symbol"/>
              <a:buChar char="Þ"/>
            </a:pPr>
            <a:r>
              <a:rPr lang="en-US" sz="2400" dirty="0"/>
              <a:t> who then support radical changes</a:t>
            </a:r>
            <a:r>
              <a:rPr lang="en-US" sz="2400" dirty="0" smtClean="0"/>
              <a:t>.</a:t>
            </a:r>
            <a:r>
              <a:rPr lang="en-US" sz="800" dirty="0" smtClean="0"/>
              <a:t/>
            </a:r>
            <a:br>
              <a:rPr lang="en-US" sz="800" dirty="0" smtClean="0"/>
            </a:br>
            <a:r>
              <a:rPr lang="en-US" sz="800" dirty="0" smtClean="0"/>
              <a:t/>
            </a:r>
            <a:br>
              <a:rPr lang="en-US" sz="800" dirty="0" smtClean="0"/>
            </a:br>
            <a:r>
              <a:rPr lang="en-US" sz="400" dirty="0" smtClean="0"/>
              <a:t> </a:t>
            </a:r>
            <a:r>
              <a:rPr lang="en-US" sz="2400" dirty="0" smtClean="0"/>
              <a:t>“</a:t>
            </a:r>
            <a:r>
              <a:rPr lang="en-US" sz="2400" dirty="0"/>
              <a:t>We should have seen it coming, but were out of touch.”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4038600"/>
            <a:ext cx="83058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/>
              <a:t>To summarize my take: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Inequality has unquestionably risen, esp. in US.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Trade &amp; immigration probably </a:t>
            </a:r>
            <a:r>
              <a:rPr lang="en-US" sz="2200"/>
              <a:t>play </a:t>
            </a:r>
            <a:r>
              <a:rPr lang="en-US" sz="2200" smtClean="0"/>
              <a:t>small roles</a:t>
            </a:r>
            <a:r>
              <a:rPr lang="en-US" sz="2200" dirty="0"/>
              <a:t>,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200" dirty="0"/>
              <a:t>along with a long list of other factors.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I don’t see the inequality issue logically leading to Trump.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There </a:t>
            </a:r>
            <a:r>
              <a:rPr lang="en-US" sz="2200" i="1" dirty="0"/>
              <a:t>are</a:t>
            </a:r>
            <a:r>
              <a:rPr lang="en-US" sz="2200" dirty="0"/>
              <a:t> some clear answers to the question:  How can we address the wellbeing of workers who have been left behind?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983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10600" cy="1143000"/>
          </a:xfrm>
        </p:spPr>
        <p:txBody>
          <a:bodyPr>
            <a:normAutofit/>
          </a:bodyPr>
          <a:lstStyle/>
          <a:p>
            <a:pPr lvl="0"/>
            <a:r>
              <a:rPr lang="en-US" sz="3000" dirty="0"/>
              <a:t>Needless to say, trade creates both winners &amp; losers.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686800" cy="50292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So does </a:t>
            </a:r>
            <a:r>
              <a:rPr lang="en-US" i="1" dirty="0"/>
              <a:t>every</a:t>
            </a:r>
            <a:r>
              <a:rPr lang="en-US" dirty="0"/>
              <a:t> change. </a:t>
            </a:r>
          </a:p>
          <a:p>
            <a:pPr lvl="1"/>
            <a:r>
              <a:rPr lang="en-US" dirty="0"/>
              <a:t>E.g., putting up tariffs would create both winners and </a:t>
            </a:r>
            <a:r>
              <a:rPr lang="en-US" dirty="0" smtClean="0"/>
              <a:t>losers (many).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 smtClean="0"/>
              <a:t>“Pareto superiority” would require that </a:t>
            </a:r>
            <a:r>
              <a:rPr lang="en-US" i="1" dirty="0" smtClean="0"/>
              <a:t>everyone</a:t>
            </a:r>
            <a:r>
              <a:rPr lang="en-US" dirty="0" smtClean="0"/>
              <a:t> wins.</a:t>
            </a:r>
          </a:p>
          <a:p>
            <a:pPr marL="400050" lvl="1" indent="0">
              <a:buNone/>
            </a:pPr>
            <a:r>
              <a:rPr lang="en-US" dirty="0"/>
              <a:t>If we economists require </a:t>
            </a:r>
            <a:r>
              <a:rPr lang="en-US" dirty="0" smtClean="0"/>
              <a:t>that before </a:t>
            </a:r>
            <a:r>
              <a:rPr lang="en-US" dirty="0"/>
              <a:t>recommending one policy over another, then we can never make any </a:t>
            </a:r>
            <a:r>
              <a:rPr lang="en-US" dirty="0" smtClean="0"/>
              <a:t>recommendations.  Someone </a:t>
            </a:r>
            <a:r>
              <a:rPr lang="en-US" dirty="0"/>
              <a:t>always loses.</a:t>
            </a:r>
            <a:r>
              <a:rPr lang="en-US" sz="1300" dirty="0"/>
              <a:t/>
            </a:r>
            <a:br>
              <a:rPr lang="en-US" sz="1300" dirty="0"/>
            </a:br>
            <a:endParaRPr lang="en-US" sz="1300" dirty="0"/>
          </a:p>
          <a:p>
            <a:r>
              <a:rPr lang="en-US" dirty="0"/>
              <a:t>Economists </a:t>
            </a:r>
            <a:r>
              <a:rPr lang="en-US" i="1" dirty="0"/>
              <a:t>can </a:t>
            </a:r>
            <a:r>
              <a:rPr lang="en-US" dirty="0"/>
              <a:t>make win-win policy recommendations </a:t>
            </a:r>
            <a:br>
              <a:rPr lang="en-US" dirty="0"/>
            </a:br>
            <a:r>
              <a:rPr lang="en-US" dirty="0"/>
              <a:t>if we express the distributional consideration in terms of </a:t>
            </a:r>
            <a:br>
              <a:rPr lang="en-US" dirty="0"/>
            </a:br>
            <a:r>
              <a:rPr lang="en-US" dirty="0"/>
              <a:t>a desired measure of overall inequality.  </a:t>
            </a:r>
          </a:p>
          <a:p>
            <a:pPr lvl="1"/>
            <a:r>
              <a:rPr lang="en-US" dirty="0"/>
              <a:t>We can approve a policy that, while raising total income, </a:t>
            </a:r>
            <a:br>
              <a:rPr lang="en-US" dirty="0"/>
            </a:br>
            <a:r>
              <a:rPr lang="en-US" dirty="0"/>
              <a:t>also reduces </a:t>
            </a:r>
            <a:r>
              <a:rPr lang="en-US" dirty="0" smtClean="0"/>
              <a:t>measures of inequality, </a:t>
            </a:r>
            <a:endParaRPr lang="en-US" dirty="0"/>
          </a:p>
          <a:p>
            <a:pPr lvl="1"/>
            <a:r>
              <a:rPr lang="en-US" dirty="0"/>
              <a:t>lowers the poverty rate, </a:t>
            </a:r>
          </a:p>
          <a:p>
            <a:pPr lvl="1"/>
            <a:r>
              <a:rPr lang="en-US" dirty="0"/>
              <a:t>or raises median income.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586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Does trade worsen inequality?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382000" cy="5257800"/>
          </a:xfrm>
        </p:spPr>
        <p:txBody>
          <a:bodyPr>
            <a:normAutofit fontScale="40000" lnSpcReduction="20000"/>
          </a:bodyPr>
          <a:lstStyle/>
          <a:p>
            <a:r>
              <a:rPr lang="en-US" sz="6000" dirty="0"/>
              <a:t>The </a:t>
            </a:r>
            <a:r>
              <a:rPr lang="en-US" sz="6000" dirty="0" smtClean="0"/>
              <a:t>“Second </a:t>
            </a:r>
            <a:r>
              <a:rPr lang="en-US" sz="6000" dirty="0"/>
              <a:t>Welfare Theorem of </a:t>
            </a:r>
            <a:r>
              <a:rPr lang="en-US" sz="6000" dirty="0" smtClean="0"/>
              <a:t>Economics” </a:t>
            </a:r>
            <a:r>
              <a:rPr lang="en-US" sz="6000" dirty="0"/>
              <a:t>suggests </a:t>
            </a:r>
            <a:br>
              <a:rPr lang="en-US" sz="6000" dirty="0"/>
            </a:br>
            <a:r>
              <a:rPr lang="en-US" sz="6000" dirty="0"/>
              <a:t>free trade increases the size of the pie by enough that the winners could compensate the losers, so that everyone comes out ahead, in theory.</a:t>
            </a:r>
            <a:r>
              <a:rPr lang="en-US" sz="2500" dirty="0"/>
              <a:t/>
            </a:r>
            <a:br>
              <a:rPr lang="en-US" sz="2500" dirty="0"/>
            </a:br>
            <a:endParaRPr lang="en-US" sz="2500" dirty="0"/>
          </a:p>
          <a:p>
            <a:r>
              <a:rPr lang="en-US" sz="6000" dirty="0"/>
              <a:t>But, we need to consider, first: </a:t>
            </a:r>
            <a:br>
              <a:rPr lang="en-US" sz="6000" dirty="0"/>
            </a:br>
            <a:r>
              <a:rPr lang="en-US" sz="6000" dirty="0"/>
              <a:t>are the losers from trade concentrated in the lower segments of the income distribution?  </a:t>
            </a:r>
            <a:r>
              <a:rPr lang="en-US" sz="2500" dirty="0"/>
              <a:t/>
            </a:r>
            <a:br>
              <a:rPr lang="en-US" sz="2500" dirty="0"/>
            </a:br>
            <a:endParaRPr lang="en-US" sz="2500" dirty="0"/>
          </a:p>
          <a:p>
            <a:r>
              <a:rPr lang="en-US" sz="6000" dirty="0"/>
              <a:t>A simple encapsulation includes three effects --</a:t>
            </a:r>
          </a:p>
          <a:p>
            <a:pPr lvl="1"/>
            <a:r>
              <a:rPr lang="en-US" sz="5500" dirty="0"/>
              <a:t>(+) Consumption: the opportunity to import at lower prices </a:t>
            </a:r>
            <a:br>
              <a:rPr lang="en-US" sz="5500" dirty="0"/>
            </a:br>
            <a:r>
              <a:rPr lang="en-US" sz="5500" dirty="0"/>
              <a:t>and with greater variety works to raise real income for all.   </a:t>
            </a:r>
            <a:br>
              <a:rPr lang="en-US" sz="5500" dirty="0"/>
            </a:br>
            <a:r>
              <a:rPr lang="en-US" sz="5500" dirty="0"/>
              <a:t>T</a:t>
            </a:r>
            <a:r>
              <a:rPr lang="en-US" sz="5500" dirty="0" smtClean="0"/>
              <a:t>his </a:t>
            </a:r>
            <a:r>
              <a:rPr lang="en-US" sz="5500" dirty="0"/>
              <a:t>helps lower-income families.</a:t>
            </a:r>
          </a:p>
          <a:p>
            <a:pPr lvl="1"/>
            <a:r>
              <a:rPr lang="en-US" sz="5500" dirty="0"/>
              <a:t>(-)  Imports tend to hurt those in import-competing sectors. </a:t>
            </a:r>
          </a:p>
          <a:p>
            <a:pPr lvl="1"/>
            <a:r>
              <a:rPr lang="en-US" sz="5500" dirty="0"/>
              <a:t>(+) Those losses are offset by the gains for exporting sectors.</a:t>
            </a:r>
          </a:p>
          <a:p>
            <a:pPr lvl="2"/>
            <a:r>
              <a:rPr lang="en-US" sz="5000" dirty="0"/>
              <a:t> Export jobs pay an estimate 18% more.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354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10600" cy="1020762"/>
          </a:xfrm>
        </p:spPr>
        <p:txBody>
          <a:bodyPr>
            <a:normAutofit/>
          </a:bodyPr>
          <a:lstStyle/>
          <a:p>
            <a:r>
              <a:rPr lang="en-US" sz="3200" dirty="0"/>
              <a:t>What about NAFTA?  Didn’t it devastate workers?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82000" cy="594360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sz="3400" dirty="0"/>
              <a:t>No</a:t>
            </a:r>
            <a:r>
              <a:rPr lang="en-US" sz="3400" dirty="0" smtClean="0"/>
              <a:t>.</a:t>
            </a:r>
            <a:r>
              <a:rPr lang="en-US" sz="1700" dirty="0" smtClean="0"/>
              <a:t/>
            </a:r>
            <a:br>
              <a:rPr lang="en-US" sz="1700" dirty="0" smtClean="0"/>
            </a:br>
            <a:endParaRPr lang="en-US" sz="1700" dirty="0"/>
          </a:p>
          <a:p>
            <a:r>
              <a:rPr lang="en-US" sz="3400" dirty="0"/>
              <a:t>Listening to claims that NAFTA hurt American workers, one would never guess that the half-decade after it went into effect </a:t>
            </a:r>
          </a:p>
          <a:p>
            <a:pPr lvl="1"/>
            <a:r>
              <a:rPr lang="en-US" dirty="0"/>
              <a:t>featured the most job creation in the last 40 years. </a:t>
            </a:r>
            <a:r>
              <a:rPr lang="en-US" sz="1700" dirty="0" smtClean="0"/>
              <a:t/>
            </a:r>
            <a:br>
              <a:rPr lang="en-US" sz="1700" dirty="0" smtClean="0"/>
            </a:br>
            <a:endParaRPr lang="en-US" sz="1700" dirty="0"/>
          </a:p>
          <a:p>
            <a:r>
              <a:rPr lang="en-US" sz="3400" dirty="0"/>
              <a:t>In 1996-2000 GDP growth averaged 4.3%,  </a:t>
            </a:r>
          </a:p>
          <a:p>
            <a:pPr lvl="1"/>
            <a:r>
              <a:rPr lang="en-US" dirty="0"/>
              <a:t>productivity growth = 2.5% </a:t>
            </a:r>
            <a:r>
              <a:rPr lang="en-US" sz="1400" dirty="0" smtClean="0"/>
              <a:t/>
            </a:r>
            <a:br>
              <a:rPr lang="en-US" sz="1400" dirty="0" smtClean="0"/>
            </a:br>
            <a:endParaRPr lang="en-US" sz="1400" dirty="0"/>
          </a:p>
          <a:p>
            <a:r>
              <a:rPr lang="en-US" sz="3400" dirty="0"/>
              <a:t>Unemployment  &lt;  4% by end-2000.</a:t>
            </a:r>
          </a:p>
          <a:p>
            <a:r>
              <a:rPr lang="en-US" sz="3400" dirty="0"/>
              <a:t>It’s the one period since the 1970s when </a:t>
            </a:r>
          </a:p>
          <a:p>
            <a:pPr lvl="1"/>
            <a:r>
              <a:rPr lang="en-US" dirty="0"/>
              <a:t>lower-income workers shared fully in the gains: </a:t>
            </a:r>
          </a:p>
          <a:p>
            <a:pPr lvl="2"/>
            <a:r>
              <a:rPr lang="en-US" dirty="0"/>
              <a:t>real compensation/hour rose 2.2%,  </a:t>
            </a:r>
          </a:p>
          <a:p>
            <a:pPr lvl="1"/>
            <a:r>
              <a:rPr lang="en-US" dirty="0"/>
              <a:t>median family income rose strongly:</a:t>
            </a:r>
          </a:p>
          <a:p>
            <a:pPr lvl="2"/>
            <a:r>
              <a:rPr lang="en-US" dirty="0"/>
              <a:t>from $</a:t>
            </a:r>
            <a:r>
              <a:rPr lang="en-US" dirty="0" smtClean="0"/>
              <a:t>26,000 </a:t>
            </a:r>
            <a:r>
              <a:rPr lang="en-US" dirty="0"/>
              <a:t>in 1993 to $</a:t>
            </a:r>
            <a:r>
              <a:rPr lang="en-US" dirty="0" smtClean="0"/>
              <a:t>35,000 in </a:t>
            </a:r>
            <a:r>
              <a:rPr lang="en-US" dirty="0"/>
              <a:t>2000 [in real $2002],</a:t>
            </a:r>
          </a:p>
          <a:p>
            <a:pPr lvl="1"/>
            <a:r>
              <a:rPr lang="en-US" dirty="0"/>
              <a:t>and the poverty rate declined steadily</a:t>
            </a:r>
          </a:p>
          <a:p>
            <a:pPr lvl="2"/>
            <a:r>
              <a:rPr lang="en-US" dirty="0"/>
              <a:t>from 33.1% in 1993 to 22.5% in 2000.</a:t>
            </a:r>
            <a:r>
              <a:rPr lang="en-US" sz="1700" dirty="0"/>
              <a:t/>
            </a:r>
            <a:br>
              <a:rPr lang="en-US" sz="1700" dirty="0"/>
            </a:br>
            <a:endParaRPr lang="en-US" sz="1700" dirty="0"/>
          </a:p>
          <a:p>
            <a:r>
              <a:rPr lang="en-US" sz="3400" dirty="0"/>
              <a:t>Needless to say, lots of factors underlay those achievements.</a:t>
            </a:r>
          </a:p>
        </p:txBody>
      </p:sp>
      <p:pic>
        <p:nvPicPr>
          <p:cNvPr id="1026" name="Picture 2" descr="Image resul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895600"/>
            <a:ext cx="1601401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853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4187</TotalTime>
  <Words>2117</Words>
  <Application>Microsoft Office PowerPoint</Application>
  <PresentationFormat>On-screen Show (4:3)</PresentationFormat>
  <Paragraphs>403</Paragraphs>
  <Slides>56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57" baseType="lpstr">
      <vt:lpstr>Office Theme</vt:lpstr>
      <vt:lpstr>Trade and Inequality   Jeffrey Frankel Harpel Professor of Capital Formation &amp; Growth Harvard University</vt:lpstr>
      <vt:lpstr>Overview on Trade &amp; Inequality</vt:lpstr>
      <vt:lpstr>Trade &amp; GDP</vt:lpstr>
      <vt:lpstr>Trade has helped shift global income distribution upward.</vt:lpstr>
      <vt:lpstr>Global poverty has been cut more than ½ in the last 25 years</vt:lpstr>
      <vt:lpstr>Inequality &amp; anti-globalization</vt:lpstr>
      <vt:lpstr>Needless to say, trade creates both winners &amp; losers.</vt:lpstr>
      <vt:lpstr>Does trade worsen inequality?</vt:lpstr>
      <vt:lpstr>What about NAFTA?  Didn’t it devastate workers?</vt:lpstr>
      <vt:lpstr>Recent research on job loss in import-competing sectors</vt:lpstr>
      <vt:lpstr>Rising US inequality:   Since 1980, almost all gains have gone to people at the top.</vt:lpstr>
      <vt:lpstr>As a share of national income, the bottom 50% have been losing out since the 1970s.</vt:lpstr>
      <vt:lpstr>The share of US income going to the top is now back to what it was in the 1920s.</vt:lpstr>
      <vt:lpstr>Why has inequality risen in the US? </vt:lpstr>
      <vt:lpstr>2. Widening gap between “skilled” &amp; “unskilled” workers, defined by college graduation.</vt:lpstr>
      <vt:lpstr>3. Trend in years of education slowed during 1981-2012. </vt:lpstr>
      <vt:lpstr>4. “Winner take all” labor markets</vt:lpstr>
      <vt:lpstr>5. “Assortative mating”</vt:lpstr>
      <vt:lpstr>6. The share of US national income going to labor has declined since 2000 in part due to increased market power of firms, says Furman.</vt:lpstr>
      <vt:lpstr>7. Excessive compensation? Many top-1%-ers are executives and/or in finance.</vt:lpstr>
      <vt:lpstr>8. Piketty:  The share of wealth at the top  has also been rising.</vt:lpstr>
      <vt:lpstr>On the other hand, the big increase in inequality has been within labor (and within capital).</vt:lpstr>
      <vt:lpstr>What weights should we place on each of these 8 factors in explaining increased inequality?</vt:lpstr>
      <vt:lpstr>The Second Fundamental Welfare Theorem. </vt:lpstr>
      <vt:lpstr>PowerPoint Presentation</vt:lpstr>
      <vt:lpstr>We are not going back to 1950, when manufacturing jobs were 32% of the national total vs. down to 10% by 2010</vt:lpstr>
      <vt:lpstr>Some of those lost jobs were in autos &amp; steel,</vt:lpstr>
      <vt:lpstr>The most effective policies to help those left behind (“to compensate the losers”):</vt:lpstr>
      <vt:lpstr>Sensible policies to help those left behind include:</vt:lpstr>
      <vt:lpstr>Appendices</vt:lpstr>
      <vt:lpstr>Appendix 1: US Import Tariff Rates have Declined to Historical Lows</vt:lpstr>
      <vt:lpstr>US Tariffs are Low Except On Agriculture &amp; Apparel</vt:lpstr>
      <vt:lpstr>The evolving employment mix</vt:lpstr>
      <vt:lpstr>Some of the decline in US manufacturing jobs can indeed  be associated with imports, especially from China.</vt:lpstr>
      <vt:lpstr>Appendix 2: Trade theory</vt:lpstr>
      <vt:lpstr>What does trade theory say about income distribution?</vt:lpstr>
      <vt:lpstr>Appendix 3: Polls tend to show Americans support trade</vt:lpstr>
      <vt:lpstr>Polls tend to show Americans support trade</vt:lpstr>
      <vt:lpstr>Appendix 4: Trade can have either positive or negative effects on the environment.</vt:lpstr>
      <vt:lpstr>Which tend to dominate in practice,  positive or negative effects of trade on the environment?</vt:lpstr>
      <vt:lpstr>Appendix 5:  Global inequality fell sharply 1970-2000.</vt:lpstr>
      <vt:lpstr>PowerPoint Presentation</vt:lpstr>
      <vt:lpstr>Appendix 6: For each of the 9 inequality diagnoses,  one might think of a targeted policy response:</vt:lpstr>
      <vt:lpstr>For each of the 9 inequality diagnoses, a targeted policy response, continued:</vt:lpstr>
      <vt:lpstr>9. Taxes &amp; transfers have done a bit to narrow  the income decline of the bottom 50%   (but not as much as in other countries).</vt:lpstr>
      <vt:lpstr>Tax rates for the upper 1% fell after 1943-70,  and for the bottom 50% rose. </vt:lpstr>
      <vt:lpstr>Appendix 7: Outlook for the US trade balance</vt:lpstr>
      <vt:lpstr>PowerPoint Presentation</vt:lpstr>
      <vt:lpstr>What causal channel would widen the trade deficit?</vt:lpstr>
      <vt:lpstr>After the election the dollar appreciated against a broad set of currencies.</vt:lpstr>
      <vt:lpstr>Appendix 8:  The argument for TPP</vt:lpstr>
      <vt:lpstr>Overview of other aspects of TPP</vt:lpstr>
      <vt:lpstr>Environmental (Chapter 20)</vt:lpstr>
      <vt:lpstr>Labor practices (Chapter 19)</vt:lpstr>
      <vt:lpstr>In two particular areas, critics were afraid that  the final agreement would give too much to US corporations such as tobacco &amp; pharmaceuticals. </vt:lpstr>
      <vt:lpstr>Geopolitics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Applications  Jeffrey Frankel Harpel Professor of Capital Formation &amp; Growth</dc:title>
  <dc:creator>itfsa</dc:creator>
  <cp:lastModifiedBy>Dell</cp:lastModifiedBy>
  <cp:revision>205</cp:revision>
  <dcterms:created xsi:type="dcterms:W3CDTF">2016-09-07T20:34:24Z</dcterms:created>
  <dcterms:modified xsi:type="dcterms:W3CDTF">2017-01-19T02:24:53Z</dcterms:modified>
</cp:coreProperties>
</file>