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7" r:id="rId2"/>
    <p:sldId id="288" r:id="rId3"/>
    <p:sldId id="287" r:id="rId4"/>
    <p:sldId id="283" r:id="rId5"/>
    <p:sldId id="303" r:id="rId6"/>
    <p:sldId id="302" r:id="rId7"/>
    <p:sldId id="274" r:id="rId8"/>
    <p:sldId id="323" r:id="rId9"/>
    <p:sldId id="324" r:id="rId10"/>
    <p:sldId id="325" r:id="rId11"/>
    <p:sldId id="326" r:id="rId12"/>
    <p:sldId id="334" r:id="rId13"/>
    <p:sldId id="291" r:id="rId14"/>
    <p:sldId id="312" r:id="rId15"/>
    <p:sldId id="311" r:id="rId16"/>
    <p:sldId id="319" r:id="rId17"/>
    <p:sldId id="327" r:id="rId18"/>
    <p:sldId id="328" r:id="rId19"/>
    <p:sldId id="320" r:id="rId20"/>
    <p:sldId id="321" r:id="rId21"/>
    <p:sldId id="292" r:id="rId22"/>
    <p:sldId id="322" r:id="rId23"/>
    <p:sldId id="317" r:id="rId24"/>
    <p:sldId id="309" r:id="rId25"/>
    <p:sldId id="331" r:id="rId26"/>
    <p:sldId id="332" r:id="rId27"/>
    <p:sldId id="310" r:id="rId28"/>
    <p:sldId id="333" r:id="rId29"/>
    <p:sldId id="336" r:id="rId30"/>
    <p:sldId id="300" r:id="rId31"/>
    <p:sldId id="305" r:id="rId32"/>
    <p:sldId id="306" r:id="rId33"/>
    <p:sldId id="304" r:id="rId34"/>
    <p:sldId id="335" r:id="rId35"/>
    <p:sldId id="307" r:id="rId36"/>
    <p:sldId id="308" r:id="rId37"/>
    <p:sldId id="296" r:id="rId38"/>
    <p:sldId id="297" r:id="rId39"/>
    <p:sldId id="313" r:id="rId40"/>
    <p:sldId id="330" r:id="rId41"/>
    <p:sldId id="329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  <a:srgbClr val="4F1CB4"/>
    <a:srgbClr val="545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370"/>
    </p:cViewPr>
  </p:sorterViewPr>
  <p:notesViewPr>
    <p:cSldViewPr>
      <p:cViewPr varScale="1">
        <p:scale>
          <a:sx n="52" d="100"/>
          <a:sy n="52" d="100"/>
        </p:scale>
        <p:origin x="-2712" y="-7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7E16C-A95E-4DF4-8BDA-532F5673550A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9FFB3-1423-465C-88AA-8E18ABD5D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63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06D48-45E5-4F8D-95FF-4C328D1B1591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5CF09-4658-486D-B3C1-E374D79C2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78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5CF09-4658-486D-B3C1-E374D79C276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14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5CF09-4658-486D-B3C1-E374D79C276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14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89873-59E2-47F0-B6BC-DA29D48D8410}" type="datetime1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46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6AFB-AD6B-49B9-AFF5-E91F8C0A005F}" type="datetime1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35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3613B-B7BF-483F-8F75-9CCE0F491559}" type="datetime1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7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65AC6-E2AE-4132-9B66-DB00F1C45252}" type="datetime1">
              <a:rPr lang="en-US" smtClean="0"/>
              <a:t>10/27/2016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91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973D9-E044-4E12-BACA-8CD242216B81}" type="datetime1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5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C91D-0E66-491F-B493-0252CDC1513F}" type="datetime1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15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8A9FB-BF62-4DEA-8C4C-ACEB05C7FAAB}" type="datetime1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8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B63D-C0F4-473D-8522-AE723648478A}" type="datetime1">
              <a:rPr lang="en-US" smtClean="0"/>
              <a:t>10/27/2016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185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670C-D99F-4FC9-93B1-C162B58EE63D}" type="datetime1">
              <a:rPr lang="en-US" smtClean="0"/>
              <a:t>10/27/2016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0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97B2C-47DF-4A8F-80C4-3E2224422762}" type="datetime1">
              <a:rPr lang="en-US" smtClean="0"/>
              <a:t>10/27/2016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0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F3E-EA43-475F-8CB9-EA3B6F329B53}" type="datetime1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0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ECD6-B494-4210-8E60-7BBB250135C7}" type="datetime1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710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47006-4DF7-451B-8075-C54FDBB9A1E0}" type="datetime1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4EFB9F-A735-4EFD-8651-88123DE72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02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nber.org/papers/w21906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conomics.mit.edu/files/6613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-press.org/2016/08/18/clinton-trump-supporters-have-starkly-different-views-of-a-changing-nation/" TargetMode="External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bcnews.com/storyline/2016-conventions/majority-voters-support-free-trade-immigration-poll-n611176" TargetMode="External"/><Relationship Id="rId5" Type="http://schemas.openxmlformats.org/officeDocument/2006/relationships/hyperlink" Target="http://www.gallup.com/poll/191135/americans-split-idea-withdrawing-trade-treaties.aspx" TargetMode="External"/><Relationship Id="rId4" Type="http://schemas.openxmlformats.org/officeDocument/2006/relationships/hyperlink" Target="https://www.washingtonpost.com/apps/g/page/politics/washington-post-abc-news-national-poll-july-11-14/2061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8458200" cy="2438400"/>
          </a:xfrm>
        </p:spPr>
        <p:txBody>
          <a:bodyPr>
            <a:normAutofit fontScale="90000"/>
          </a:bodyPr>
          <a:lstStyle/>
          <a:p>
            <a:r>
              <a:rPr lang="en-US" sz="5300" dirty="0"/>
              <a:t>Trade, </a:t>
            </a:r>
            <a:r>
              <a:rPr lang="en-US" sz="5300" dirty="0" smtClean="0"/>
              <a:t>Inequality </a:t>
            </a:r>
            <a:r>
              <a:rPr lang="en-US" sz="5300" dirty="0"/>
              <a:t>&amp; the Election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dirty="0"/>
              <a:t>Jeffrey Frankel</a:t>
            </a:r>
            <a:br>
              <a:rPr lang="en-US" dirty="0"/>
            </a:br>
            <a:r>
              <a:rPr lang="en-US" sz="3100" dirty="0"/>
              <a:t>Harpel Professor of Capital Formation &amp; Growth</a:t>
            </a:r>
            <a:br>
              <a:rPr lang="en-US" sz="3100" dirty="0"/>
            </a:br>
            <a:r>
              <a:rPr lang="en-US" sz="3100" dirty="0"/>
              <a:t>Harvard </a:t>
            </a:r>
            <a:r>
              <a:rPr lang="en-US" sz="3100" dirty="0" smtClean="0"/>
              <a:t>University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191000"/>
            <a:ext cx="8534400" cy="2057400"/>
          </a:xfrm>
        </p:spPr>
        <p:txBody>
          <a:bodyPr>
            <a:normAutofit/>
          </a:bodyPr>
          <a:lstStyle/>
          <a:p>
            <a:r>
              <a:rPr lang="en-US" sz="4000" i="1" dirty="0">
                <a:solidFill>
                  <a:srgbClr val="545454"/>
                </a:solidFill>
              </a:rPr>
              <a:t>Clair Wilcox Lecture</a:t>
            </a:r>
          </a:p>
          <a:p>
            <a:r>
              <a:rPr lang="en-US" i="1" dirty="0">
                <a:solidFill>
                  <a:srgbClr val="545454"/>
                </a:solidFill>
              </a:rPr>
              <a:t>Swarthmore </a:t>
            </a:r>
            <a:r>
              <a:rPr lang="en-US" i="1" dirty="0" smtClean="0">
                <a:solidFill>
                  <a:srgbClr val="545454"/>
                </a:solidFill>
              </a:rPr>
              <a:t>College, October </a:t>
            </a:r>
            <a:r>
              <a:rPr lang="en-US" i="1" dirty="0">
                <a:solidFill>
                  <a:srgbClr val="545454"/>
                </a:solidFill>
              </a:rPr>
              <a:t>24, 2016</a:t>
            </a:r>
            <a:endParaRPr lang="en-US" dirty="0"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</a:t>
            </a:fld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5562600"/>
            <a:ext cx="1828799" cy="111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6" descr="Image result for harvard kennedy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971800"/>
            <a:ext cx="3581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4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What does trade theory say about income distribution?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Ironically, the trade theory that dominated academic research during the 1950s-70s was </a:t>
            </a:r>
            <a:r>
              <a:rPr lang="en-US" dirty="0" err="1"/>
              <a:t>Heckscher</a:t>
            </a:r>
            <a:r>
              <a:rPr lang="en-US" dirty="0"/>
              <a:t>-Ohlin-Samuelson,</a:t>
            </a:r>
          </a:p>
          <a:p>
            <a:r>
              <a:rPr lang="en-US" dirty="0"/>
              <a:t>which gives solidly respectable grounds for fearing trade </a:t>
            </a:r>
            <a:br>
              <a:rPr lang="en-US" dirty="0"/>
            </a:br>
            <a:r>
              <a:rPr lang="en-US" dirty="0"/>
              <a:t>would hurt American workers even in absolute terms. </a:t>
            </a:r>
            <a:r>
              <a:rPr lang="en-US" sz="1500" dirty="0"/>
              <a:t/>
            </a:r>
            <a:br>
              <a:rPr lang="en-US" sz="1500" dirty="0"/>
            </a:br>
            <a:r>
              <a:rPr lang="en-US" sz="1500" dirty="0"/>
              <a:t> </a:t>
            </a:r>
          </a:p>
          <a:p>
            <a:r>
              <a:rPr lang="en-US" dirty="0"/>
              <a:t>It divides the population into “Unskilled” workers vs. others (owners of capital or land, or skilled workers)</a:t>
            </a:r>
          </a:p>
          <a:p>
            <a:pPr lvl="1"/>
            <a:r>
              <a:rPr lang="en-US" sz="3000" dirty="0"/>
              <a:t>The </a:t>
            </a:r>
            <a:r>
              <a:rPr lang="en-US" sz="3000" dirty="0" err="1"/>
              <a:t>Stolper</a:t>
            </a:r>
            <a:r>
              <a:rPr lang="en-US" sz="3000" dirty="0"/>
              <a:t>-Samuelson theorem specifically predicts that workers in a capital-abundant country will lose from trade (wages fall), even though total real national income goes up.</a:t>
            </a:r>
            <a:r>
              <a:rPr lang="en-US" sz="2600" dirty="0"/>
              <a:t/>
            </a:r>
            <a:br>
              <a:rPr lang="en-US" sz="2600" dirty="0"/>
            </a:br>
            <a:endParaRPr lang="en-US" sz="2600" dirty="0"/>
          </a:p>
          <a:p>
            <a:r>
              <a:rPr lang="en-US" dirty="0"/>
              <a:t>The H-O-S theory never did fit the facts very well empirically, </a:t>
            </a:r>
          </a:p>
          <a:p>
            <a:r>
              <a:rPr lang="en-US" dirty="0"/>
              <a:t>and does not include the advances in trade theory since 1980.</a:t>
            </a:r>
          </a:p>
          <a:p>
            <a:r>
              <a:rPr lang="en-US" dirty="0"/>
              <a:t>Still…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95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What about NAFTA?  Didn’t it devastate workers?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382000" cy="5410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/>
              <a:t>No.</a:t>
            </a:r>
          </a:p>
          <a:p>
            <a:r>
              <a:rPr lang="en-US" sz="3400" dirty="0"/>
              <a:t>Listening to claims that NAFTA hurt American workers, one would never guess that the half-decade after it went into effect </a:t>
            </a:r>
          </a:p>
          <a:p>
            <a:pPr lvl="1"/>
            <a:r>
              <a:rPr lang="en-US" dirty="0"/>
              <a:t>featured the most job creation in the last 40 years. </a:t>
            </a:r>
          </a:p>
          <a:p>
            <a:r>
              <a:rPr lang="en-US" sz="3400" dirty="0"/>
              <a:t>In 1996-2000 GDP growth averaged 4.3%,  </a:t>
            </a:r>
          </a:p>
          <a:p>
            <a:pPr lvl="1"/>
            <a:r>
              <a:rPr lang="en-US" dirty="0"/>
              <a:t>productivity growth = 2.5% </a:t>
            </a:r>
          </a:p>
          <a:p>
            <a:r>
              <a:rPr lang="en-US" sz="3400" dirty="0"/>
              <a:t>Unemployment  &lt;  4% by end-2000.</a:t>
            </a:r>
          </a:p>
          <a:p>
            <a:r>
              <a:rPr lang="en-US" sz="3400" dirty="0"/>
              <a:t>It’s the one period since the 1970s when </a:t>
            </a:r>
          </a:p>
          <a:p>
            <a:pPr lvl="1"/>
            <a:r>
              <a:rPr lang="en-US" dirty="0"/>
              <a:t>lower-income workers shared fully in the gains: </a:t>
            </a:r>
          </a:p>
          <a:p>
            <a:pPr lvl="2"/>
            <a:r>
              <a:rPr lang="en-US" dirty="0"/>
              <a:t>real compensation/hour rose 2.2%,  </a:t>
            </a:r>
          </a:p>
          <a:p>
            <a:pPr lvl="1"/>
            <a:r>
              <a:rPr lang="en-US" dirty="0"/>
              <a:t>median family income rose strongly:</a:t>
            </a:r>
          </a:p>
          <a:p>
            <a:pPr lvl="2"/>
            <a:r>
              <a:rPr lang="en-US" dirty="0"/>
              <a:t>from $26,401 in 1993 to $35,166 in 2000 [in real $2002],</a:t>
            </a:r>
          </a:p>
          <a:p>
            <a:pPr lvl="1"/>
            <a:r>
              <a:rPr lang="en-US" dirty="0"/>
              <a:t>and the poverty </a:t>
            </a:r>
            <a:r>
              <a:rPr lang="en-US"/>
              <a:t>rate declined </a:t>
            </a:r>
            <a:r>
              <a:rPr lang="en-US" dirty="0"/>
              <a:t>steadily</a:t>
            </a:r>
          </a:p>
          <a:p>
            <a:pPr lvl="2"/>
            <a:r>
              <a:rPr lang="en-US" dirty="0"/>
              <a:t>from 33.1% in 1993 to 22.5% in 2000.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r>
              <a:rPr lang="en-US" sz="3400" dirty="0"/>
              <a:t>Needless to say, lots of factors underlay those achievements.</a:t>
            </a:r>
          </a:p>
        </p:txBody>
      </p:sp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895600"/>
            <a:ext cx="160140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5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Recent research on job loss</a:t>
            </a:r>
            <a:br>
              <a:rPr lang="en-US" sz="3200" dirty="0"/>
            </a:br>
            <a:r>
              <a:rPr lang="en-US" sz="3200" dirty="0"/>
              <a:t>in import-competing sectors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/>
          <a:lstStyle/>
          <a:p>
            <a:r>
              <a:rPr lang="en-US" sz="2900" dirty="0"/>
              <a:t>David </a:t>
            </a:r>
            <a:r>
              <a:rPr lang="en-US" sz="2900" dirty="0" err="1"/>
              <a:t>Autor</a:t>
            </a:r>
            <a:r>
              <a:rPr lang="en-US" sz="2900" dirty="0"/>
              <a:t>, David Dorn &amp; Gordon Hanson (2013,</a:t>
            </a:r>
            <a:r>
              <a:rPr lang="en-US" sz="1000" dirty="0"/>
              <a:t> </a:t>
            </a:r>
            <a:r>
              <a:rPr lang="en-US" sz="2900" dirty="0"/>
              <a:t>2016) have found evidence that</a:t>
            </a:r>
          </a:p>
          <a:p>
            <a:pPr lvl="1"/>
            <a:r>
              <a:rPr lang="en-US" dirty="0"/>
              <a:t>a sizeable portion of lost US manufacturing jobs can indeed be associated with imports, </a:t>
            </a:r>
          </a:p>
          <a:p>
            <a:pPr lvl="2"/>
            <a:r>
              <a:rPr lang="en-US" dirty="0"/>
              <a:t>especially from China.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  <a:p>
            <a:pPr lvl="1"/>
            <a:r>
              <a:rPr lang="en-US" dirty="0"/>
              <a:t>Employment &amp; income in areas hit by such job losses can stay depressed for a much longer time than some had imagined.</a:t>
            </a:r>
          </a:p>
        </p:txBody>
      </p:sp>
      <p:pic>
        <p:nvPicPr>
          <p:cNvPr id="2050" name="Picture 2" descr="Flag of the People's Republic of China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352800"/>
            <a:ext cx="17145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5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indeed risen since 1980, and is now back to the 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447800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733800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0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220200" cy="1143000"/>
          </a:xfrm>
        </p:spPr>
        <p:txBody>
          <a:bodyPr>
            <a:noAutofit/>
          </a:bodyPr>
          <a:lstStyle/>
          <a:p>
            <a:r>
              <a:rPr lang="en-US" sz="3200" dirty="0"/>
              <a:t>Why 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5240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compensation;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and Piketty’s wealth accumulation.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1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2. Widening gap between “skilled” &amp; “unskilled” workers, defined by college graduation.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57043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81200" y="2819400"/>
            <a:ext cx="51054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03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0838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3. Trend in years of education slowed during 1981-2012.</a:t>
            </a:r>
            <a:br>
              <a:rPr lang="en-US" sz="3200" dirty="0"/>
            </a:br>
            <a:endParaRPr lang="en-US" sz="2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32281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4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Trend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b="1" dirty="0">
                <a:solidFill>
                  <a:srgbClr val="C00000"/>
                </a:solidFill>
              </a:rPr>
              <a:t>1906 – 1981</a:t>
            </a:r>
            <a:br>
              <a:rPr lang="en-US" sz="1400" b="1" dirty="0">
                <a:solidFill>
                  <a:srgbClr val="C00000"/>
                </a:solidFill>
              </a:rPr>
            </a:br>
            <a:r>
              <a:rPr lang="en-US" sz="1400" dirty="0">
                <a:solidFill>
                  <a:srgbClr val="C00000"/>
                </a:solidFill>
              </a:rPr>
              <a:t>= 1876+30 to 1951+30.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1428690"/>
            <a:ext cx="853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Mean Years of Schooling at Age 30, U.S. Native-Born, by Year of Birth, 1876-1982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86563" y="3200400"/>
            <a:ext cx="1938237" cy="30480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1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4. “Winner take all” labor markets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791201"/>
            <a:ext cx="8382000" cy="1142999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en-US" dirty="0"/>
              <a:t>Taylor Swift earned $170 million last year, making her </a:t>
            </a:r>
            <a:br>
              <a:rPr lang="en-US" dirty="0"/>
            </a:br>
            <a:r>
              <a:rPr lang="en-US" dirty="0"/>
              <a:t>the world’s highest paid celebrity (according to </a:t>
            </a:r>
            <a:r>
              <a:rPr lang="en-US" i="1" dirty="0"/>
              <a:t>Forbes</a:t>
            </a:r>
            <a:r>
              <a:rPr lang="en-US" dirty="0"/>
              <a:t>). </a:t>
            </a:r>
          </a:p>
        </p:txBody>
      </p:sp>
      <p:pic>
        <p:nvPicPr>
          <p:cNvPr id="1026" name="Picture 2" descr="Image result for taylor swift s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90" y="1270396"/>
            <a:ext cx="6575810" cy="437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10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z="2900" dirty="0"/>
              <a:t>5. “Assortative mating”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724400"/>
          </a:xfrm>
        </p:spPr>
        <p:txBody>
          <a:bodyPr>
            <a:normAutofit/>
          </a:bodyPr>
          <a:lstStyle/>
          <a:p>
            <a:pPr marL="0" lvl="2" indent="0">
              <a:buNone/>
            </a:pPr>
            <a:r>
              <a:rPr lang="en-US" sz="2800" dirty="0"/>
              <a:t>Crudely put: highly educated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&amp; </a:t>
            </a:r>
            <a:r>
              <a:rPr lang="en-US" sz="2800" dirty="0"/>
              <a:t>highly paid male professionals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used </a:t>
            </a:r>
            <a:r>
              <a:rPr lang="en-US" sz="2800" dirty="0"/>
              <a:t>to marry their </a:t>
            </a:r>
            <a:r>
              <a:rPr lang="en-US" sz="2800" dirty="0" smtClean="0"/>
              <a:t>secretaries</a:t>
            </a:r>
            <a:r>
              <a:rPr lang="en-US" sz="2800" dirty="0"/>
              <a:t>, </a:t>
            </a:r>
            <a:endParaRPr lang="en-US" sz="2800" dirty="0" smtClean="0"/>
          </a:p>
          <a:p>
            <a:pPr marL="0" lvl="2" indent="0">
              <a:buNone/>
            </a:pPr>
            <a:endParaRPr lang="en-US" sz="3600" dirty="0"/>
          </a:p>
          <a:p>
            <a:pPr marL="0" lvl="2" indent="0">
              <a:buNone/>
            </a:pPr>
            <a:endParaRPr lang="en-US" sz="2800" dirty="0"/>
          </a:p>
          <a:p>
            <a:pPr marL="0" lvl="2" indent="0">
              <a:buNone/>
            </a:pPr>
            <a:r>
              <a:rPr lang="en-US" sz="2800" dirty="0"/>
              <a:t>but now are more likely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to </a:t>
            </a:r>
            <a:r>
              <a:rPr lang="en-US" sz="2800" dirty="0"/>
              <a:t>marry </a:t>
            </a:r>
            <a:r>
              <a:rPr lang="en-US" sz="2800" dirty="0" smtClean="0"/>
              <a:t>highly </a:t>
            </a:r>
            <a:r>
              <a:rPr lang="en-US" sz="2800" dirty="0"/>
              <a:t>educated </a:t>
            </a:r>
            <a:r>
              <a:rPr lang="en-US" sz="2800" dirty="0" smtClean="0"/>
              <a:t>&amp; </a:t>
            </a:r>
            <a:r>
              <a:rPr lang="en-US" sz="2800" dirty="0"/>
              <a:t>(relatively) highly paid women; </a:t>
            </a:r>
          </a:p>
          <a:p>
            <a:pPr marL="0" lvl="2" indent="0">
              <a:buNone/>
            </a:pPr>
            <a:r>
              <a:rPr lang="en-US" sz="2800" dirty="0"/>
              <a:t>and the couple passes the advantages on to their children.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3622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39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6. The share of US national income going to labor</a:t>
            </a:r>
            <a:br>
              <a:rPr lang="en-US" sz="3100" dirty="0"/>
            </a:br>
            <a:r>
              <a:rPr lang="en-US" sz="3100" dirty="0"/>
              <a:t>has declined since 2000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in part due to increased market power of firms, says Furman.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905000"/>
            <a:ext cx="6903351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6553200"/>
            <a:ext cx="33195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5986563" y="3505200"/>
            <a:ext cx="1252437" cy="2133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Who was Clair Wilcox?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89154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</a:t>
            </a:r>
            <a:r>
              <a:rPr lang="en-US" dirty="0" smtClean="0"/>
              <a:t>aught </a:t>
            </a:r>
            <a:r>
              <a:rPr lang="en-US" dirty="0"/>
              <a:t>at Swarthmore from 1927 to 1968</a:t>
            </a:r>
            <a:r>
              <a:rPr lang="en-US" dirty="0" smtClean="0"/>
              <a:t>.</a:t>
            </a:r>
            <a:endParaRPr lang="en-US" sz="900" dirty="0"/>
          </a:p>
          <a:p>
            <a:r>
              <a:rPr lang="en-US" dirty="0" smtClean="0"/>
              <a:t>In 1930, gave President Hoover a petition urging veto of </a:t>
            </a:r>
            <a:br>
              <a:rPr lang="en-US" dirty="0" smtClean="0"/>
            </a:br>
            <a:r>
              <a:rPr lang="en-US" dirty="0" smtClean="0"/>
              <a:t>the Smoot-Hawley tariff, </a:t>
            </a:r>
            <a:r>
              <a:rPr lang="en-US" dirty="0"/>
              <a:t>signed </a:t>
            </a:r>
            <a:r>
              <a:rPr lang="en-US" dirty="0" smtClean="0"/>
              <a:t>by 1,028 U.S. economists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Led </a:t>
            </a:r>
            <a:r>
              <a:rPr lang="en-US" dirty="0"/>
              <a:t>the effort after WWII to establish the International Trade Organization.</a:t>
            </a:r>
          </a:p>
          <a:p>
            <a:pPr lvl="1"/>
            <a:r>
              <a:rPr lang="en-US" dirty="0"/>
              <a:t>General Agreement on Tariffs &amp; Trade (GATT) signed in 1947;</a:t>
            </a:r>
          </a:p>
          <a:p>
            <a:pPr lvl="1"/>
            <a:r>
              <a:rPr lang="en-US" dirty="0"/>
              <a:t>Havana Charter in 1948 to establish the ITO.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But ITO ratification was blocked by Senate isolationists. </a:t>
            </a:r>
          </a:p>
          <a:p>
            <a:pPr lvl="1"/>
            <a:r>
              <a:rPr lang="en-US" dirty="0"/>
              <a:t>Much as other noble US-led agreements have died in the Senate</a:t>
            </a:r>
          </a:p>
          <a:p>
            <a:pPr lvl="2"/>
            <a:r>
              <a:rPr lang="en-US" dirty="0"/>
              <a:t>League of Nations (1919). </a:t>
            </a:r>
          </a:p>
          <a:p>
            <a:pPr lvl="2"/>
            <a:r>
              <a:rPr lang="en-US" dirty="0"/>
              <a:t>SALT II (1979)</a:t>
            </a:r>
          </a:p>
          <a:p>
            <a:pPr lvl="2"/>
            <a:r>
              <a:rPr lang="en-US" dirty="0"/>
              <a:t>Law of the Sea (1982)</a:t>
            </a:r>
          </a:p>
          <a:p>
            <a:pPr lvl="2"/>
            <a:r>
              <a:rPr lang="en-US" dirty="0"/>
              <a:t>Kyoto Protocol on Climate Change (1997</a:t>
            </a:r>
            <a:r>
              <a:rPr lang="en-US" dirty="0" smtClean="0"/>
              <a:t>).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/>
          </a:p>
          <a:p>
            <a:pPr lvl="1"/>
            <a:r>
              <a:rPr lang="en-US" dirty="0"/>
              <a:t>The GATT served in place of the ITO, until the WTO in 1994.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52400"/>
            <a:ext cx="1257300" cy="159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356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7. Excessive compensation?</a:t>
            </a:r>
            <a:br>
              <a:rPr lang="en-US" sz="2800" dirty="0"/>
            </a:br>
            <a:r>
              <a:rPr lang="en-US" sz="2800" dirty="0"/>
              <a:t>Many top-1%-</a:t>
            </a:r>
            <a:r>
              <a:rPr lang="en-US" sz="2800" dirty="0" err="1"/>
              <a:t>ers</a:t>
            </a:r>
            <a:r>
              <a:rPr lang="en-US" sz="2800" dirty="0"/>
              <a:t> are executives and/or in finance.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01" y="1828800"/>
            <a:ext cx="8123299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2819400" y="6550223"/>
            <a:ext cx="322338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Fig.4a.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85800" y="13716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Composition of Top 1 Percent Income Share by Primary Occupation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52600" y="2286000"/>
            <a:ext cx="1219200" cy="19050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8. Supporting Piketty:  The share of wealth at the top </a:t>
            </a:r>
            <a:br>
              <a:rPr lang="en-US" sz="2800" dirty="0"/>
            </a:br>
            <a:r>
              <a:rPr lang="en-US" sz="2800" dirty="0"/>
              <a:t>has also been rising.</a:t>
            </a:r>
          </a:p>
        </p:txBody>
      </p:sp>
      <p:pic>
        <p:nvPicPr>
          <p:cNvPr id="4098" name="Picture 2" descr="Wealth Concentration Has Been Rising Toward Early 20th Century Lev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341" y="1391148"/>
            <a:ext cx="6387059" cy="493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638800" y="3962400"/>
            <a:ext cx="1905000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9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On the other hand, the big increase in inequality</a:t>
            </a:r>
            <a:br>
              <a:rPr lang="en-US" sz="2800" dirty="0"/>
            </a:br>
            <a:r>
              <a:rPr lang="en-US" sz="2800" dirty="0"/>
              <a:t>has been </a:t>
            </a:r>
            <a:r>
              <a:rPr lang="en-US" sz="2800" i="1" dirty="0"/>
              <a:t>within</a:t>
            </a:r>
            <a:r>
              <a:rPr lang="en-US" sz="2800" dirty="0"/>
              <a:t> labor (and within capital).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600200"/>
            <a:ext cx="6366900" cy="490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36003" y="6474023"/>
            <a:ext cx="332276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Fig.15. </a:t>
            </a:r>
            <a:endParaRPr lang="en-US" sz="1400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828800" y="2667000"/>
            <a:ext cx="51816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828800" y="4495800"/>
            <a:ext cx="5181600" cy="152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6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What weights should we place on each of these 8 factors in explaining increased inequality?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9637"/>
            <a:ext cx="8229600" cy="4297363"/>
          </a:xfrm>
        </p:spPr>
        <p:txBody>
          <a:bodyPr>
            <a:normAutofit/>
          </a:bodyPr>
          <a:lstStyle/>
          <a:p>
            <a:r>
              <a:rPr lang="en-US" sz="2800" dirty="0"/>
              <a:t>I don’t know.   </a:t>
            </a:r>
          </a:p>
          <a:p>
            <a:r>
              <a:rPr lang="en-US" sz="2800" dirty="0"/>
              <a:t>Probably all or most of them merit some weight:</a:t>
            </a:r>
          </a:p>
          <a:p>
            <a:r>
              <a:rPr lang="en-US" sz="2800" dirty="0"/>
              <a:t>Trade, technology, education, winner-take-all, assortative mating, rents, executive compensation, or Piketty’s wealth accumulation.</a:t>
            </a:r>
          </a:p>
          <a:p>
            <a:r>
              <a:rPr lang="en-US" sz="2800" dirty="0"/>
              <a:t>Surely one must diagnose the cause before deciding on the corresponding remedy?</a:t>
            </a:r>
          </a:p>
          <a:p>
            <a:r>
              <a:rPr lang="en-US" sz="2800" dirty="0"/>
              <a:t>No, I don’t think one has to.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1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The Second Fundamental Welfare Theorem.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763000" cy="54102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/>
              <a:t>When individuals are free to engage in trade, the size </a:t>
            </a:r>
            <a:br>
              <a:rPr lang="en-US" dirty="0"/>
            </a:br>
            <a:r>
              <a:rPr lang="en-US" dirty="0"/>
              <a:t>of the economic pie increases enough that the winners </a:t>
            </a:r>
            <a:br>
              <a:rPr lang="en-US" dirty="0"/>
            </a:br>
            <a:r>
              <a:rPr lang="en-US" dirty="0"/>
              <a:t>could in theory compensate the losers, </a:t>
            </a:r>
          </a:p>
          <a:p>
            <a:pPr lvl="1"/>
            <a:r>
              <a:rPr lang="en-US" dirty="0"/>
              <a:t>in which case everyone would be better off. </a:t>
            </a:r>
          </a:p>
          <a:p>
            <a:pPr lvl="0"/>
            <a:r>
              <a:rPr lang="en-US" dirty="0"/>
              <a:t>Skeptics of globalization may understand this theorem </a:t>
            </a:r>
            <a:br>
              <a:rPr lang="en-US" dirty="0"/>
            </a:br>
            <a:r>
              <a:rPr lang="en-US" dirty="0"/>
              <a:t>and yet, reasonably, point out that the compensation </a:t>
            </a:r>
            <a:br>
              <a:rPr lang="en-US" dirty="0"/>
            </a:br>
            <a:r>
              <a:rPr lang="en-US" dirty="0"/>
              <a:t>in practice tends to remain hypothetical.   </a:t>
            </a:r>
            <a:endParaRPr lang="en-US" sz="2800" dirty="0"/>
          </a:p>
          <a:p>
            <a:r>
              <a:rPr lang="en-US" dirty="0"/>
              <a:t>They suggest that we should take the political failure </a:t>
            </a:r>
            <a:br>
              <a:rPr lang="en-US" dirty="0"/>
            </a:br>
            <a:r>
              <a:rPr lang="en-US" dirty="0"/>
              <a:t>to compensate losers as given, and so try to roll back globalization.   </a:t>
            </a:r>
          </a:p>
          <a:p>
            <a:pPr lvl="1"/>
            <a:r>
              <a:rPr lang="en-US" dirty="0"/>
              <a:t>But an alternative would be the reverse strategy: </a:t>
            </a:r>
            <a:br>
              <a:rPr lang="en-US" dirty="0"/>
            </a:br>
            <a:r>
              <a:rPr lang="en-US" dirty="0"/>
              <a:t>take </a:t>
            </a:r>
            <a:r>
              <a:rPr lang="en-US" i="1" dirty="0"/>
              <a:t>globalization</a:t>
            </a:r>
            <a:r>
              <a:rPr lang="en-US" dirty="0"/>
              <a:t> as given and instead work on trying to help </a:t>
            </a:r>
            <a:br>
              <a:rPr lang="en-US" dirty="0"/>
            </a:br>
            <a:r>
              <a:rPr lang="en-US" dirty="0"/>
              <a:t>those left behind.  </a:t>
            </a:r>
            <a:endParaRPr lang="en-US" sz="2400" dirty="0"/>
          </a:p>
          <a:p>
            <a:pPr lvl="1"/>
            <a:r>
              <a:rPr lang="en-US" dirty="0"/>
              <a:t>This is the sensible strategy.  </a:t>
            </a:r>
          </a:p>
          <a:p>
            <a:pPr lvl="2"/>
            <a:r>
              <a:rPr lang="en-US" dirty="0"/>
              <a:t>Why?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9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dirty="0"/>
              <a:t>For one thing, it would be difficult to reverse globalization even if we wanted to.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724400"/>
          </a:xfrm>
        </p:spPr>
        <p:txBody>
          <a:bodyPr>
            <a:normAutofit/>
          </a:bodyPr>
          <a:lstStyle/>
          <a:p>
            <a:r>
              <a:rPr lang="en-US" sz="2800" dirty="0"/>
              <a:t>Even leaving aside the negative effects of trade wars on economic growth, </a:t>
            </a:r>
            <a:r>
              <a:rPr lang="en-US" dirty="0"/>
              <a:t>	</a:t>
            </a:r>
          </a:p>
          <a:p>
            <a:pPr lvl="1"/>
            <a:r>
              <a:rPr lang="en-US" dirty="0"/>
              <a:t>and the geopolitical damage,</a:t>
            </a:r>
          </a:p>
          <a:p>
            <a:r>
              <a:rPr lang="en-US" sz="2800" dirty="0"/>
              <a:t>nothing a president does would be likely to bring trade back down to the levels of 60 years ago, </a:t>
            </a:r>
          </a:p>
          <a:p>
            <a:r>
              <a:rPr lang="en-US" sz="2800" dirty="0"/>
              <a:t>and still less likely to bring the number of manufacturing jobs back up anywhere near </a:t>
            </a:r>
            <a:br>
              <a:rPr lang="en-US" sz="2800" dirty="0"/>
            </a:br>
            <a:r>
              <a:rPr lang="en-US" sz="2800" dirty="0"/>
              <a:t>the levels of 60 years ago.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8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We are not going back to 1950,</a:t>
            </a:r>
            <a:br>
              <a:rPr lang="en-US" sz="3100" dirty="0"/>
            </a:br>
            <a:r>
              <a:rPr lang="en-US" sz="3100" dirty="0"/>
              <a:t>when manufacturing jobs were 32% of the national total vs. down to 10% by </a:t>
            </a:r>
            <a:r>
              <a:rPr lang="en-US" sz="3100" dirty="0" smtClean="0"/>
              <a:t>2010</a:t>
            </a:r>
            <a:endParaRPr lang="en-US" sz="27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4" y="2347975"/>
            <a:ext cx="866616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2298088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124200"/>
            <a:ext cx="7467600" cy="2743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95400" y="2667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1600200"/>
            <a:ext cx="8534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-- any more than we are going back to 1790</a:t>
            </a:r>
            <a:br>
              <a:rPr lang="en-US" sz="2400" dirty="0" smtClean="0"/>
            </a:br>
            <a:r>
              <a:rPr lang="en-US" sz="2400" dirty="0" smtClean="0"/>
              <a:t>when farmers were 90% of national employment, vs. 2</a:t>
            </a:r>
            <a:r>
              <a:rPr lang="en-US" sz="2400" smtClean="0"/>
              <a:t>% today.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753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Some of those lost jobs were in autos &amp; steel,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53340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where those northern workers who lacked a college education but were lucky enough to get a job in those two industries could earn a high income.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dirty="0"/>
              <a:t>Since 1960, the number of jobs in sectors like steel fell by ½; </a:t>
            </a:r>
          </a:p>
          <a:p>
            <a:pPr lvl="1"/>
            <a:r>
              <a:rPr lang="en-US" dirty="0"/>
              <a:t>while the number of jobs in health care increased 6-fold.  </a:t>
            </a:r>
            <a:br>
              <a:rPr lang="en-US" dirty="0"/>
            </a:br>
            <a:endParaRPr lang="en-US" sz="2600" dirty="0"/>
          </a:p>
          <a:p>
            <a:r>
              <a:rPr lang="en-US" dirty="0"/>
              <a:t>International trade was one factor that helped put an end to those high-paying jobs (along with productivity growth and relocation from the north to the south)</a:t>
            </a:r>
          </a:p>
          <a:p>
            <a:pPr lvl="1"/>
            <a:r>
              <a:rPr lang="en-US" dirty="0"/>
              <a:t>while improving the reliability, fuel efficiency and affordability </a:t>
            </a:r>
            <a:br>
              <a:rPr lang="en-US" dirty="0"/>
            </a:br>
            <a:r>
              <a:rPr lang="en-US" dirty="0"/>
              <a:t>of cars for all of us</a:t>
            </a:r>
          </a:p>
          <a:p>
            <a:pPr lvl="1"/>
            <a:r>
              <a:rPr lang="en-US" dirty="0"/>
              <a:t>not just importing autos, </a:t>
            </a:r>
          </a:p>
          <a:p>
            <a:pPr lvl="1"/>
            <a:r>
              <a:rPr lang="en-US" dirty="0"/>
              <a:t>but also making US autos competitive again.  </a:t>
            </a:r>
            <a:endParaRPr lang="en-US" sz="1800" dirty="0"/>
          </a:p>
          <a:p>
            <a:pPr marL="457200" lvl="1" indent="0">
              <a:buNone/>
            </a:pPr>
            <a:endParaRPr lang="en-US" sz="1800" dirty="0"/>
          </a:p>
          <a:p>
            <a:r>
              <a:rPr lang="en-US" dirty="0"/>
              <a:t>Regardless, it is hard to see how we could go back.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21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8392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The most effective policies to help those left behind</a:t>
            </a:r>
            <a:br>
              <a:rPr lang="en-US" sz="3100" dirty="0"/>
            </a:br>
            <a:r>
              <a:rPr lang="en-US" sz="3100" dirty="0"/>
              <a:t>(“to compensate the losers”):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610600" cy="5562600"/>
          </a:xfrm>
        </p:spPr>
        <p:txBody>
          <a:bodyPr>
            <a:normAutofit/>
          </a:bodyPr>
          <a:lstStyle/>
          <a:p>
            <a:r>
              <a:rPr lang="en-US" sz="2900" dirty="0"/>
              <a:t>The program to help specifically those losing their jobs due to trade is Trade Adjustment Assistance (which the Democrats try to expand).  </a:t>
            </a:r>
          </a:p>
          <a:p>
            <a:pPr lvl="1"/>
            <a:r>
              <a:rPr lang="en-US" dirty="0"/>
              <a:t>But why help only the small number of workers </a:t>
            </a:r>
            <a:br>
              <a:rPr lang="en-US" dirty="0"/>
            </a:br>
            <a:r>
              <a:rPr lang="en-US" dirty="0"/>
              <a:t>who have identifiably lost their jobs due to trade agreements?  </a:t>
            </a:r>
          </a:p>
          <a:p>
            <a:pPr lvl="1"/>
            <a:r>
              <a:rPr lang="en-US" b="1" dirty="0"/>
              <a:t>Wouldn’t it be better to help those who have been left behind regardless if the cause is trade, technology, or something else?</a:t>
            </a:r>
            <a:r>
              <a:rPr lang="en-US" dirty="0"/>
              <a:t> </a:t>
            </a:r>
          </a:p>
          <a:p>
            <a:pPr lvl="2"/>
            <a:r>
              <a:rPr lang="en-US" sz="3000" dirty="0"/>
              <a:t>and to do it in ways that still reward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10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4582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Sensible policies to help those left behind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763000" cy="5562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/>
              <a:t>Wage insurance (as proposed by Obama in </a:t>
            </a:r>
            <a:r>
              <a:rPr lang="en-US" sz="3400" dirty="0" err="1"/>
              <a:t>SoTU</a:t>
            </a:r>
            <a:r>
              <a:rPr lang="en-US" sz="3400" dirty="0"/>
              <a:t>);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More progressive income tax system (central to HRC’s plan)</a:t>
            </a:r>
          </a:p>
          <a:p>
            <a:pPr lvl="1"/>
            <a:r>
              <a:rPr lang="en-US" sz="3100" dirty="0"/>
              <a:t>including an expanded Earned Income Tax Credit, </a:t>
            </a:r>
          </a:p>
          <a:p>
            <a:pPr lvl="1"/>
            <a:r>
              <a:rPr lang="en-US" sz="3100" dirty="0"/>
              <a:t>and more progressive payroll tax rates too;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and universal health insurance (e.g., Obamacare &amp; beyond).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Universal pre-school ed. (again, favored by Obama &amp; HRC);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infrastructure investment spending; 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400" dirty="0"/>
              <a:t>Financial regulation, such as Dodd-Frank and beyond </a:t>
            </a:r>
            <a:br>
              <a:rPr lang="en-US" sz="3400" dirty="0"/>
            </a:br>
            <a:r>
              <a:rPr lang="en-US" sz="3400" dirty="0"/>
              <a:t>(e.g., Hillary Clinton’s proposal to impose a risk fee </a:t>
            </a:r>
            <a:br>
              <a:rPr lang="en-US" sz="3400" dirty="0"/>
            </a:br>
            <a:r>
              <a:rPr lang="en-US" sz="3400" dirty="0"/>
              <a:t>on large financial institutions). 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pPr marL="0" indent="0">
              <a:buNone/>
            </a:pPr>
            <a:r>
              <a:rPr lang="en-US" sz="3400" dirty="0"/>
              <a:t>The other party tries to block these measures,</a:t>
            </a:r>
          </a:p>
          <a:p>
            <a:pPr lvl="1"/>
            <a:r>
              <a:rPr lang="en-US" dirty="0"/>
              <a:t>arguing that government overreach impedes growth.</a:t>
            </a:r>
          </a:p>
          <a:p>
            <a:pPr lvl="1"/>
            <a:r>
              <a:rPr lang="en-US" dirty="0"/>
              <a:t>In that respect, the choice in this election is the same as usual.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0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Overview on Trade &amp; Inequality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640080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Trade is good for economic growth, as measured by GDP.</a:t>
            </a:r>
            <a:r>
              <a:rPr lang="en-US" sz="700" dirty="0"/>
              <a:t/>
            </a:r>
            <a:br>
              <a:rPr lang="en-US" sz="700" dirty="0"/>
            </a:br>
            <a:endParaRPr lang="en-US" sz="700" dirty="0"/>
          </a:p>
          <a:p>
            <a:r>
              <a:rPr lang="en-US" dirty="0"/>
              <a:t>The doubts concern trade’s effects on </a:t>
            </a:r>
            <a:r>
              <a:rPr lang="en-US" i="1" dirty="0"/>
              <a:t>other</a:t>
            </a:r>
            <a:r>
              <a:rPr lang="en-US" dirty="0"/>
              <a:t> things we care about in addition to income.  Particularly inequality.</a:t>
            </a:r>
            <a:r>
              <a:rPr lang="en-US" sz="200" dirty="0"/>
              <a:t/>
            </a:r>
            <a:br>
              <a:rPr lang="en-US" sz="200" dirty="0"/>
            </a:br>
            <a:endParaRPr lang="en-US" sz="200" dirty="0"/>
          </a:p>
          <a:p>
            <a:r>
              <a:rPr lang="en-US" dirty="0"/>
              <a:t>The connection between trade and inequality has received intense interest in this strange presidential election year. </a:t>
            </a:r>
          </a:p>
          <a:p>
            <a:pPr lvl="1"/>
            <a:r>
              <a:rPr lang="en-US" sz="2700" dirty="0"/>
              <a:t>Why did  Trump’s success catch elites so much by surprise?</a:t>
            </a:r>
          </a:p>
          <a:p>
            <a:pPr lvl="1"/>
            <a:r>
              <a:rPr lang="en-US" sz="2700" dirty="0"/>
              <a:t>The story: “we hadn’t adequately realized how deep was the hardship and anger of those left behind by globalization… </a:t>
            </a:r>
          </a:p>
          <a:p>
            <a:pPr lvl="1"/>
            <a:r>
              <a:rPr lang="en-US" sz="2700" dirty="0"/>
              <a:t>Trade has led to inequality, and inequality has led to Trump. “ </a:t>
            </a:r>
          </a:p>
          <a:p>
            <a:pPr lvl="1"/>
            <a:r>
              <a:rPr lang="en-US" sz="2700" dirty="0"/>
              <a:t>Analogous stories in Europe.</a:t>
            </a:r>
            <a:r>
              <a:rPr lang="en-US" sz="500" dirty="0"/>
              <a:t/>
            </a:r>
            <a:br>
              <a:rPr lang="en-US" sz="500" dirty="0"/>
            </a:br>
            <a:endParaRPr lang="en-US" sz="500" dirty="0"/>
          </a:p>
          <a:p>
            <a:r>
              <a:rPr lang="en-US" dirty="0"/>
              <a:t>I will talk </a:t>
            </a:r>
          </a:p>
          <a:p>
            <a:pPr lvl="1"/>
            <a:r>
              <a:rPr lang="en-US" sz="2700" dirty="0"/>
              <a:t>about trade, </a:t>
            </a:r>
          </a:p>
          <a:p>
            <a:pPr lvl="1"/>
            <a:r>
              <a:rPr lang="en-US" sz="2700" dirty="0"/>
              <a:t>then about inequality &amp; its causes;</a:t>
            </a:r>
          </a:p>
          <a:p>
            <a:pPr lvl="1"/>
            <a:r>
              <a:rPr lang="en-US" sz="2700" dirty="0"/>
              <a:t>then a bit about the election.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4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/>
              <a:t>Appendices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763000" cy="4525963"/>
          </a:xfrm>
        </p:spPr>
        <p:txBody>
          <a:bodyPr/>
          <a:lstStyle/>
          <a:p>
            <a:r>
              <a:rPr lang="en-US" dirty="0"/>
              <a:t>Appendix 1: A century of US trade liberalization</a:t>
            </a:r>
          </a:p>
          <a:p>
            <a:pPr lvl="1"/>
            <a:r>
              <a:rPr lang="en-US" dirty="0"/>
              <a:t>Job losses in manufacturing</a:t>
            </a:r>
          </a:p>
          <a:p>
            <a:r>
              <a:rPr lang="en-US" dirty="0"/>
              <a:t>Appendix 2:  Opinion polls on trade</a:t>
            </a:r>
          </a:p>
          <a:p>
            <a:r>
              <a:rPr lang="en-US" dirty="0"/>
              <a:t>Appendix 3: Trade and the environment</a:t>
            </a:r>
          </a:p>
          <a:p>
            <a:r>
              <a:rPr lang="en-US" dirty="0"/>
              <a:t>Appendix 4: Improved global income distribution.</a:t>
            </a:r>
          </a:p>
          <a:p>
            <a:r>
              <a:rPr lang="en-US" dirty="0"/>
              <a:t>Appendix 5: For each of 8 inequality diagnoses, one might think of a targeted policy 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Appendix 1: US Import Tariff Rates</a:t>
            </a:r>
            <a:br>
              <a:rPr lang="en-US" sz="3200" b="1" dirty="0"/>
            </a:br>
            <a:r>
              <a:rPr lang="en-US" sz="3200" b="1" dirty="0"/>
              <a:t>have Declined to Historical Lows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37" y="1524000"/>
            <a:ext cx="8301233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56837" y="6172200"/>
            <a:ext cx="4719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Data Source: US International Trade Commission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51" y="6525165"/>
            <a:ext cx="1066800" cy="26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57065" y="6527747"/>
            <a:ext cx="53675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  <a:latin typeface="Arial"/>
              </a:rPr>
              <a:t>Struyven</a:t>
            </a:r>
            <a:r>
              <a:rPr lang="en-US" sz="1100" dirty="0">
                <a:solidFill>
                  <a:srgbClr val="000000"/>
                </a:solidFill>
                <a:latin typeface="Arial"/>
              </a:rPr>
              <a:t>, 30 Sep 2016, US Economics Analyst: The Economics of Higher Tariffs</a:t>
            </a:r>
            <a:endParaRPr lang="en-US" sz="1100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9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US Tariffs are Low Except On Agriculture &amp; Apparel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76" y="1600200"/>
            <a:ext cx="822502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437547"/>
              </p:ext>
            </p:extLst>
          </p:nvPr>
        </p:nvGraphicFramePr>
        <p:xfrm>
          <a:off x="3048000" y="6126480"/>
          <a:ext cx="3657600" cy="27432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US" b="0" dirty="0">
                          <a:solidFill>
                            <a:srgbClr val="58575A"/>
                          </a:solidFill>
                          <a:effectLst/>
                          <a:latin typeface="Arial"/>
                        </a:rPr>
                        <a:t>Source: World Trade Organization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451" y="6525165"/>
            <a:ext cx="1066800" cy="264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957065" y="6527747"/>
            <a:ext cx="536753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srgbClr val="000000"/>
                </a:solidFill>
                <a:latin typeface="Arial"/>
              </a:rPr>
              <a:t>Struyven</a:t>
            </a:r>
            <a:r>
              <a:rPr lang="en-US" sz="1100" dirty="0">
                <a:solidFill>
                  <a:srgbClr val="000000"/>
                </a:solidFill>
                <a:latin typeface="Arial"/>
              </a:rPr>
              <a:t>, 30 Sep 2016, US Economics Analyst: The Economics of Higher Tariffs</a:t>
            </a:r>
            <a:endParaRPr lang="en-US" sz="1100" dirty="0">
              <a:latin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/>
              <a:t>The evolving employment mix</a:t>
            </a:r>
          </a:p>
        </p:txBody>
      </p:sp>
      <p:pic>
        <p:nvPicPr>
          <p:cNvPr id="1035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398532"/>
            <a:ext cx="240030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33400" y="48768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while the number of jobs in health care increased six-fold:  </a:t>
            </a:r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82762"/>
            <a:ext cx="85344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0" y="1321097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Jobs in clothing and steel fell by half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Some of the decline in US manufacturing jobs can indeed </a:t>
            </a:r>
            <a:br>
              <a:rPr lang="en-US" sz="2800" dirty="0"/>
            </a:br>
            <a:r>
              <a:rPr lang="en-US" sz="2800" dirty="0"/>
              <a:t>be associated with imports, especially from China.</a:t>
            </a:r>
          </a:p>
        </p:txBody>
      </p:sp>
      <p:pic>
        <p:nvPicPr>
          <p:cNvPr id="3074" name="Picture 2" descr="http://cdn.static-economist.com/sites/default/files/imagecache/original-size/images/print-edition/20160206_FNC32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0"/>
            <a:ext cx="8229600" cy="420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6248400"/>
            <a:ext cx="81322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/>
              <a:t>                                                  Economist</a:t>
            </a:r>
            <a:r>
              <a:rPr lang="en-US" sz="1600" dirty="0"/>
              <a:t>, Feb 6th 2016,</a:t>
            </a:r>
          </a:p>
          <a:p>
            <a:pPr fontAlgn="base"/>
            <a:r>
              <a:rPr lang="en-US" sz="1600" dirty="0"/>
              <a:t>“Trade in the balance: </a:t>
            </a:r>
            <a:r>
              <a:rPr lang="en-US" sz="1600" dirty="0" err="1"/>
              <a:t>Globalisation</a:t>
            </a:r>
            <a:r>
              <a:rPr lang="en-US" sz="1600" dirty="0"/>
              <a:t> can make everyone better off. That does not mean it will”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917138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2400" dirty="0"/>
              <a:t>according to David </a:t>
            </a:r>
            <a:r>
              <a:rPr lang="en-US" sz="2400" dirty="0" err="1"/>
              <a:t>Autor</a:t>
            </a:r>
            <a:r>
              <a:rPr lang="en-US" sz="2400" dirty="0"/>
              <a:t>, David Dorn and Gordon Hanson,</a:t>
            </a:r>
            <a:r>
              <a:rPr lang="en-US" dirty="0"/>
              <a:t/>
            </a:r>
            <a:br>
              <a:rPr lang="en-US" dirty="0"/>
            </a:br>
            <a:r>
              <a:rPr lang="en-US" sz="1600" dirty="0">
                <a:hlinkClick r:id="rId3"/>
              </a:rPr>
              <a:t>The China shock: Learning from labour market adjustment to large changes in trade</a:t>
            </a:r>
            <a:r>
              <a:rPr lang="en-US" sz="1600" dirty="0"/>
              <a:t>”, NBER WP 21906, 2016.  And “</a:t>
            </a:r>
            <a:r>
              <a:rPr lang="en-US" sz="1600" dirty="0">
                <a:hlinkClick r:id="rId4"/>
              </a:rPr>
              <a:t>The China syndrome: Local labour market effects of import competition in the United States</a:t>
            </a:r>
            <a:r>
              <a:rPr lang="en-US" sz="1600" dirty="0"/>
              <a:t>”, </a:t>
            </a:r>
            <a:r>
              <a:rPr lang="en-US" sz="1600" i="1" dirty="0"/>
              <a:t>American Economic Review</a:t>
            </a:r>
            <a:r>
              <a:rPr lang="en-US" sz="1600" dirty="0"/>
              <a:t>, 2013.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914400"/>
          </a:xfrm>
        </p:spPr>
        <p:txBody>
          <a:bodyPr>
            <a:normAutofit/>
          </a:bodyPr>
          <a:lstStyle/>
          <a:p>
            <a:r>
              <a:rPr lang="en-US" sz="2800" b="1" dirty="0"/>
              <a:t>Appendix 2: Polls tend to show Americans support trade</a:t>
            </a:r>
          </a:p>
        </p:txBody>
      </p:sp>
      <p:pic>
        <p:nvPicPr>
          <p:cNvPr id="4" name="Picture 2" descr="Americans continue to favor free trade agreemen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772400" cy="574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534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Polls tend to show Americans support trade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" y="1295401"/>
            <a:ext cx="8696325" cy="54864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 </a:t>
            </a:r>
            <a:r>
              <a:rPr lang="en-US" u="sng" dirty="0">
                <a:hlinkClick r:id="rId3"/>
              </a:rPr>
              <a:t>survey last month</a:t>
            </a:r>
            <a:r>
              <a:rPr lang="en-US" dirty="0"/>
              <a:t> by the nonpartisan Pew Research Center found</a:t>
            </a:r>
          </a:p>
          <a:p>
            <a:pPr lvl="1"/>
            <a:r>
              <a:rPr lang="en-US" dirty="0"/>
              <a:t>Americans by 50 to 42 % said trade agreements had been “a good thing” for the US.  </a:t>
            </a:r>
          </a:p>
          <a:p>
            <a:r>
              <a:rPr lang="en-US" dirty="0"/>
              <a:t>July</a:t>
            </a:r>
            <a:r>
              <a:rPr lang="en-US" u="sng" dirty="0">
                <a:hlinkClick r:id="rId4"/>
              </a:rPr>
              <a:t> Washington Post-ABC News poll</a:t>
            </a:r>
            <a:r>
              <a:rPr lang="en-US" dirty="0"/>
              <a:t>. Asked if they wanted the next president to support trade agreements or oppose them, </a:t>
            </a:r>
          </a:p>
          <a:p>
            <a:pPr lvl="1"/>
            <a:r>
              <a:rPr lang="en-US" dirty="0"/>
              <a:t>75 % of respondents said they wanted a supporter </a:t>
            </a:r>
          </a:p>
          <a:p>
            <a:pPr lvl="1"/>
            <a:r>
              <a:rPr lang="en-US" dirty="0"/>
              <a:t>Vs. 17 percent favored an opponent.</a:t>
            </a:r>
          </a:p>
          <a:p>
            <a:r>
              <a:rPr lang="en-US" dirty="0"/>
              <a:t>A </a:t>
            </a:r>
            <a:r>
              <a:rPr lang="en-US" u="sng" dirty="0">
                <a:hlinkClick r:id="rId5"/>
              </a:rPr>
              <a:t>Gallup poll</a:t>
            </a:r>
            <a:r>
              <a:rPr lang="en-US" dirty="0"/>
              <a:t> early this year found that </a:t>
            </a:r>
          </a:p>
          <a:p>
            <a:pPr lvl="1"/>
            <a:r>
              <a:rPr lang="en-US" dirty="0"/>
              <a:t>58 percent of Americans viewed </a:t>
            </a:r>
            <a:br>
              <a:rPr lang="en-US" dirty="0"/>
            </a:br>
            <a:r>
              <a:rPr lang="en-US" dirty="0"/>
              <a:t>trade as an economic opportunity, </a:t>
            </a:r>
          </a:p>
          <a:p>
            <a:pPr lvl="1"/>
            <a:r>
              <a:rPr lang="en-US" dirty="0"/>
              <a:t>34 percent as a threat. </a:t>
            </a:r>
          </a:p>
          <a:p>
            <a:r>
              <a:rPr lang="en-US" dirty="0"/>
              <a:t>Similarly, in </a:t>
            </a:r>
            <a:r>
              <a:rPr lang="en-US" u="sng" dirty="0">
                <a:hlinkClick r:id="rId6"/>
              </a:rPr>
              <a:t>a July poll for NBC News</a:t>
            </a:r>
            <a:r>
              <a:rPr lang="en-US" dirty="0"/>
              <a:t>, </a:t>
            </a:r>
          </a:p>
          <a:p>
            <a:pPr lvl="1"/>
            <a:r>
              <a:rPr lang="en-US" dirty="0"/>
              <a:t>55 % of registered voters agreed with a statement that trade was good “because it opens up new markets and we cannot avoid the fact that it is a global economy,” </a:t>
            </a:r>
          </a:p>
          <a:p>
            <a:pPr lvl="1"/>
            <a:r>
              <a:rPr lang="en-US" dirty="0"/>
              <a:t>while 38 % agreed trade was bad “because it has hurt manufacturing and other key industries.”</a:t>
            </a:r>
            <a:br>
              <a:rPr lang="en-US" dirty="0"/>
            </a:br>
            <a:endParaRPr lang="en-US" dirty="0"/>
          </a:p>
          <a:p>
            <a:r>
              <a:rPr lang="en-US" sz="2200" dirty="0"/>
              <a:t>Source: </a:t>
            </a:r>
            <a:r>
              <a:rPr lang="en-US" sz="2200" i="1" dirty="0"/>
              <a:t>NY Times  </a:t>
            </a:r>
            <a:r>
              <a:rPr lang="en-US" sz="2200" dirty="0"/>
              <a:t>Sept. 21, 2016 “Who Hates Free Trade Treaties? Surprisingly, Not Voters”</a:t>
            </a:r>
          </a:p>
        </p:txBody>
      </p:sp>
      <p:pic>
        <p:nvPicPr>
          <p:cNvPr id="4" name="Picture 2" descr="Americans continue to favor free trade agreement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099" y="2819400"/>
            <a:ext cx="270033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228600"/>
            <a:ext cx="7086600" cy="1143000"/>
          </a:xfrm>
        </p:spPr>
        <p:txBody>
          <a:bodyPr>
            <a:normAutofit/>
          </a:bodyPr>
          <a:lstStyle/>
          <a:p>
            <a:r>
              <a:rPr lang="en-US" sz="3000" b="1" dirty="0"/>
              <a:t>Appendix 3: Trade can have either positive or negative effects on the environment.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76200" y="1600200"/>
            <a:ext cx="8991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Example of negative effects:</a:t>
            </a:r>
          </a:p>
          <a:p>
            <a:pPr lvl="1"/>
            <a:r>
              <a:rPr lang="en-US" dirty="0"/>
              <a:t>“Race to the bottom” in environmental regulation among national governments pursuing of cost-competitiveness.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3000" dirty="0"/>
              <a:t>Example of positive effects:</a:t>
            </a:r>
          </a:p>
          <a:p>
            <a:pPr lvl="1"/>
            <a:r>
              <a:rPr lang="en-US" altLang="en-US" dirty="0"/>
              <a:t>Trade in environmental goods &amp; services.</a:t>
            </a:r>
          </a:p>
          <a:p>
            <a:pPr lvl="2"/>
            <a:r>
              <a:rPr lang="en-US" altLang="en-US" sz="2300" dirty="0"/>
              <a:t>US ended 1980s tariffs &amp; quotas on fuel-efficient Japanese autos, benefiting both consumer pocketbooks &amp; air quality.</a:t>
            </a:r>
          </a:p>
          <a:p>
            <a:pPr lvl="2"/>
            <a:r>
              <a:rPr lang="en-US" sz="2300" dirty="0"/>
              <a:t>Almost ¾ of EU trade-remedy barriers currently target imports </a:t>
            </a:r>
            <a:br>
              <a:rPr lang="en-US" sz="2300" dirty="0"/>
            </a:br>
            <a:r>
              <a:rPr lang="en-US" sz="2300" dirty="0"/>
              <a:t>of products used for renewable energy!  </a:t>
            </a:r>
            <a:r>
              <a:rPr lang="en-US" sz="1500" dirty="0"/>
              <a:t>(</a:t>
            </a:r>
            <a:r>
              <a:rPr lang="en-US" sz="1500" dirty="0" err="1"/>
              <a:t>Kasteng</a:t>
            </a:r>
            <a:r>
              <a:rPr lang="en-US" sz="1500" dirty="0"/>
              <a:t>, 2013; </a:t>
            </a:r>
            <a:r>
              <a:rPr lang="en-US" altLang="en-US" sz="1400" dirty="0"/>
              <a:t>Wu, 2014</a:t>
            </a:r>
            <a:r>
              <a:rPr lang="en-US" sz="1500" dirty="0"/>
              <a:t>)</a:t>
            </a:r>
          </a:p>
          <a:p>
            <a:pPr lvl="2"/>
            <a:r>
              <a:rPr lang="en-US" sz="2300" dirty="0"/>
              <a:t>AD remedies currently block trade in solar power inputs:</a:t>
            </a:r>
          </a:p>
          <a:p>
            <a:pPr lvl="3"/>
            <a:r>
              <a:rPr lang="en-US" sz="1900" dirty="0"/>
              <a:t>US has AD tariffs on imports of Chinese solar panels (2012, 2014, 2015).</a:t>
            </a:r>
          </a:p>
          <a:p>
            <a:pPr lvl="3"/>
            <a:r>
              <a:rPr lang="en-US" sz="1900" dirty="0"/>
              <a:t>China has them against imports of polysilicon from US &amp; EU (2012 &amp; 2016);</a:t>
            </a:r>
          </a:p>
          <a:p>
            <a:pPr lvl="3"/>
            <a:r>
              <a:rPr lang="en-US" sz="1900" dirty="0"/>
              <a:t>EU has penalties on imports of Chinese solar glass &amp; panels (2013, 2015).</a:t>
            </a:r>
          </a:p>
          <a:p>
            <a:pPr lvl="3"/>
            <a:r>
              <a:rPr lang="en-US" sz="1900" dirty="0"/>
              <a:t>They should be dropped, either by negotiation or unilaterally.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2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2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067800" cy="1219200"/>
          </a:xfrm>
        </p:spPr>
        <p:txBody>
          <a:bodyPr>
            <a:noAutofit/>
          </a:bodyPr>
          <a:lstStyle/>
          <a:p>
            <a:r>
              <a:rPr lang="en-US" sz="3000" dirty="0"/>
              <a:t>Which tend to dominate in practice, </a:t>
            </a:r>
            <a:br>
              <a:rPr lang="en-US" sz="3000" dirty="0"/>
            </a:br>
            <a:r>
              <a:rPr lang="en-US" sz="3000" dirty="0"/>
              <a:t>positive or negative effects of trade on the environment?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915400" cy="525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Econometric estimates depend on environmental criterion.</a:t>
            </a:r>
            <a:r>
              <a:rPr lang="en-US" sz="1200" dirty="0"/>
              <a:t/>
            </a:r>
            <a:br>
              <a:rPr lang="en-US" sz="1200" dirty="0"/>
            </a:br>
            <a:endParaRPr lang="en-US" sz="1200" dirty="0"/>
          </a:p>
          <a:p>
            <a:pPr>
              <a:lnSpc>
                <a:spcPct val="90000"/>
              </a:lnSpc>
            </a:pPr>
            <a:r>
              <a:rPr lang="en-US" altLang="en-US" dirty="0"/>
              <a:t>For SO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Trade seems to be beneficial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“Environmental Kuznets Curve” =&gt; </a:t>
            </a:r>
            <a:br>
              <a:rPr lang="en-US" altLang="en-US" dirty="0"/>
            </a:br>
            <a:r>
              <a:rPr lang="en-US" altLang="en-US" dirty="0"/>
              <a:t>at higher incomes, people want to clean the environment.</a:t>
            </a:r>
            <a:r>
              <a:rPr lang="en-US" altLang="en-US" sz="500" dirty="0"/>
              <a:t/>
            </a:r>
            <a:br>
              <a:rPr lang="en-US" altLang="en-US" sz="500" dirty="0"/>
            </a:br>
            <a:endParaRPr lang="en-US" altLang="en-US" sz="500" dirty="0"/>
          </a:p>
          <a:p>
            <a:pPr>
              <a:lnSpc>
                <a:spcPct val="90000"/>
              </a:lnSpc>
            </a:pPr>
            <a:r>
              <a:rPr lang="en-US" altLang="en-US" dirty="0"/>
              <a:t>For CO</a:t>
            </a:r>
            <a:r>
              <a:rPr lang="en-US" altLang="en-US" baseline="-25000" dirty="0"/>
              <a:t>2</a:t>
            </a:r>
            <a:r>
              <a:rPr lang="en-US" altLang="en-US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Even at high levels of income, trade continues to hurt. </a:t>
            </a:r>
          </a:p>
          <a:p>
            <a:pPr lvl="2">
              <a:lnSpc>
                <a:spcPct val="90000"/>
              </a:lnSpc>
            </a:pPr>
            <a:r>
              <a:rPr lang="en-US" altLang="en-US" dirty="0"/>
              <a:t>The “free</a:t>
            </a:r>
            <a:r>
              <a:rPr lang="en-US" altLang="en-US" sz="800" dirty="0"/>
              <a:t> </a:t>
            </a:r>
            <a:r>
              <a:rPr lang="en-US" altLang="en-US" dirty="0"/>
              <a:t>rider” problem =&gt; popular desire for environmental quality cannot be enacted at the national level, absent an effective multilateral treaty à la Paris Agreement.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en-US" sz="1400" dirty="0"/>
              <a:t/>
            </a:r>
            <a:br>
              <a:rPr lang="en-US" altLang="en-US" sz="1400" dirty="0"/>
            </a:br>
            <a:r>
              <a:rPr lang="en-US" altLang="en-US" sz="1400" dirty="0"/>
              <a:t>					Frankel &amp; Rose, </a:t>
            </a:r>
            <a:r>
              <a:rPr lang="en-US" altLang="en-US" sz="1400" i="1" dirty="0"/>
              <a:t>Review of Ec. &amp; Stats. </a:t>
            </a:r>
            <a:r>
              <a:rPr lang="en-US" altLang="en-US" sz="1400" dirty="0"/>
              <a:t>(2004).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76200"/>
            <a:ext cx="60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28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023" y="-76200"/>
            <a:ext cx="8679377" cy="1143000"/>
          </a:xfrm>
        </p:spPr>
        <p:txBody>
          <a:bodyPr>
            <a:normAutofit/>
          </a:bodyPr>
          <a:lstStyle/>
          <a:p>
            <a:r>
              <a:rPr lang="en-US" sz="3000" dirty="0"/>
              <a:t>Appendix 4</a:t>
            </a:r>
            <a:r>
              <a:rPr lang="en-US" sz="3000" i="1" dirty="0"/>
              <a:t>:  Global</a:t>
            </a:r>
            <a:r>
              <a:rPr lang="en-US" sz="3000" dirty="0"/>
              <a:t> inequality fell sharply 1970-2000.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14400"/>
            <a:ext cx="7510442" cy="537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74411" y="5948375"/>
            <a:ext cx="3352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https://ourworldindata.org/global-economic-inequality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59823" y="6324600"/>
            <a:ext cx="8831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1600" dirty="0"/>
              <a:t>Over the last 25 years, poverty has fallen especially rapidly in such countries as China, Indonesia &amp; India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200400" y="1447800"/>
            <a:ext cx="990600" cy="6858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0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Trade &amp; GDP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4953000"/>
            <a:ext cx="7924800" cy="990600"/>
          </a:xfrm>
        </p:spPr>
        <p:txBody>
          <a:bodyPr>
            <a:normAutofit/>
          </a:bodyPr>
          <a:lstStyle/>
          <a:p>
            <a:r>
              <a:rPr lang="en-US" sz="2600" dirty="0"/>
              <a:t>Most Americans seem to agree: </a:t>
            </a:r>
          </a:p>
          <a:p>
            <a:pPr lvl="1"/>
            <a:r>
              <a:rPr lang="en-US" sz="2400" dirty="0"/>
              <a:t>Polls show surprisingly high support for trade.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609600" y="762000"/>
            <a:ext cx="9067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2700" dirty="0"/>
              <a:t>Widely agreed: trade is good </a:t>
            </a:r>
            <a:r>
              <a:rPr lang="en-US" sz="2700" i="1" dirty="0"/>
              <a:t>for economic growth.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6200" y="1705100"/>
            <a:ext cx="8763000" cy="335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600" dirty="0"/>
              <a:t>In theory:     </a:t>
            </a:r>
            <a:r>
              <a:rPr lang="en-US" altLang="en-US" sz="2400" dirty="0"/>
              <a:t/>
            </a:r>
            <a:br>
              <a:rPr lang="en-US" altLang="en-US" sz="2400" dirty="0"/>
            </a:br>
            <a:r>
              <a:rPr lang="en-US" altLang="en-US" sz="2400" dirty="0"/>
              <a:t>classical comparative advantage (Ricardo) </a:t>
            </a:r>
            <a:br>
              <a:rPr lang="en-US" altLang="en-US" sz="2400" dirty="0"/>
            </a:br>
            <a:r>
              <a:rPr lang="en-US" altLang="en-US" sz="2400" dirty="0"/>
              <a:t>and modern theories of trade based on </a:t>
            </a:r>
            <a:br>
              <a:rPr lang="en-US" altLang="en-US" sz="2400" dirty="0"/>
            </a:br>
            <a:r>
              <a:rPr lang="en-US" altLang="en-US" sz="2400" dirty="0"/>
              <a:t>        imperfect competition (Krugman)</a:t>
            </a:r>
            <a:br>
              <a:rPr lang="en-US" altLang="en-US" sz="2400" dirty="0"/>
            </a:br>
            <a:r>
              <a:rPr lang="en-US" altLang="en-US" sz="2400" dirty="0"/>
              <a:t>        &amp; endogenous productivity (Melitz).</a:t>
            </a:r>
            <a:endParaRPr lang="en-US" altLang="en-US" sz="500" dirty="0"/>
          </a:p>
          <a:p>
            <a:pPr>
              <a:buFontTx/>
              <a:buNone/>
            </a:pPr>
            <a:endParaRPr lang="en-US" altLang="en-US" sz="500" dirty="0"/>
          </a:p>
          <a:p>
            <a:r>
              <a:rPr lang="en-US" altLang="en-US" sz="2600" dirty="0"/>
              <a:t>Empirically:   many econometric studies. </a:t>
            </a:r>
            <a:endParaRPr lang="en-US" altLang="en-US" sz="100" dirty="0"/>
          </a:p>
          <a:p>
            <a:pPr>
              <a:buFontTx/>
              <a:buNone/>
            </a:pPr>
            <a:r>
              <a:rPr lang="en-US" altLang="en-US" sz="100" dirty="0"/>
              <a:t> </a:t>
            </a:r>
          </a:p>
          <a:p>
            <a:pPr lvl="1"/>
            <a:r>
              <a:rPr lang="en-US" altLang="en-US" sz="2200" dirty="0"/>
              <a:t> E.g., one estimate:  every .01 increase in a country’s trade/GDP ratio raises income 3 ½ % (over next 20 years).</a:t>
            </a:r>
            <a:endParaRPr lang="en-US" altLang="en-US" sz="2600" dirty="0"/>
          </a:p>
        </p:txBody>
      </p:sp>
      <p:pic>
        <p:nvPicPr>
          <p:cNvPr id="6" name="Picture 4" descr="j02892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0118" y="2057400"/>
            <a:ext cx="2573870" cy="1682915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0575" y="5919850"/>
            <a:ext cx="9144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What about effects of trade on </a:t>
            </a:r>
            <a:r>
              <a:rPr lang="en-US" sz="2600" i="1" dirty="0"/>
              <a:t>other </a:t>
            </a:r>
            <a:r>
              <a:rPr lang="en-US" sz="2600" dirty="0"/>
              <a:t>objectives?  Inequality? </a:t>
            </a:r>
            <a:r>
              <a:rPr lang="en-US" sz="1800" dirty="0"/>
              <a:t>-&gt;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6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/>
              <a:t>For each of the 8 inequality diagnoses, </a:t>
            </a:r>
            <a:br>
              <a:rPr lang="en-US" sz="3000" dirty="0"/>
            </a:br>
            <a:r>
              <a:rPr lang="en-US" sz="3000" dirty="0"/>
              <a:t>one might think of a targeted policy response: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610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 1. Trade</a:t>
            </a:r>
          </a:p>
          <a:p>
            <a:pPr lvl="1"/>
            <a:r>
              <a:rPr lang="en-US" sz="2400" dirty="0"/>
              <a:t>Trade Adjustment Assistance or, better yet, wage insurance.</a:t>
            </a:r>
          </a:p>
          <a:p>
            <a:pPr marL="0" indent="0">
              <a:buNone/>
            </a:pPr>
            <a:r>
              <a:rPr lang="en-US" sz="2400" b="1" dirty="0"/>
              <a:t> 2.  Technology   and</a:t>
            </a:r>
            <a:r>
              <a:rPr lang="en-US" sz="2400" dirty="0"/>
              <a:t>   </a:t>
            </a:r>
            <a:r>
              <a:rPr lang="en-US" sz="2400" b="1" dirty="0"/>
              <a:t>3.  education</a:t>
            </a:r>
            <a:endParaRPr lang="en-US" sz="2400" dirty="0"/>
          </a:p>
          <a:p>
            <a:pPr lvl="1"/>
            <a:r>
              <a:rPr lang="en-US" sz="2400" dirty="0"/>
              <a:t>Make college more accessible to lower-income students.</a:t>
            </a:r>
          </a:p>
          <a:p>
            <a:pPr marL="0" indent="0">
              <a:buNone/>
            </a:pPr>
            <a:r>
              <a:rPr lang="en-US" sz="2400" b="1" dirty="0"/>
              <a:t> 4. “Winner-take-all” labor markets</a:t>
            </a:r>
            <a:r>
              <a:rPr lang="en-US" sz="2400" dirty="0"/>
              <a:t>.</a:t>
            </a:r>
          </a:p>
          <a:p>
            <a:pPr lvl="1"/>
            <a:r>
              <a:rPr lang="en-US" sz="2400" dirty="0"/>
              <a:t>An rise in income taxes &amp; payroll taxes for the upper 0.1%.</a:t>
            </a:r>
          </a:p>
          <a:p>
            <a:pPr marL="57150" indent="0">
              <a:buNone/>
            </a:pPr>
            <a:r>
              <a:rPr lang="en-US" sz="2400" b="1" dirty="0"/>
              <a:t>5. “Assortative mating”</a:t>
            </a:r>
            <a:r>
              <a:rPr lang="en-US" sz="2400" dirty="0"/>
              <a:t>  </a:t>
            </a:r>
          </a:p>
          <a:p>
            <a:pPr lvl="1"/>
            <a:r>
              <a:rPr lang="en-US" sz="2400" dirty="0"/>
              <a:t>Education again, especially universal pre-school.</a:t>
            </a:r>
          </a:p>
          <a:p>
            <a:pPr marL="457200" lvl="1" indent="0">
              <a:buNone/>
            </a:pPr>
            <a:r>
              <a:rPr lang="en-US" sz="2400" dirty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8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1143000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For each of the 8 inequality diagnoses, a targeted policy response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continued: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839200" cy="4648200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US" sz="2400" b="1" dirty="0"/>
              <a:t>…</a:t>
            </a:r>
            <a:br>
              <a:rPr lang="en-US" sz="2400" b="1" dirty="0"/>
            </a:br>
            <a:r>
              <a:rPr lang="en-US" sz="2400" b="1" dirty="0"/>
              <a:t>6. Reduced corporate competition</a:t>
            </a:r>
            <a:r>
              <a:rPr lang="en-US" sz="2400" dirty="0"/>
              <a:t> and increased monopoly rents </a:t>
            </a:r>
          </a:p>
          <a:p>
            <a:pPr lvl="1"/>
            <a:r>
              <a:rPr lang="en-US" sz="2400" dirty="0"/>
              <a:t>More aggressive anti-trust action.</a:t>
            </a:r>
          </a:p>
          <a:p>
            <a:pPr marL="0" indent="0">
              <a:buNone/>
            </a:pPr>
            <a:r>
              <a:rPr lang="en-US" sz="2400" b="1" dirty="0"/>
              <a:t> 7. Executive compensation, especially in finance</a:t>
            </a:r>
            <a:endParaRPr lang="en-US" sz="2400" dirty="0"/>
          </a:p>
          <a:p>
            <a:pPr lvl="1"/>
            <a:r>
              <a:rPr lang="en-US" sz="2400" dirty="0"/>
              <a:t>Reforms such as “say on pay,” separating the function of CEO </a:t>
            </a:r>
            <a:br>
              <a:rPr lang="en-US" sz="2400" dirty="0"/>
            </a:br>
            <a:r>
              <a:rPr lang="en-US" sz="2400" dirty="0"/>
              <a:t>&amp; Chairman of the Board, “claw-back provisions,” and so on;</a:t>
            </a:r>
          </a:p>
          <a:p>
            <a:pPr lvl="1"/>
            <a:r>
              <a:rPr lang="en-US" sz="2400" dirty="0"/>
              <a:t>Continued financial reform, begun under Dodd-Frank</a:t>
            </a:r>
          </a:p>
          <a:p>
            <a:pPr lvl="2"/>
            <a:r>
              <a:rPr lang="en-US" sz="2100" dirty="0"/>
              <a:t>e.g., Hillary’s risk-tax on large financial institutions.</a:t>
            </a:r>
          </a:p>
          <a:p>
            <a:pPr lvl="1"/>
            <a:r>
              <a:rPr lang="en-US" sz="2400" dirty="0"/>
              <a:t>Higher tax rates on the upper 0.1% and, very specifically, eliminating the carried-interest deduction.</a:t>
            </a:r>
          </a:p>
          <a:p>
            <a:pPr marL="0" indent="0">
              <a:buNone/>
            </a:pPr>
            <a:r>
              <a:rPr lang="en-US" sz="2400" b="1" dirty="0"/>
              <a:t> 8.  Piketty’s wealth accumulation</a:t>
            </a:r>
            <a:r>
              <a:rPr lang="en-US" sz="2400" dirty="0"/>
              <a:t>: </a:t>
            </a:r>
          </a:p>
          <a:p>
            <a:pPr marL="0" indent="0">
              <a:buNone/>
            </a:pPr>
            <a:r>
              <a:rPr lang="en-US" sz="2400" dirty="0"/>
              <a:t>       -- Inheritance tax, at least on estates above $5 million.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2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90678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We must note trade has helped </a:t>
            </a:r>
            <a:r>
              <a:rPr lang="en-US" sz="2800" i="1" dirty="0"/>
              <a:t>global</a:t>
            </a:r>
            <a:r>
              <a:rPr lang="en-US" sz="2800" dirty="0"/>
              <a:t> income distribution.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990600"/>
            <a:ext cx="810448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6370637"/>
            <a:ext cx="8229600" cy="334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100" i="1"/>
              <a:t>The Economist</a:t>
            </a:r>
            <a:r>
              <a:rPr lang="en-US" sz="2100"/>
              <a:t>, June 2013, The world has an astonishing chance to take a billion people out of extreme poverty by 2030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/>
              <a:t> //www.economist.com/news/briefing/21578643-world-has-astonishing-chance-take-billion-people-out-extreme-poverty-2030-not</a:t>
            </a:r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685800" y="990600"/>
            <a:ext cx="8153400" cy="517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86000" y="2590800"/>
            <a:ext cx="609600" cy="6858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152400"/>
            <a:ext cx="9296400" cy="1143000"/>
          </a:xfrm>
        </p:spPr>
        <p:txBody>
          <a:bodyPr>
            <a:normAutofit/>
          </a:bodyPr>
          <a:lstStyle/>
          <a:p>
            <a:r>
              <a:rPr lang="en-US" sz="2800" dirty="0"/>
              <a:t>Global poverty has been cut more than 1/2 in the last 25 years</a:t>
            </a:r>
          </a:p>
        </p:txBody>
      </p:sp>
      <p:pic>
        <p:nvPicPr>
          <p:cNvPr id="2050" name="Picture 2" descr="http://cdn.static-economist.com/sites/default/files/imagecache/290-width/images/print-edition/20130601_FBC699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31856"/>
            <a:ext cx="662940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25628" y="1676400"/>
            <a:ext cx="6705600" cy="670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09800" y="3127256"/>
            <a:ext cx="2971800" cy="1371600"/>
          </a:xfrm>
          <a:prstGeom prst="straightConnector1">
            <a:avLst/>
          </a:prstGeom>
          <a:ln w="76200">
            <a:solidFill>
              <a:srgbClr val="008A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04800" y="1026296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In 1990, </a:t>
            </a:r>
            <a:r>
              <a:rPr lang="en-US" sz="2400" b="1" dirty="0"/>
              <a:t>43%</a:t>
            </a:r>
            <a:r>
              <a:rPr lang="en-US" sz="2400" dirty="0"/>
              <a:t> of the population of developing countries lived in extreme poverty (then defined as $1 a day)  = </a:t>
            </a:r>
            <a:r>
              <a:rPr lang="en-US" sz="2400" b="1" dirty="0"/>
              <a:t>1.9 billion people</a:t>
            </a:r>
            <a:r>
              <a:rPr lang="en-US" sz="2400" dirty="0"/>
              <a:t>. </a:t>
            </a:r>
          </a:p>
          <a:p>
            <a:pPr algn="ctr"/>
            <a:r>
              <a:rPr lang="en-US" sz="2400" b="1" dirty="0"/>
              <a:t>By 2010 it was down to 21%</a:t>
            </a:r>
            <a:r>
              <a:rPr lang="en-US" sz="2400" dirty="0"/>
              <a:t> = </a:t>
            </a:r>
            <a:r>
              <a:rPr lang="en-US" sz="2400" b="1" dirty="0"/>
              <a:t>1.2 billion. </a:t>
            </a:r>
            <a:endParaRPr lang="en-US" sz="24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6370637"/>
            <a:ext cx="8229600" cy="334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100" i="1"/>
              <a:t>The Economist</a:t>
            </a:r>
            <a:r>
              <a:rPr lang="en-US" sz="2100"/>
              <a:t>, June 2013, The world has an astonishing chance to take a billion people out of extreme poverty by 2030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/>
              <a:t> //www.economist.com/news/briefing/21578643-world-has-astonishing-chance-take-billion-people-out-extreme-poverty-2030-not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220200" cy="1143000"/>
          </a:xfrm>
        </p:spPr>
        <p:txBody>
          <a:bodyPr>
            <a:noAutofit/>
          </a:bodyPr>
          <a:lstStyle/>
          <a:p>
            <a:r>
              <a:rPr lang="en-US" sz="3200" dirty="0"/>
              <a:t>Inequality &amp; anti-globalization.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686800" cy="3048000"/>
          </a:xfrm>
        </p:spPr>
        <p:txBody>
          <a:bodyPr>
            <a:noAutofit/>
          </a:bodyPr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2400" dirty="0" smtClean="0"/>
              <a:t>Elections are domestic, of course.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 smtClean="0"/>
              <a:t>Typical explanation for the </a:t>
            </a:r>
            <a:r>
              <a:rPr lang="en-US" sz="2400" dirty="0"/>
              <a:t>surprise Trump </a:t>
            </a:r>
            <a:r>
              <a:rPr lang="en-US" sz="2400" dirty="0" smtClean="0"/>
              <a:t>nomination: </a:t>
            </a:r>
            <a:r>
              <a:rPr lang="en-US" sz="2400" dirty="0"/>
              <a:t/>
            </a:r>
            <a:br>
              <a:rPr lang="en-US" sz="2400" dirty="0"/>
            </a:br>
            <a:endParaRPr lang="en-US" sz="8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2400" dirty="0"/>
              <a:t>Globalization 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US inequality.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Anger from those left behind </a:t>
            </a:r>
          </a:p>
          <a:p>
            <a:pPr lvl="1">
              <a:spcBef>
                <a:spcPts val="0"/>
              </a:spcBef>
              <a:buFont typeface="Symbol"/>
              <a:buChar char="Þ"/>
            </a:pPr>
            <a:r>
              <a:rPr lang="en-US" sz="2400" dirty="0"/>
              <a:t> who then support radical changes</a:t>
            </a:r>
            <a:r>
              <a:rPr lang="en-US" sz="2400" dirty="0" smtClean="0"/>
              <a:t>.</a:t>
            </a: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400" dirty="0" smtClean="0"/>
              <a:t> </a:t>
            </a:r>
            <a:r>
              <a:rPr lang="en-US" sz="2400" dirty="0" smtClean="0"/>
              <a:t>“</a:t>
            </a:r>
            <a:r>
              <a:rPr lang="en-US" sz="2400" dirty="0"/>
              <a:t>We should have seen it coming, but were out of touch.”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4038600"/>
            <a:ext cx="83058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To summarize my take: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Inequality has unquestionably risen, esp. in 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Trade &amp; immigration probably play roles,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200" dirty="0"/>
              <a:t>along with a long list of other factors.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I don’t see the inequality issue logically leading to Trump.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There </a:t>
            </a:r>
            <a:r>
              <a:rPr lang="en-US" sz="2200" i="1" dirty="0"/>
              <a:t>are</a:t>
            </a:r>
            <a:r>
              <a:rPr lang="en-US" sz="2200" dirty="0"/>
              <a:t> some clear answers to the question:  How can we address the wellbeing of workers who have been left behind?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83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pPr lvl="0"/>
            <a:r>
              <a:rPr lang="en-US" sz="3000" dirty="0"/>
              <a:t>Needless to say, trade creates both winners &amp; losers.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So does </a:t>
            </a:r>
            <a:r>
              <a:rPr lang="en-US" i="1" dirty="0"/>
              <a:t>every</a:t>
            </a:r>
            <a:r>
              <a:rPr lang="en-US" dirty="0"/>
              <a:t> change. </a:t>
            </a:r>
          </a:p>
          <a:p>
            <a:pPr lvl="1"/>
            <a:r>
              <a:rPr lang="en-US" dirty="0"/>
              <a:t>E.g., putting up tariffs would create both winners and losers.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If we economists require Pareto superiority before recommending one policy over another, then we can never make any recommendations: someone always loses.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Economists </a:t>
            </a:r>
            <a:r>
              <a:rPr lang="en-US" i="1" dirty="0"/>
              <a:t>can </a:t>
            </a:r>
            <a:r>
              <a:rPr lang="en-US" dirty="0"/>
              <a:t>make win-win policy recommendations </a:t>
            </a:r>
            <a:br>
              <a:rPr lang="en-US" dirty="0"/>
            </a:br>
            <a:r>
              <a:rPr lang="en-US" dirty="0"/>
              <a:t>if we express the distributional consideration in terms of </a:t>
            </a:r>
            <a:br>
              <a:rPr lang="en-US" dirty="0"/>
            </a:br>
            <a:r>
              <a:rPr lang="en-US" dirty="0"/>
              <a:t>a desired measure of overall inequality.  </a:t>
            </a:r>
          </a:p>
          <a:p>
            <a:pPr lvl="1"/>
            <a:r>
              <a:rPr lang="en-US" dirty="0"/>
              <a:t>We can approve a policy that, while raising total income, </a:t>
            </a:r>
            <a:br>
              <a:rPr lang="en-US" dirty="0"/>
            </a:br>
            <a:r>
              <a:rPr lang="en-US" dirty="0"/>
              <a:t>also reduces the Gini coefficient, </a:t>
            </a:r>
          </a:p>
          <a:p>
            <a:pPr lvl="1"/>
            <a:r>
              <a:rPr lang="en-US" dirty="0"/>
              <a:t>lowers the poverty rate, </a:t>
            </a:r>
          </a:p>
          <a:p>
            <a:pPr lvl="1"/>
            <a:r>
              <a:rPr lang="en-US" dirty="0"/>
              <a:t>or raises median income.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8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Does trade worsen inequality?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5257800"/>
          </a:xfrm>
        </p:spPr>
        <p:txBody>
          <a:bodyPr>
            <a:normAutofit fontScale="40000" lnSpcReduction="20000"/>
          </a:bodyPr>
          <a:lstStyle/>
          <a:p>
            <a:r>
              <a:rPr lang="en-US" sz="6000" dirty="0"/>
              <a:t>The Second Welfare Theorem of Economics suggests </a:t>
            </a:r>
            <a:br>
              <a:rPr lang="en-US" sz="6000" dirty="0"/>
            </a:br>
            <a:r>
              <a:rPr lang="en-US" sz="6000" dirty="0"/>
              <a:t>free trade increases the size of the pie by enough that the winners could compensate the losers, so that everyone comes out ahead, in theory.</a:t>
            </a:r>
            <a:r>
              <a:rPr lang="en-US" sz="2500" dirty="0"/>
              <a:t/>
            </a:r>
            <a:br>
              <a:rPr lang="en-US" sz="2500" dirty="0"/>
            </a:br>
            <a:endParaRPr lang="en-US" sz="2500" dirty="0"/>
          </a:p>
          <a:p>
            <a:r>
              <a:rPr lang="en-US" sz="6000" dirty="0"/>
              <a:t>But, we need to consider, first: </a:t>
            </a:r>
            <a:br>
              <a:rPr lang="en-US" sz="6000" dirty="0"/>
            </a:br>
            <a:r>
              <a:rPr lang="en-US" sz="6000" dirty="0"/>
              <a:t>are the losers from trade concentrated in the lower segments of the income distribution?  </a:t>
            </a:r>
            <a:r>
              <a:rPr lang="en-US" sz="2500" dirty="0"/>
              <a:t/>
            </a:r>
            <a:br>
              <a:rPr lang="en-US" sz="2500" dirty="0"/>
            </a:br>
            <a:endParaRPr lang="en-US" sz="2500" dirty="0"/>
          </a:p>
          <a:p>
            <a:r>
              <a:rPr lang="en-US" sz="6000" dirty="0"/>
              <a:t>A simple encapsulation includes three effects --</a:t>
            </a:r>
          </a:p>
          <a:p>
            <a:pPr lvl="1"/>
            <a:r>
              <a:rPr lang="en-US" sz="5500" dirty="0"/>
              <a:t>(+) Consumption: the opportunity to import at lower prices </a:t>
            </a:r>
            <a:br>
              <a:rPr lang="en-US" sz="5500" dirty="0"/>
            </a:br>
            <a:r>
              <a:rPr lang="en-US" sz="5500" dirty="0"/>
              <a:t>and with greater variety works to raise real income for all.   </a:t>
            </a:r>
            <a:br>
              <a:rPr lang="en-US" sz="5500" dirty="0"/>
            </a:br>
            <a:r>
              <a:rPr lang="en-US" sz="5500" dirty="0"/>
              <a:t>My guess is that this helps lower-income families.</a:t>
            </a:r>
          </a:p>
          <a:p>
            <a:pPr lvl="1"/>
            <a:r>
              <a:rPr lang="en-US" sz="5500" dirty="0"/>
              <a:t>(-)  Imports tend to hurt those in import-competing sectors. </a:t>
            </a:r>
          </a:p>
          <a:p>
            <a:pPr lvl="1"/>
            <a:r>
              <a:rPr lang="en-US" sz="5500" dirty="0"/>
              <a:t>(+) Those losses are offset by the gains for exporting sectors.</a:t>
            </a:r>
          </a:p>
          <a:p>
            <a:pPr lvl="2"/>
            <a:r>
              <a:rPr lang="en-US" sz="5000" dirty="0"/>
              <a:t> Export jobs pay an estimate 18% more.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5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3908</TotalTime>
  <Words>1498</Words>
  <Application>Microsoft Office PowerPoint</Application>
  <PresentationFormat>On-screen Show (4:3)</PresentationFormat>
  <Paragraphs>310</Paragraphs>
  <Slides>41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Trade, Inequality &amp; the Election  Jeffrey Frankel Harpel Professor of Capital Formation &amp; Growth Harvard University</vt:lpstr>
      <vt:lpstr>Who was Clair Wilcox?</vt:lpstr>
      <vt:lpstr>Overview on Trade &amp; Inequality</vt:lpstr>
      <vt:lpstr>Trade &amp; GDP</vt:lpstr>
      <vt:lpstr>We must note trade has helped global income distribution.</vt:lpstr>
      <vt:lpstr>Global poverty has been cut more than 1/2 in the last 25 years</vt:lpstr>
      <vt:lpstr>Inequality &amp; anti-globalization.</vt:lpstr>
      <vt:lpstr>Needless to say, trade creates both winners &amp; losers.</vt:lpstr>
      <vt:lpstr>Does trade worsen inequality?</vt:lpstr>
      <vt:lpstr>What does trade theory say about income distribution?</vt:lpstr>
      <vt:lpstr>What about NAFTA?  Didn’t it devastate workers?</vt:lpstr>
      <vt:lpstr>Recent research on job loss in import-competing sectors</vt:lpstr>
      <vt:lpstr>The share of US income going to the top has indeed risen since 1980, and is now back to the 1920s.</vt:lpstr>
      <vt:lpstr>Why has inequality risen in the US? </vt:lpstr>
      <vt:lpstr>2. Widening gap between “skilled” &amp; “unskilled” workers, defined by college graduation.</vt:lpstr>
      <vt:lpstr>3. Trend in years of education slowed during 1981-2012. </vt:lpstr>
      <vt:lpstr>4. “Winner take all” labor markets</vt:lpstr>
      <vt:lpstr>5. “Assortative mating”</vt:lpstr>
      <vt:lpstr>6. The share of US national income going to labor has declined since 2000 in part due to increased market power of firms, says Furman.</vt:lpstr>
      <vt:lpstr>7. Excessive compensation? Many top-1%-ers are executives and/or in finance.</vt:lpstr>
      <vt:lpstr>8. Supporting Piketty:  The share of wealth at the top  has also been rising.</vt:lpstr>
      <vt:lpstr>On the other hand, the big increase in inequality has been within labor (and within capital).</vt:lpstr>
      <vt:lpstr>What weights should we place on each of these 8 factors in explaining increased inequality?</vt:lpstr>
      <vt:lpstr>The Second Fundamental Welfare Theorem. </vt:lpstr>
      <vt:lpstr>For one thing, it would be difficult to reverse globalization even if we wanted to.  </vt:lpstr>
      <vt:lpstr>We are not going back to 1950, when manufacturing jobs were 32% of the national total vs. down to 10% by 2010</vt:lpstr>
      <vt:lpstr>Some of those lost jobs were in autos &amp; steel,</vt:lpstr>
      <vt:lpstr>The most effective policies to help those left behind (“to compensate the losers”):</vt:lpstr>
      <vt:lpstr>Sensible policies to help those left behind include:</vt:lpstr>
      <vt:lpstr>Appendices</vt:lpstr>
      <vt:lpstr>Appendix 1: US Import Tariff Rates have Declined to Historical Lows</vt:lpstr>
      <vt:lpstr>US Tariffs are Low Except On Agriculture &amp; Apparel</vt:lpstr>
      <vt:lpstr>The evolving employment mix</vt:lpstr>
      <vt:lpstr>Some of the decline in US manufacturing jobs can indeed  be associated with imports, especially from China.</vt:lpstr>
      <vt:lpstr>Appendix 2: Polls tend to show Americans support trade</vt:lpstr>
      <vt:lpstr>Polls tend to show Americans support trade</vt:lpstr>
      <vt:lpstr>Appendix 3: Trade can have either positive or negative effects on the environment.</vt:lpstr>
      <vt:lpstr>Which tend to dominate in practice,  positive or negative effects of trade on the environment?</vt:lpstr>
      <vt:lpstr>Appendix 4:  Global inequality fell sharply 1970-2000.</vt:lpstr>
      <vt:lpstr>For each of the 8 inequality diagnoses,  one might think of a targeted policy response:</vt:lpstr>
      <vt:lpstr>For each of the 8 inequality diagnoses, a targeted policy response continued: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Applications  Jeffrey Frankel Harpel Professor of Capital Formation &amp; Growth</dc:title>
  <dc:creator>itfsa</dc:creator>
  <cp:lastModifiedBy>itfsa</cp:lastModifiedBy>
  <cp:revision>182</cp:revision>
  <dcterms:created xsi:type="dcterms:W3CDTF">2016-09-07T20:34:24Z</dcterms:created>
  <dcterms:modified xsi:type="dcterms:W3CDTF">2016-10-27T19:48:33Z</dcterms:modified>
</cp:coreProperties>
</file>