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88" r:id="rId3"/>
    <p:sldId id="287" r:id="rId4"/>
    <p:sldId id="283" r:id="rId5"/>
    <p:sldId id="303" r:id="rId6"/>
    <p:sldId id="302" r:id="rId7"/>
    <p:sldId id="274" r:id="rId8"/>
    <p:sldId id="323" r:id="rId9"/>
    <p:sldId id="324" r:id="rId10"/>
    <p:sldId id="325" r:id="rId11"/>
    <p:sldId id="326" r:id="rId12"/>
    <p:sldId id="334" r:id="rId13"/>
    <p:sldId id="291" r:id="rId14"/>
    <p:sldId id="312" r:id="rId15"/>
    <p:sldId id="311" r:id="rId16"/>
    <p:sldId id="319" r:id="rId17"/>
    <p:sldId id="327" r:id="rId18"/>
    <p:sldId id="328" r:id="rId19"/>
    <p:sldId id="320" r:id="rId20"/>
    <p:sldId id="321" r:id="rId21"/>
    <p:sldId id="292" r:id="rId22"/>
    <p:sldId id="322" r:id="rId23"/>
    <p:sldId id="317" r:id="rId24"/>
    <p:sldId id="309" r:id="rId25"/>
    <p:sldId id="331" r:id="rId26"/>
    <p:sldId id="332" r:id="rId27"/>
    <p:sldId id="310" r:id="rId28"/>
    <p:sldId id="333" r:id="rId29"/>
    <p:sldId id="336" r:id="rId30"/>
    <p:sldId id="300" r:id="rId31"/>
    <p:sldId id="305" r:id="rId32"/>
    <p:sldId id="306" r:id="rId33"/>
    <p:sldId id="304" r:id="rId34"/>
    <p:sldId id="335" r:id="rId35"/>
    <p:sldId id="307" r:id="rId36"/>
    <p:sldId id="308" r:id="rId37"/>
    <p:sldId id="296" r:id="rId38"/>
    <p:sldId id="297" r:id="rId39"/>
    <p:sldId id="313" r:id="rId40"/>
    <p:sldId id="330" r:id="rId41"/>
    <p:sldId id="32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4F1CB4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0"/>
    </p:cViewPr>
  </p:sorterViewPr>
  <p:notesViewPr>
    <p:cSldViewPr>
      <p:cViewPr varScale="1">
        <p:scale>
          <a:sx n="52" d="100"/>
          <a:sy n="52" d="100"/>
        </p:scale>
        <p:origin x="-271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E16C-A95E-4DF4-8BDA-532F5673550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FFB3-1423-465C-88AA-8E18ABD5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6D48-45E5-4F8D-95FF-4C328D1B1591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CF09-4658-486D-B3C1-E374D79C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73-59E2-47F0-B6BC-DA29D48D8410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6AFB-AD6B-49B9-AFF5-E91F8C0A005F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613B-B7BF-483F-8F75-9CCE0F491559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5AC6-E2AE-4132-9B66-DB00F1C45252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3D9-E044-4E12-BACA-8CD242216B81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C91D-0E66-491F-B493-0252CDC1513F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A9FB-BF62-4DEA-8C4C-ACEB05C7FAAB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B63D-C0F4-473D-8522-AE723648478A}" type="datetime1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70C-D99F-4FC9-93B1-C162B58EE63D}" type="datetime1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7B2C-47DF-4A8F-80C4-3E2224422762}" type="datetime1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5F3E-EA43-475F-8CB9-EA3B6F329B53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ECD6-B494-4210-8E60-7BBB250135C7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7006-4DF7-451B-8075-C54FDBB9A1E0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ber.org/papers/w2190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nomics.mit.edu/files/661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press.org/2016/08/18/clinton-trump-supporters-have-starkly-different-views-of-a-changing-nation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cnews.com/storyline/2016-conventions/majority-voters-support-free-trade-immigration-poll-n611176" TargetMode="External"/><Relationship Id="rId5" Type="http://schemas.openxmlformats.org/officeDocument/2006/relationships/hyperlink" Target="http://www.gallup.com/poll/191135/americans-split-idea-withdrawing-trade-treaties.aspx" TargetMode="External"/><Relationship Id="rId4" Type="http://schemas.openxmlformats.org/officeDocument/2006/relationships/hyperlink" Target="https://www.washingtonpost.com/apps/g/page/politics/washington-post-abc-news-national-poll-july-11-14/2061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24384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Trade, </a:t>
            </a:r>
            <a:r>
              <a:rPr lang="en-US" sz="5300" dirty="0" smtClean="0"/>
              <a:t>Inequality </a:t>
            </a:r>
            <a:r>
              <a:rPr lang="en-US" sz="5300" dirty="0"/>
              <a:t>&amp; the Election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>Jeffrey Frankel</a:t>
            </a:r>
            <a:br>
              <a:rPr lang="en-US" dirty="0"/>
            </a:br>
            <a:r>
              <a:rPr lang="en-US" sz="3100" dirty="0"/>
              <a:t>Harpel Professor of Capital Formation &amp; Growth</a:t>
            </a:r>
            <a:br>
              <a:rPr lang="en-US" sz="3100" dirty="0"/>
            </a:br>
            <a:r>
              <a:rPr lang="en-US" sz="3100" dirty="0"/>
              <a:t>Harvard </a:t>
            </a:r>
            <a:r>
              <a:rPr lang="en-US" sz="3100" dirty="0" smtClean="0"/>
              <a:t>University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534400" cy="20574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545454"/>
                </a:solidFill>
              </a:rPr>
              <a:t>Clair Wilcox Lecture</a:t>
            </a:r>
          </a:p>
          <a:p>
            <a:r>
              <a:rPr lang="en-US" i="1" dirty="0">
                <a:solidFill>
                  <a:srgbClr val="545454"/>
                </a:solidFill>
              </a:rPr>
              <a:t>Swarthmore </a:t>
            </a:r>
            <a:r>
              <a:rPr lang="en-US" i="1" dirty="0" smtClean="0">
                <a:solidFill>
                  <a:srgbClr val="545454"/>
                </a:solidFill>
              </a:rPr>
              <a:t>College, October </a:t>
            </a:r>
            <a:r>
              <a:rPr lang="en-US" i="1" dirty="0">
                <a:solidFill>
                  <a:srgbClr val="545454"/>
                </a:solidFill>
              </a:rPr>
              <a:t>24, 2016</a:t>
            </a:r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562600"/>
            <a:ext cx="1828799" cy="11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Image result for harvard kenned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58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does trade theory say about income 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Ironically, the trade theory that dominated academic research during the 1950s-70s was </a:t>
            </a:r>
            <a:r>
              <a:rPr lang="en-US" dirty="0" err="1"/>
              <a:t>Heckscher</a:t>
            </a:r>
            <a:r>
              <a:rPr lang="en-US" dirty="0"/>
              <a:t>-Ohlin-Samuelson,</a:t>
            </a:r>
          </a:p>
          <a:p>
            <a:r>
              <a:rPr lang="en-US" dirty="0"/>
              <a:t>which gives solidly respectable grounds for fearing trade </a:t>
            </a:r>
            <a:br>
              <a:rPr lang="en-US" dirty="0"/>
            </a:br>
            <a:r>
              <a:rPr lang="en-US" dirty="0"/>
              <a:t>would hurt American workers even in absolute terms.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 </a:t>
            </a:r>
          </a:p>
          <a:p>
            <a:r>
              <a:rPr lang="en-US" dirty="0"/>
              <a:t>It divides the population into “Unskilled” workers vs. others (owners of capital or land, or skilled workers)</a:t>
            </a:r>
          </a:p>
          <a:p>
            <a:pPr lvl="1"/>
            <a:r>
              <a:rPr lang="en-US" sz="3000" dirty="0"/>
              <a:t>The </a:t>
            </a:r>
            <a:r>
              <a:rPr lang="en-US" sz="3000" dirty="0" err="1"/>
              <a:t>Stolper</a:t>
            </a:r>
            <a:r>
              <a:rPr lang="en-US" sz="3000" dirty="0"/>
              <a:t>-Samuelson theorem specifically predicts that workers in a capital-abundant country will lose from trade (wages fall), even though total real national income goes up.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r>
              <a:rPr lang="en-US" dirty="0"/>
              <a:t>The H-O-S theory never did fit the facts very well empirically, </a:t>
            </a:r>
          </a:p>
          <a:p>
            <a:r>
              <a:rPr lang="en-US" dirty="0"/>
              <a:t>and does not include the advances in trade theory since 1980.</a:t>
            </a:r>
          </a:p>
          <a:p>
            <a:r>
              <a:rPr lang="en-US" dirty="0"/>
              <a:t>Still…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What about NAFTA?  Didn’t it devastate 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/>
              <a:t>No.</a:t>
            </a:r>
          </a:p>
          <a:p>
            <a:r>
              <a:rPr lang="en-US" sz="3400" dirty="0"/>
              <a:t>Listening to claims that NAFTA hurt American workers, one would never guess that the half-decade after it went into effect </a:t>
            </a:r>
          </a:p>
          <a:p>
            <a:pPr lvl="1"/>
            <a:r>
              <a:rPr lang="en-US" dirty="0"/>
              <a:t>featured the most job creation in the last 40 years. </a:t>
            </a:r>
          </a:p>
          <a:p>
            <a:r>
              <a:rPr lang="en-US" sz="3400" dirty="0"/>
              <a:t>In 1996-2000 GDP growth averaged 4.3%,  </a:t>
            </a:r>
          </a:p>
          <a:p>
            <a:pPr lvl="1"/>
            <a:r>
              <a:rPr lang="en-US" dirty="0"/>
              <a:t>productivity growth = 2.5% </a:t>
            </a:r>
          </a:p>
          <a:p>
            <a:r>
              <a:rPr lang="en-US" sz="3400" dirty="0"/>
              <a:t>Unemployment  &lt;  4% by end-2000.</a:t>
            </a:r>
          </a:p>
          <a:p>
            <a:r>
              <a:rPr lang="en-US" sz="3400" dirty="0"/>
              <a:t>It’s the one period since the 1970s when </a:t>
            </a:r>
          </a:p>
          <a:p>
            <a:pPr lvl="1"/>
            <a:r>
              <a:rPr lang="en-US" dirty="0"/>
              <a:t>lower-income workers shared fully in the gains: </a:t>
            </a:r>
          </a:p>
          <a:p>
            <a:pPr lvl="2"/>
            <a:r>
              <a:rPr lang="en-US" dirty="0"/>
              <a:t>real compensation/hour rose 2.2%,  </a:t>
            </a:r>
          </a:p>
          <a:p>
            <a:pPr lvl="1"/>
            <a:r>
              <a:rPr lang="en-US" dirty="0"/>
              <a:t>median family income rose strongly:</a:t>
            </a:r>
          </a:p>
          <a:p>
            <a:pPr lvl="2"/>
            <a:r>
              <a:rPr lang="en-US" dirty="0"/>
              <a:t>from $26,401 in 1993 to $35,166 in 2000 [in real $2002],</a:t>
            </a:r>
          </a:p>
          <a:p>
            <a:pPr lvl="1"/>
            <a:r>
              <a:rPr lang="en-US" dirty="0"/>
              <a:t>and the poverty </a:t>
            </a:r>
            <a:r>
              <a:rPr lang="en-US"/>
              <a:t>rate declined </a:t>
            </a:r>
            <a:r>
              <a:rPr lang="en-US" dirty="0"/>
              <a:t>steadily</a:t>
            </a:r>
          </a:p>
          <a:p>
            <a:pPr lvl="2"/>
            <a:r>
              <a:rPr lang="en-US" dirty="0"/>
              <a:t>from 33.1% in 1993 to 22.5% in 2000.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r>
              <a:rPr lang="en-US" sz="3400" dirty="0"/>
              <a:t>Needless to say, lots of factors underlay those achievements.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6014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Recent research on job loss</a:t>
            </a:r>
            <a:br>
              <a:rPr lang="en-US" sz="3200" dirty="0"/>
            </a:br>
            <a:r>
              <a:rPr lang="en-US" sz="3200" dirty="0"/>
              <a:t>in import-competing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sz="2900" dirty="0"/>
              <a:t>David </a:t>
            </a:r>
            <a:r>
              <a:rPr lang="en-US" sz="2900" dirty="0" err="1"/>
              <a:t>Autor</a:t>
            </a:r>
            <a:r>
              <a:rPr lang="en-US" sz="2900" dirty="0"/>
              <a:t>, David Dorn &amp; Gordon Hanson (2013,</a:t>
            </a:r>
            <a:r>
              <a:rPr lang="en-US" sz="1000" dirty="0"/>
              <a:t> </a:t>
            </a:r>
            <a:r>
              <a:rPr lang="en-US" sz="2900" dirty="0"/>
              <a:t>2016) have found evidence that</a:t>
            </a:r>
          </a:p>
          <a:p>
            <a:pPr lvl="1"/>
            <a:r>
              <a:rPr lang="en-US" dirty="0"/>
              <a:t>a sizeable portion of lost US manufacturing jobs can indeed be associated with imports, </a:t>
            </a:r>
          </a:p>
          <a:p>
            <a:pPr lvl="2"/>
            <a:r>
              <a:rPr lang="en-US" dirty="0"/>
              <a:t>especially from China.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dirty="0"/>
              <a:t>Employment &amp; income in areas hit by such job losses can stay depressed for a much longer time than some had imagined.</a:t>
            </a:r>
          </a:p>
        </p:txBody>
      </p:sp>
      <p:pic>
        <p:nvPicPr>
          <p:cNvPr id="2050" name="Picture 2" descr="Flag of the People's Republic of Chin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indeed risen since 1980, and is now back to the 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Why 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compensation;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Piketty’s wealth accumulation.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2. Widening gap between “skilled” &amp; “unskilled” workers, defined by college graduation.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043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1200" y="2819400"/>
            <a:ext cx="51054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3. Trend in years of education slowed during 1981-2012.</a:t>
            </a:r>
            <a:br>
              <a:rPr lang="en-US" sz="3200" dirty="0"/>
            </a:b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Trend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1906 – 1981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= 1876+30 to 1951+30.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286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Mean Years of Schooling at Age 30, U.S. Native-Born, by Year of Birth, 1876-1982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86563" y="3200400"/>
            <a:ext cx="1938237" cy="3048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highly educated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r>
              <a:rPr lang="en-US" sz="2800" dirty="0"/>
              <a:t>highly paid 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women; </a:t>
            </a:r>
          </a:p>
          <a:p>
            <a:pPr marL="0" lvl="2" indent="0">
              <a:buNone/>
            </a:pPr>
            <a:r>
              <a:rPr lang="en-US" sz="2800" dirty="0"/>
              <a:t>and the 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Who was Clair Wilcox?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aught </a:t>
            </a:r>
            <a:r>
              <a:rPr lang="en-US" dirty="0"/>
              <a:t>at Swarthmore from 1927 to 1968</a:t>
            </a:r>
            <a:r>
              <a:rPr lang="en-US" dirty="0" smtClean="0"/>
              <a:t>.</a:t>
            </a:r>
            <a:endParaRPr lang="en-US" sz="900" dirty="0"/>
          </a:p>
          <a:p>
            <a:r>
              <a:rPr lang="en-US" dirty="0" smtClean="0"/>
              <a:t>In 1930, gave President Hoover a petition urging veto of </a:t>
            </a:r>
            <a:br>
              <a:rPr lang="en-US" dirty="0" smtClean="0"/>
            </a:br>
            <a:r>
              <a:rPr lang="en-US" dirty="0" smtClean="0"/>
              <a:t>the Smoot-Hawley tariff, </a:t>
            </a:r>
            <a:r>
              <a:rPr lang="en-US" dirty="0"/>
              <a:t>signed </a:t>
            </a:r>
            <a:r>
              <a:rPr lang="en-US" dirty="0" smtClean="0"/>
              <a:t>by 1,028 U.S. economists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Led </a:t>
            </a:r>
            <a:r>
              <a:rPr lang="en-US" dirty="0"/>
              <a:t>the effort after WWII to establish the International Trade Organization.</a:t>
            </a:r>
          </a:p>
          <a:p>
            <a:pPr lvl="1"/>
            <a:r>
              <a:rPr lang="en-US" dirty="0"/>
              <a:t>General Agreement on Tariffs &amp; Trade (GATT) signed in 1947;</a:t>
            </a:r>
          </a:p>
          <a:p>
            <a:pPr lvl="1"/>
            <a:r>
              <a:rPr lang="en-US" dirty="0"/>
              <a:t>Havana Charter in 1948 to establish the ITO.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But ITO ratification was blocked by Senate isolationists. </a:t>
            </a:r>
          </a:p>
          <a:p>
            <a:pPr lvl="1"/>
            <a:r>
              <a:rPr lang="en-US" dirty="0"/>
              <a:t>Much as other noble US-led agreements have died in the Senate</a:t>
            </a:r>
          </a:p>
          <a:p>
            <a:pPr lvl="2"/>
            <a:r>
              <a:rPr lang="en-US" dirty="0"/>
              <a:t>League of Nations (1919). </a:t>
            </a:r>
          </a:p>
          <a:p>
            <a:pPr lvl="2"/>
            <a:r>
              <a:rPr lang="en-US" dirty="0"/>
              <a:t>SALT II (1979)</a:t>
            </a:r>
          </a:p>
          <a:p>
            <a:pPr lvl="2"/>
            <a:r>
              <a:rPr lang="en-US" dirty="0"/>
              <a:t>Law of the Sea (1982)</a:t>
            </a:r>
          </a:p>
          <a:p>
            <a:pPr lvl="2"/>
            <a:r>
              <a:rPr lang="en-US" dirty="0"/>
              <a:t>Kyoto Protocol on Climate Change (1997</a:t>
            </a:r>
            <a:r>
              <a:rPr lang="en-US" dirty="0" smtClean="0"/>
              <a:t>).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pPr lvl="1"/>
            <a:r>
              <a:rPr lang="en-US" dirty="0"/>
              <a:t>The GATT served in place of the ITO, until the WTO in 1994.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57300" cy="15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5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Supporting Piketty: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1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other hand, the big increase in inequality</a:t>
            </a:r>
            <a:br>
              <a:rPr lang="en-US" sz="2800" dirty="0"/>
            </a:br>
            <a:r>
              <a:rPr lang="en-US" sz="2800" dirty="0"/>
              <a:t>has been </a:t>
            </a:r>
            <a:r>
              <a:rPr lang="en-US" sz="2800" i="1" dirty="0"/>
              <a:t>within</a:t>
            </a:r>
            <a:r>
              <a:rPr lang="en-US" sz="2800" dirty="0"/>
              <a:t> labor (and within capital).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6366900" cy="49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6003" y="6474023"/>
            <a:ext cx="332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Fig.15.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5181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495800"/>
            <a:ext cx="5181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each of these 8 factors 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I don’t know.   </a:t>
            </a:r>
          </a:p>
          <a:p>
            <a:r>
              <a:rPr lang="en-US" sz="2800" dirty="0"/>
              <a:t>Probably all or most of them merit some weight:</a:t>
            </a:r>
          </a:p>
          <a:p>
            <a:r>
              <a:rPr lang="en-US" sz="2800" dirty="0"/>
              <a:t>Trade, technology, education, winner-take-all, assortative mating, rents, executive compensation, or Piketty’s wealth accumulation.</a:t>
            </a:r>
          </a:p>
          <a:p>
            <a:r>
              <a:rPr lang="en-US" sz="2800" dirty="0"/>
              <a:t>Surely one must diagnose the cause before deciding on the corresponding remedy?</a:t>
            </a:r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Second Fundamental Welfare Theorem.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When individuals are free to engage in trade, the size </a:t>
            </a:r>
            <a:br>
              <a:rPr lang="en-US" dirty="0"/>
            </a:br>
            <a:r>
              <a:rPr lang="en-US" dirty="0"/>
              <a:t>of the economic pie increases enough that the winners </a:t>
            </a:r>
            <a:br>
              <a:rPr lang="en-US" dirty="0"/>
            </a:br>
            <a:r>
              <a:rPr lang="en-US" dirty="0"/>
              <a:t>could in theory compensate the losers, </a:t>
            </a:r>
          </a:p>
          <a:p>
            <a:pPr lvl="1"/>
            <a:r>
              <a:rPr lang="en-US" dirty="0"/>
              <a:t>in which case everyone would be better off. </a:t>
            </a:r>
          </a:p>
          <a:p>
            <a:pPr lvl="0"/>
            <a:r>
              <a:rPr lang="en-US" dirty="0"/>
              <a:t>Skeptics of globalization may understand this theorem </a:t>
            </a:r>
            <a:br>
              <a:rPr lang="en-US" dirty="0"/>
            </a:br>
            <a:r>
              <a:rPr lang="en-US" dirty="0"/>
              <a:t>and yet, reasonably, point out that the compensation </a:t>
            </a:r>
            <a:br>
              <a:rPr lang="en-US" dirty="0"/>
            </a:br>
            <a:r>
              <a:rPr lang="en-US" dirty="0"/>
              <a:t>in practice tends to remain hypothetical.   </a:t>
            </a:r>
            <a:endParaRPr lang="en-US" sz="2800" dirty="0"/>
          </a:p>
          <a:p>
            <a:r>
              <a:rPr lang="en-US" dirty="0"/>
              <a:t>They suggest that we should take the political failure </a:t>
            </a:r>
            <a:br>
              <a:rPr lang="en-US" dirty="0"/>
            </a:br>
            <a:r>
              <a:rPr lang="en-US" dirty="0"/>
              <a:t>to compensate losers as given, and so try to roll back globalization.   </a:t>
            </a:r>
          </a:p>
          <a:p>
            <a:pPr lvl="1"/>
            <a:r>
              <a:rPr lang="en-US" dirty="0"/>
              <a:t>But an alternative would be the reverse strategy: </a:t>
            </a:r>
            <a:br>
              <a:rPr lang="en-US" dirty="0"/>
            </a:br>
            <a:r>
              <a:rPr lang="en-US" dirty="0"/>
              <a:t>take </a:t>
            </a:r>
            <a:r>
              <a:rPr lang="en-US" i="1" dirty="0"/>
              <a:t>globalization</a:t>
            </a:r>
            <a:r>
              <a:rPr lang="en-US" dirty="0"/>
              <a:t> as given and instead work on trying to help </a:t>
            </a:r>
            <a:br>
              <a:rPr lang="en-US" dirty="0"/>
            </a:br>
            <a:r>
              <a:rPr lang="en-US" dirty="0"/>
              <a:t>those left behind.  </a:t>
            </a:r>
            <a:endParaRPr lang="en-US" sz="2400" dirty="0"/>
          </a:p>
          <a:p>
            <a:pPr lvl="1"/>
            <a:r>
              <a:rPr lang="en-US" dirty="0"/>
              <a:t>This is the sensible strategy.  </a:t>
            </a:r>
          </a:p>
          <a:p>
            <a:pPr lvl="2"/>
            <a:r>
              <a:rPr lang="en-US" dirty="0"/>
              <a:t>Why?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For one thing, it would be difficult to reverse globalization even if we wanted to.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Even leaving aside the negative effects of trade wars on economic growth, 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and the geopolitical damage,</a:t>
            </a:r>
          </a:p>
          <a:p>
            <a:r>
              <a:rPr lang="en-US" sz="2800" dirty="0"/>
              <a:t>nothing a president does would be likely to bring trade back down to the levels of 60 years ago, </a:t>
            </a:r>
          </a:p>
          <a:p>
            <a:r>
              <a:rPr lang="en-US" sz="2800" dirty="0"/>
              <a:t>and still less likely to bring the number of manufacturing jobs back up anywhere near </a:t>
            </a:r>
            <a:br>
              <a:rPr lang="en-US" sz="2800" dirty="0"/>
            </a:br>
            <a:r>
              <a:rPr lang="en-US" sz="2800" dirty="0"/>
              <a:t>the levels of 60 years ago.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We are not going back to 1950,</a:t>
            </a:r>
            <a:br>
              <a:rPr lang="en-US" sz="3100" dirty="0"/>
            </a:br>
            <a:r>
              <a:rPr lang="en-US" sz="3100" dirty="0"/>
              <a:t>when manufacturing jobs were 32% of the national total vs. down to 10% by </a:t>
            </a:r>
            <a:r>
              <a:rPr lang="en-US" sz="3100" dirty="0" smtClean="0"/>
              <a:t>2010</a:t>
            </a:r>
            <a:endParaRPr lang="en-US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4" y="2347975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98088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124200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6002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-- any more than we are going back to 1790</a:t>
            </a:r>
            <a:br>
              <a:rPr lang="en-US" sz="2400" dirty="0" smtClean="0"/>
            </a:br>
            <a:r>
              <a:rPr lang="en-US" sz="2400" dirty="0" smtClean="0"/>
              <a:t>when farmers were 90% of national employment, vs. 2</a:t>
            </a:r>
            <a:r>
              <a:rPr lang="en-US" sz="2400" smtClean="0"/>
              <a:t>% today.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5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of those lost jobs were in autos &amp; steel,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where those northern workers who lacked a college education but were lucky enough to get a job in those two industries could earn a high income.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dirty="0"/>
              <a:t>Since 1960, the number of jobs in sectors like steel fell by ½; </a:t>
            </a:r>
          </a:p>
          <a:p>
            <a:pPr lvl="1"/>
            <a:r>
              <a:rPr lang="en-US" dirty="0"/>
              <a:t>while the number of jobs in health care increased 6-fold.  </a:t>
            </a:r>
            <a:br>
              <a:rPr lang="en-US" dirty="0"/>
            </a:br>
            <a:endParaRPr lang="en-US" sz="2600" dirty="0"/>
          </a:p>
          <a:p>
            <a:r>
              <a:rPr lang="en-US" dirty="0"/>
              <a:t>International trade was one factor that helped put an end to those high-paying jobs (along with productivity growth and relocation from the north to the south)</a:t>
            </a:r>
          </a:p>
          <a:p>
            <a:pPr lvl="1"/>
            <a:r>
              <a:rPr lang="en-US" dirty="0"/>
              <a:t>while improving the reliability, fuel efficiency and affordability </a:t>
            </a:r>
            <a:br>
              <a:rPr lang="en-US" dirty="0"/>
            </a:br>
            <a:r>
              <a:rPr lang="en-US" dirty="0"/>
              <a:t>of cars for all of us</a:t>
            </a:r>
          </a:p>
          <a:p>
            <a:pPr lvl="1"/>
            <a:r>
              <a:rPr lang="en-US" dirty="0"/>
              <a:t>not just importing autos, </a:t>
            </a:r>
          </a:p>
          <a:p>
            <a:pPr lvl="1"/>
            <a:r>
              <a:rPr lang="en-US" dirty="0"/>
              <a:t>but also making US autos competitive again. 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Regardless, it is hard to see how we could go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The most effective policies to help those left behind</a:t>
            </a:r>
            <a:br>
              <a:rPr lang="en-US" sz="3100" dirty="0"/>
            </a:br>
            <a:r>
              <a:rPr lang="en-US" sz="3100" dirty="0"/>
              <a:t>(“to compensate the losers”):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5562600"/>
          </a:xfrm>
        </p:spPr>
        <p:txBody>
          <a:bodyPr>
            <a:normAutofit/>
          </a:bodyPr>
          <a:lstStyle/>
          <a:p>
            <a:r>
              <a:rPr lang="en-US" sz="2900" dirty="0"/>
              <a:t>The program to help specifically those losing their jobs due to trade is Trade Adjustment Assistance (which the Democrats try to expand).  </a:t>
            </a:r>
          </a:p>
          <a:p>
            <a:pPr lvl="1"/>
            <a:r>
              <a:rPr lang="en-US" dirty="0"/>
              <a:t>But why help only the small number of workers </a:t>
            </a:r>
            <a:br>
              <a:rPr lang="en-US" dirty="0"/>
            </a:br>
            <a:r>
              <a:rPr lang="en-US" dirty="0"/>
              <a:t>who have identifiably lost their jobs due to trade agreements?  </a:t>
            </a:r>
          </a:p>
          <a:p>
            <a:pPr lvl="1"/>
            <a:r>
              <a:rPr lang="en-US" b="1" dirty="0"/>
              <a:t>Wouldn’t it be better to help those who have been left behind regardless if the cause is trade, technology, or something else?</a:t>
            </a:r>
            <a:r>
              <a:rPr lang="en-US" dirty="0"/>
              <a:t> </a:t>
            </a:r>
          </a:p>
          <a:p>
            <a:pPr lvl="2"/>
            <a:r>
              <a:rPr lang="en-US" sz="3000" dirty="0"/>
              <a:t>and to do it in ways that still reward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Sensible policies to help those left behind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Wage insurance (as proposed by Obama in </a:t>
            </a:r>
            <a:r>
              <a:rPr lang="en-US" sz="3400" dirty="0" err="1"/>
              <a:t>SoTU</a:t>
            </a:r>
            <a:r>
              <a:rPr lang="en-US" sz="3400" dirty="0"/>
              <a:t>);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More progressive income tax system (central to HRC’s plan)</a:t>
            </a:r>
          </a:p>
          <a:p>
            <a:pPr lvl="1"/>
            <a:r>
              <a:rPr lang="en-US" sz="3100" dirty="0"/>
              <a:t>including an expanded Earned Income Tax Credit, </a:t>
            </a:r>
          </a:p>
          <a:p>
            <a:pPr lvl="1"/>
            <a:r>
              <a:rPr lang="en-US" sz="3100" dirty="0"/>
              <a:t>and more progressive payroll tax rates too;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and universal health insurance (e.g., Obamacare &amp; beyond).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Universal pre-school ed. (again, favored by Obama &amp; HRC);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infrastructure investment spending; 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Financial regulation, such as Dodd-Frank and beyond </a:t>
            </a:r>
            <a:br>
              <a:rPr lang="en-US" sz="3400" dirty="0"/>
            </a:br>
            <a:r>
              <a:rPr lang="en-US" sz="3400" dirty="0"/>
              <a:t>(e.g., Hillary Clinton’s proposal to impose a risk fee </a:t>
            </a:r>
            <a:br>
              <a:rPr lang="en-US" sz="3400" dirty="0"/>
            </a:br>
            <a:r>
              <a:rPr lang="en-US" sz="3400" dirty="0"/>
              <a:t>on large financial institutions). 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3400" dirty="0"/>
              <a:t>The other party tries to block these measures,</a:t>
            </a:r>
          </a:p>
          <a:p>
            <a:pPr lvl="1"/>
            <a:r>
              <a:rPr lang="en-US" dirty="0"/>
              <a:t>arguing that government overreach impedes growth.</a:t>
            </a:r>
          </a:p>
          <a:p>
            <a:pPr lvl="1"/>
            <a:r>
              <a:rPr lang="en-US" dirty="0"/>
              <a:t>In that respect, the choice in this election is the same as usual.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Overview on Trade &amp;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6400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Trade is good for economic growth, as measured by GDP.</a:t>
            </a:r>
            <a:r>
              <a:rPr lang="en-US" sz="700" dirty="0"/>
              <a:t/>
            </a:r>
            <a:br>
              <a:rPr lang="en-US" sz="700" dirty="0"/>
            </a:br>
            <a:endParaRPr lang="en-US" sz="700" dirty="0"/>
          </a:p>
          <a:p>
            <a:r>
              <a:rPr lang="en-US" dirty="0"/>
              <a:t>The doubts concern trade’s effects on </a:t>
            </a:r>
            <a:r>
              <a:rPr lang="en-US" i="1" dirty="0"/>
              <a:t>other</a:t>
            </a:r>
            <a:r>
              <a:rPr lang="en-US" dirty="0"/>
              <a:t> things we care about in addition to income.  Particularly inequality.</a:t>
            </a: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r>
              <a:rPr lang="en-US" dirty="0"/>
              <a:t>The connection between trade and inequality has received intense interest in this strange presidential election year. </a:t>
            </a:r>
          </a:p>
          <a:p>
            <a:pPr lvl="1"/>
            <a:r>
              <a:rPr lang="en-US" sz="2700" dirty="0"/>
              <a:t>Why did  Trump’s success catch elites so much by surprise?</a:t>
            </a:r>
          </a:p>
          <a:p>
            <a:pPr lvl="1"/>
            <a:r>
              <a:rPr lang="en-US" sz="2700" dirty="0"/>
              <a:t>The story: “we hadn’t adequately realized how deep was the hardship and anger of those left behind by globalization… </a:t>
            </a:r>
          </a:p>
          <a:p>
            <a:pPr lvl="1"/>
            <a:r>
              <a:rPr lang="en-US" sz="2700" dirty="0"/>
              <a:t>Trade has led to inequality, and inequality has led to Trump. “ </a:t>
            </a:r>
          </a:p>
          <a:p>
            <a:pPr lvl="1"/>
            <a:r>
              <a:rPr lang="en-US" sz="2700" dirty="0"/>
              <a:t>Analogous stories in Europe.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r>
              <a:rPr lang="en-US" dirty="0"/>
              <a:t>I will talk </a:t>
            </a:r>
          </a:p>
          <a:p>
            <a:pPr lvl="1"/>
            <a:r>
              <a:rPr lang="en-US" sz="2700" dirty="0"/>
              <a:t>about trade, </a:t>
            </a:r>
          </a:p>
          <a:p>
            <a:pPr lvl="1"/>
            <a:r>
              <a:rPr lang="en-US" sz="2700" dirty="0"/>
              <a:t>then about inequality &amp; its causes;</a:t>
            </a:r>
          </a:p>
          <a:p>
            <a:pPr lvl="1"/>
            <a:r>
              <a:rPr lang="en-US" sz="2700" dirty="0"/>
              <a:t>then a bit about the 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763000" cy="4525963"/>
          </a:xfrm>
        </p:spPr>
        <p:txBody>
          <a:bodyPr/>
          <a:lstStyle/>
          <a:p>
            <a:r>
              <a:rPr lang="en-US" dirty="0"/>
              <a:t>Appendix 1: A century of US trade liberalization</a:t>
            </a:r>
          </a:p>
          <a:p>
            <a:pPr lvl="1"/>
            <a:r>
              <a:rPr lang="en-US" dirty="0"/>
              <a:t>Job losses in manufacturing</a:t>
            </a:r>
          </a:p>
          <a:p>
            <a:r>
              <a:rPr lang="en-US" dirty="0"/>
              <a:t>Appendix 2:  Opinion polls on trade</a:t>
            </a:r>
          </a:p>
          <a:p>
            <a:r>
              <a:rPr lang="en-US" dirty="0"/>
              <a:t>Appendix 3: Trade and the environment</a:t>
            </a:r>
          </a:p>
          <a:p>
            <a:r>
              <a:rPr lang="en-US" dirty="0"/>
              <a:t>Appendix 4: Improved global income distribution.</a:t>
            </a:r>
          </a:p>
          <a:p>
            <a:r>
              <a:rPr lang="en-US" dirty="0"/>
              <a:t>Appendix 5: For each of 8 inequality diagnoses, one might think of a targeted policy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Appendix 1: US Import Tariff Rates</a:t>
            </a:r>
            <a:br>
              <a:rPr lang="en-US" sz="3200" b="1" dirty="0"/>
            </a:br>
            <a:r>
              <a:rPr lang="en-US" sz="3200" b="1" dirty="0"/>
              <a:t>have Declined to Historical Lows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7" y="1524000"/>
            <a:ext cx="83012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6837" y="6172200"/>
            <a:ext cx="471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US International Trade Commission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 Tariffs are Low Except On Agriculture &amp; Apparel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" y="1600200"/>
            <a:ext cx="82250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37547"/>
              </p:ext>
            </p:extLst>
          </p:nvPr>
        </p:nvGraphicFramePr>
        <p:xfrm>
          <a:off x="3048000" y="6126480"/>
          <a:ext cx="3657600" cy="2743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58575A"/>
                          </a:solidFill>
                          <a:effectLst/>
                          <a:latin typeface="Arial"/>
                        </a:rPr>
                        <a:t>Source: World Trade Organization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The evolving employment mix</a:t>
            </a:r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8532"/>
            <a:ext cx="2400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while the number of jobs in health care increased six-fold:  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2762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32109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Jobs in clothing and steel fell by half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Some of the decline in US manufacturing jobs can indeed </a:t>
            </a:r>
            <a:br>
              <a:rPr lang="en-US" sz="2800" dirty="0"/>
            </a:br>
            <a:r>
              <a:rPr lang="en-US" sz="2800" dirty="0"/>
              <a:t>be associated with imports, especially from China.</a:t>
            </a:r>
          </a:p>
        </p:txBody>
      </p:sp>
      <p:pic>
        <p:nvPicPr>
          <p:cNvPr id="3074" name="Picture 2" descr="http://cdn.static-economist.com/sites/default/files/imagecache/original-size/images/print-edition/20160206_FNC3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9600" cy="42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248400"/>
            <a:ext cx="8132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                                                  Economist</a:t>
            </a:r>
            <a:r>
              <a:rPr lang="en-US" sz="1600" dirty="0"/>
              <a:t>, Feb 6th 2016,</a:t>
            </a:r>
          </a:p>
          <a:p>
            <a:pPr fontAlgn="base"/>
            <a:r>
              <a:rPr lang="en-US" sz="1600" dirty="0"/>
              <a:t>“Trade in the balance: </a:t>
            </a:r>
            <a:r>
              <a:rPr lang="en-US" sz="1600" dirty="0" err="1"/>
              <a:t>Globalisation</a:t>
            </a:r>
            <a:r>
              <a:rPr lang="en-US" sz="1600" dirty="0"/>
              <a:t> can make everyone better off. That does not mean it will”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1713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/>
              <a:t>according to David </a:t>
            </a:r>
            <a:r>
              <a:rPr lang="en-US" sz="2400" dirty="0" err="1"/>
              <a:t>Autor</a:t>
            </a:r>
            <a:r>
              <a:rPr lang="en-US" sz="2400" dirty="0"/>
              <a:t>, David Dorn and Gordon Hanson,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hlinkClick r:id="rId3"/>
              </a:rPr>
              <a:t>The China shock: Learning from labour market adjustment to large changes in trade</a:t>
            </a:r>
            <a:r>
              <a:rPr lang="en-US" sz="1600" dirty="0"/>
              <a:t>”, NBER WP 21906, 2016.  And “</a:t>
            </a:r>
            <a:r>
              <a:rPr lang="en-US" sz="1600" dirty="0">
                <a:hlinkClick r:id="rId4"/>
              </a:rPr>
              <a:t>The China syndrome: Local labour market effects of import competition in the United States</a:t>
            </a:r>
            <a:r>
              <a:rPr lang="en-US" sz="1600" dirty="0"/>
              <a:t>”, </a:t>
            </a:r>
            <a:r>
              <a:rPr lang="en-US" sz="1600" i="1" dirty="0"/>
              <a:t>American Economic Review</a:t>
            </a:r>
            <a:r>
              <a:rPr lang="en-US" sz="1600" dirty="0"/>
              <a:t>, 2013.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Appendix 2: Polls tend to show Americans support trade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7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Polls tend to show Americans support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295401"/>
            <a:ext cx="8696325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 </a:t>
            </a:r>
            <a:r>
              <a:rPr lang="en-US" u="sng" dirty="0">
                <a:hlinkClick r:id="rId3"/>
              </a:rPr>
              <a:t>survey last month</a:t>
            </a:r>
            <a:r>
              <a:rPr lang="en-US" dirty="0"/>
              <a:t> by the nonpartisan Pew Research Center found</a:t>
            </a:r>
          </a:p>
          <a:p>
            <a:pPr lvl="1"/>
            <a:r>
              <a:rPr lang="en-US" dirty="0"/>
              <a:t>Americans by 50 to 42 % said trade agreements had been “a good thing” for the US.  </a:t>
            </a:r>
          </a:p>
          <a:p>
            <a:r>
              <a:rPr lang="en-US" dirty="0"/>
              <a:t>July</a:t>
            </a:r>
            <a:r>
              <a:rPr lang="en-US" u="sng" dirty="0">
                <a:hlinkClick r:id="rId4"/>
              </a:rPr>
              <a:t> Washington Post-ABC News poll</a:t>
            </a:r>
            <a:r>
              <a:rPr lang="en-US" dirty="0"/>
              <a:t>. Asked if they wanted the next president to support trade agreements or oppose them, </a:t>
            </a:r>
          </a:p>
          <a:p>
            <a:pPr lvl="1"/>
            <a:r>
              <a:rPr lang="en-US" dirty="0"/>
              <a:t>75 % of respondents said they wanted a supporter </a:t>
            </a:r>
          </a:p>
          <a:p>
            <a:pPr lvl="1"/>
            <a:r>
              <a:rPr lang="en-US" dirty="0"/>
              <a:t>Vs. 17 percent favored an opponent.</a:t>
            </a:r>
          </a:p>
          <a:p>
            <a:r>
              <a:rPr lang="en-US" dirty="0"/>
              <a:t>A </a:t>
            </a:r>
            <a:r>
              <a:rPr lang="en-US" u="sng" dirty="0">
                <a:hlinkClick r:id="rId5"/>
              </a:rPr>
              <a:t>Gallup poll</a:t>
            </a:r>
            <a:r>
              <a:rPr lang="en-US" dirty="0"/>
              <a:t> early this year found that </a:t>
            </a:r>
          </a:p>
          <a:p>
            <a:pPr lvl="1"/>
            <a:r>
              <a:rPr lang="en-US" dirty="0"/>
              <a:t>58 percent of Americans viewed </a:t>
            </a:r>
            <a:br>
              <a:rPr lang="en-US" dirty="0"/>
            </a:br>
            <a:r>
              <a:rPr lang="en-US" dirty="0"/>
              <a:t>trade as an economic opportunity, </a:t>
            </a:r>
          </a:p>
          <a:p>
            <a:pPr lvl="1"/>
            <a:r>
              <a:rPr lang="en-US" dirty="0"/>
              <a:t>34 percent as a threat. </a:t>
            </a:r>
          </a:p>
          <a:p>
            <a:r>
              <a:rPr lang="en-US" dirty="0"/>
              <a:t>Similarly, in </a:t>
            </a:r>
            <a:r>
              <a:rPr lang="en-US" u="sng" dirty="0">
                <a:hlinkClick r:id="rId6"/>
              </a:rPr>
              <a:t>a July poll for NBC News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55 % of registered voters agreed with a statement that trade was good “because it opens up new markets and we cannot avoid the fact that it is a global economy,” </a:t>
            </a:r>
          </a:p>
          <a:p>
            <a:pPr lvl="1"/>
            <a:r>
              <a:rPr lang="en-US" dirty="0"/>
              <a:t>while 38 % agreed trade was bad “because it has hurt manufacturing and other key industries.”</a:t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Source: </a:t>
            </a:r>
            <a:r>
              <a:rPr lang="en-US" sz="2200" i="1" dirty="0"/>
              <a:t>NY Times  </a:t>
            </a:r>
            <a:r>
              <a:rPr lang="en-US" sz="2200" dirty="0"/>
              <a:t>Sept. 21, 2016 “Who Hates Free Trade Treaties? Surprisingly, Not Voters”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99" y="2819400"/>
            <a:ext cx="27003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28600"/>
            <a:ext cx="7086600" cy="1143000"/>
          </a:xfrm>
        </p:spPr>
        <p:txBody>
          <a:bodyPr>
            <a:normAutofit/>
          </a:bodyPr>
          <a:lstStyle/>
          <a:p>
            <a:r>
              <a:rPr lang="en-US" sz="3000" b="1" dirty="0"/>
              <a:t>Appendix 3: Trade can have either positive or negative effects on the environment.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Example of negative effects:</a:t>
            </a:r>
          </a:p>
          <a:p>
            <a:pPr lvl="1"/>
            <a:r>
              <a:rPr lang="en-US" dirty="0"/>
              <a:t>“Race to the bottom” in environmental regulation among national governments pursuing of cost-competitiveness.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3000" dirty="0"/>
              <a:t>Example of positive effects:</a:t>
            </a:r>
          </a:p>
          <a:p>
            <a:pPr lvl="1"/>
            <a:r>
              <a:rPr lang="en-US" altLang="en-US" dirty="0"/>
              <a:t>Trade in environmental goods &amp; services.</a:t>
            </a:r>
          </a:p>
          <a:p>
            <a:pPr lvl="2"/>
            <a:r>
              <a:rPr lang="en-US" altLang="en-US" sz="2300" dirty="0"/>
              <a:t>US ended 1980s tariffs &amp; quotas on fuel-efficient Japanese autos, benefiting both consumer pocketbooks &amp; air quality.</a:t>
            </a:r>
          </a:p>
          <a:p>
            <a:pPr lvl="2"/>
            <a:r>
              <a:rPr lang="en-US" sz="2300" dirty="0"/>
              <a:t>Almost ¾ of EU trade-remedy barriers currently target imports </a:t>
            </a:r>
            <a:br>
              <a:rPr lang="en-US" sz="2300" dirty="0"/>
            </a:br>
            <a:r>
              <a:rPr lang="en-US" sz="2300" dirty="0"/>
              <a:t>of products used for renewable energy!  </a:t>
            </a:r>
            <a:r>
              <a:rPr lang="en-US" sz="1500" dirty="0"/>
              <a:t>(</a:t>
            </a:r>
            <a:r>
              <a:rPr lang="en-US" sz="1500" dirty="0" err="1"/>
              <a:t>Kasteng</a:t>
            </a:r>
            <a:r>
              <a:rPr lang="en-US" sz="1500" dirty="0"/>
              <a:t>, 2013; </a:t>
            </a:r>
            <a:r>
              <a:rPr lang="en-US" altLang="en-US" sz="1400" dirty="0"/>
              <a:t>Wu, 2014</a:t>
            </a:r>
            <a:r>
              <a:rPr lang="en-US" sz="1500" dirty="0"/>
              <a:t>)</a:t>
            </a:r>
          </a:p>
          <a:p>
            <a:pPr lvl="2"/>
            <a:r>
              <a:rPr lang="en-US" sz="2300" dirty="0"/>
              <a:t>AD remedies currently block trade in solar power inputs:</a:t>
            </a:r>
          </a:p>
          <a:p>
            <a:pPr lvl="3"/>
            <a:r>
              <a:rPr lang="en-US" sz="1900" dirty="0"/>
              <a:t>US has AD tariffs on imports of Chinese solar panels (2012, 2014, 2015).</a:t>
            </a:r>
          </a:p>
          <a:p>
            <a:pPr lvl="3"/>
            <a:r>
              <a:rPr lang="en-US" sz="1900" dirty="0"/>
              <a:t>China has them against imports of polysilicon from US &amp; EU (2012 &amp; 2016);</a:t>
            </a:r>
          </a:p>
          <a:p>
            <a:pPr lvl="3"/>
            <a:r>
              <a:rPr lang="en-US" sz="1900" dirty="0"/>
              <a:t>EU has penalties on imports of Chinese solar glass &amp; panels (2013, 2015).</a:t>
            </a:r>
          </a:p>
          <a:p>
            <a:pPr lvl="3"/>
            <a:r>
              <a:rPr lang="en-US" sz="1900" dirty="0"/>
              <a:t>They should be dropped, either by negotiation or unilaterally.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219200"/>
          </a:xfrm>
        </p:spPr>
        <p:txBody>
          <a:bodyPr>
            <a:noAutofit/>
          </a:bodyPr>
          <a:lstStyle/>
          <a:p>
            <a:r>
              <a:rPr lang="en-US" sz="3000" dirty="0"/>
              <a:t>Which tend to dominate in practice, </a:t>
            </a:r>
            <a:br>
              <a:rPr lang="en-US" sz="3000" dirty="0"/>
            </a:br>
            <a:r>
              <a:rPr lang="en-US" sz="3000" dirty="0"/>
              <a:t>positive or negative effects of trade on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Econometric estimates depend on environmental criterion.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SO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Trade seems to be beneficial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“Environmental Kuznets Curve” =&gt; </a:t>
            </a:r>
            <a:br>
              <a:rPr lang="en-US" altLang="en-US" dirty="0"/>
            </a:br>
            <a:r>
              <a:rPr lang="en-US" altLang="en-US" dirty="0"/>
              <a:t>at higher incomes, people want to clean the environment.</a:t>
            </a:r>
            <a:r>
              <a:rPr lang="en-US" altLang="en-US" sz="500" dirty="0"/>
              <a:t/>
            </a:r>
            <a:br>
              <a:rPr lang="en-US" altLang="en-US" sz="500" dirty="0"/>
            </a:br>
            <a:endParaRPr lang="en-US" altLang="en-US" sz="5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Even at high levels of income, trade continues to hurt.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“free</a:t>
            </a:r>
            <a:r>
              <a:rPr lang="en-US" altLang="en-US" sz="800" dirty="0"/>
              <a:t> </a:t>
            </a:r>
            <a:r>
              <a:rPr lang="en-US" altLang="en-US" dirty="0"/>
              <a:t>rider” problem =&gt; popular desire for environmental quality cannot be enacted at the national level, absent an effective multilateral treaty à la Paris Agreement.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					Frankel &amp; Rose, </a:t>
            </a:r>
            <a:r>
              <a:rPr lang="en-US" altLang="en-US" sz="1400" i="1" dirty="0"/>
              <a:t>Review of Ec. &amp; Stats. </a:t>
            </a:r>
            <a:r>
              <a:rPr lang="en-US" altLang="en-US" sz="1400" dirty="0"/>
              <a:t>(2004).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23" y="-76200"/>
            <a:ext cx="8679377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Appendix 4</a:t>
            </a:r>
            <a:r>
              <a:rPr lang="en-US" sz="3000" i="1" dirty="0"/>
              <a:t>:  Global</a:t>
            </a:r>
            <a:r>
              <a:rPr lang="en-US" sz="3000" dirty="0"/>
              <a:t> inequality fell sharply 1970-2000.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10442" cy="53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4411" y="594837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https://ourworldindata.org/global-economic-inequality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823" y="6324600"/>
            <a:ext cx="883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Over the last 25 years, poverty has fallen especially rapidly in such countries as China, Indonesia &amp; India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1447800"/>
            <a:ext cx="990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Trade &amp; GDP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953000"/>
            <a:ext cx="7924800" cy="990600"/>
          </a:xfrm>
        </p:spPr>
        <p:txBody>
          <a:bodyPr>
            <a:normAutofit/>
          </a:bodyPr>
          <a:lstStyle/>
          <a:p>
            <a:r>
              <a:rPr lang="en-US" sz="2600" dirty="0"/>
              <a:t>Most Americans seem to agree: </a:t>
            </a:r>
          </a:p>
          <a:p>
            <a:pPr lvl="1"/>
            <a:r>
              <a:rPr lang="en-US" sz="2400" dirty="0"/>
              <a:t>Polls show surprisingly high support for trade.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09600" y="7620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Widely agreed: trade is good </a:t>
            </a:r>
            <a:r>
              <a:rPr lang="en-US" sz="2700" i="1" dirty="0"/>
              <a:t>for economic growth.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705100"/>
            <a:ext cx="8763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In theory:    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classical comparative advantage (Ricardo) </a:t>
            </a:r>
            <a:br>
              <a:rPr lang="en-US" altLang="en-US" sz="2400" dirty="0"/>
            </a:br>
            <a:r>
              <a:rPr lang="en-US" altLang="en-US" sz="2400" dirty="0"/>
              <a:t>and modern theories of trade based on </a:t>
            </a:r>
            <a:br>
              <a:rPr lang="en-US" altLang="en-US" sz="2400" dirty="0"/>
            </a:br>
            <a:r>
              <a:rPr lang="en-US" altLang="en-US" sz="2400" dirty="0"/>
              <a:t>        imperfect competition (Krugman)</a:t>
            </a:r>
            <a:br>
              <a:rPr lang="en-US" altLang="en-US" sz="2400" dirty="0"/>
            </a:br>
            <a:r>
              <a:rPr lang="en-US" altLang="en-US" sz="2400" dirty="0"/>
              <a:t>        &amp; endogenous productivity (Melitz).</a:t>
            </a:r>
            <a:endParaRPr lang="en-US" altLang="en-US" sz="500" dirty="0"/>
          </a:p>
          <a:p>
            <a:pPr>
              <a:buFontTx/>
              <a:buNone/>
            </a:pPr>
            <a:endParaRPr lang="en-US" altLang="en-US" sz="500" dirty="0"/>
          </a:p>
          <a:p>
            <a:r>
              <a:rPr lang="en-US" altLang="en-US" sz="2600" dirty="0"/>
              <a:t>Empirically:   many econometric studies. </a:t>
            </a:r>
            <a:endParaRPr lang="en-US" altLang="en-US" sz="100" dirty="0"/>
          </a:p>
          <a:p>
            <a:pPr>
              <a:buFontTx/>
              <a:buNone/>
            </a:pPr>
            <a:r>
              <a:rPr lang="en-US" altLang="en-US" sz="100" dirty="0"/>
              <a:t> </a:t>
            </a:r>
          </a:p>
          <a:p>
            <a:pPr lvl="1"/>
            <a:r>
              <a:rPr lang="en-US" altLang="en-US" sz="2200" dirty="0"/>
              <a:t> E.g., one estimate:  every .01 increase in a country’s trade/GDP ratio raises income 3 ½ % (over next 20 years).</a:t>
            </a:r>
            <a:endParaRPr lang="en-US" altLang="en-US" sz="2600" dirty="0"/>
          </a:p>
        </p:txBody>
      </p:sp>
      <p:pic>
        <p:nvPicPr>
          <p:cNvPr id="6" name="Picture 4" descr="j02892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0118" y="2057400"/>
            <a:ext cx="2573870" cy="168291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575" y="59198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What about effects of trade on </a:t>
            </a:r>
            <a:r>
              <a:rPr lang="en-US" sz="2600" i="1" dirty="0"/>
              <a:t>other </a:t>
            </a:r>
            <a:r>
              <a:rPr lang="en-US" sz="2600" dirty="0"/>
              <a:t>objectives?  Inequality? </a:t>
            </a:r>
            <a:r>
              <a:rPr lang="en-US" sz="1800" dirty="0"/>
              <a:t>-&gt;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/>
              <a:t>For each of the 8 inequality diagnoses, </a:t>
            </a:r>
            <a:br>
              <a:rPr lang="en-US" sz="3000" dirty="0"/>
            </a:br>
            <a:r>
              <a:rPr lang="en-US" sz="3000" dirty="0"/>
              <a:t>one might think of a targeted policy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1. Trade</a:t>
            </a:r>
          </a:p>
          <a:p>
            <a:pPr lvl="1"/>
            <a:r>
              <a:rPr lang="en-US" sz="2400" dirty="0"/>
              <a:t>Trade Adjustment Assistance or, better yet, wage insurance.</a:t>
            </a:r>
          </a:p>
          <a:p>
            <a:pPr marL="0" indent="0">
              <a:buNone/>
            </a:pPr>
            <a:r>
              <a:rPr lang="en-US" sz="2400" b="1" dirty="0"/>
              <a:t> 2.  Technology   and</a:t>
            </a:r>
            <a:r>
              <a:rPr lang="en-US" sz="2400" dirty="0"/>
              <a:t>   </a:t>
            </a:r>
            <a:r>
              <a:rPr lang="en-US" sz="2400" b="1" dirty="0"/>
              <a:t>3.  education</a:t>
            </a:r>
            <a:endParaRPr lang="en-US" sz="2400" dirty="0"/>
          </a:p>
          <a:p>
            <a:pPr lvl="1"/>
            <a:r>
              <a:rPr lang="en-US" sz="2400" dirty="0"/>
              <a:t>Make college more accessible to lower-income students.</a:t>
            </a:r>
          </a:p>
          <a:p>
            <a:pPr marL="0" indent="0">
              <a:buNone/>
            </a:pPr>
            <a:r>
              <a:rPr lang="en-US" sz="2400" b="1" dirty="0"/>
              <a:t> 4. “Winner-take-all” labor markets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An rise in income taxes &amp; payroll taxes for the upper 0.1%.</a:t>
            </a:r>
          </a:p>
          <a:p>
            <a:pPr marL="57150" indent="0">
              <a:buNone/>
            </a:pPr>
            <a:r>
              <a:rPr lang="en-US" sz="2400" b="1" dirty="0"/>
              <a:t>5. “Assortative mating”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Education again, especially universal pre-school.</a:t>
            </a:r>
          </a:p>
          <a:p>
            <a:pPr marL="45720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each of the 8 inequality diagnoses, a targeted policy response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6482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/>
              <a:t>6. Reduced corporate competition</a:t>
            </a:r>
            <a:r>
              <a:rPr lang="en-US" sz="2400" dirty="0"/>
              <a:t> and increased monopoly rents </a:t>
            </a:r>
          </a:p>
          <a:p>
            <a:pPr lvl="1"/>
            <a:r>
              <a:rPr lang="en-US" sz="2400" dirty="0"/>
              <a:t>More aggressive anti-trust action.</a:t>
            </a:r>
          </a:p>
          <a:p>
            <a:pPr marL="0" indent="0">
              <a:buNone/>
            </a:pPr>
            <a:r>
              <a:rPr lang="en-US" sz="2400" b="1" dirty="0"/>
              <a:t> 7. Executive compensation, especially in finance</a:t>
            </a:r>
            <a:endParaRPr lang="en-US" sz="2400" dirty="0"/>
          </a:p>
          <a:p>
            <a:pPr lvl="1"/>
            <a:r>
              <a:rPr lang="en-US" sz="2400" dirty="0"/>
              <a:t>Reforms such as “say on pay,” separating the function of CEO </a:t>
            </a:r>
            <a:br>
              <a:rPr lang="en-US" sz="2400" dirty="0"/>
            </a:br>
            <a:r>
              <a:rPr lang="en-US" sz="2400" dirty="0"/>
              <a:t>&amp; Chairman of the Board, “claw-back provisions,” and so on;</a:t>
            </a:r>
          </a:p>
          <a:p>
            <a:pPr lvl="1"/>
            <a:r>
              <a:rPr lang="en-US" sz="2400" dirty="0"/>
              <a:t>Continued financial reform, begun under Dodd-Frank</a:t>
            </a:r>
          </a:p>
          <a:p>
            <a:pPr lvl="2"/>
            <a:r>
              <a:rPr lang="en-US" sz="2100" dirty="0"/>
              <a:t>e.g., Hillary’s risk-tax on large financial institutions.</a:t>
            </a:r>
          </a:p>
          <a:p>
            <a:pPr lvl="1"/>
            <a:r>
              <a:rPr lang="en-US" sz="2400" dirty="0"/>
              <a:t>Higher tax rates on the upper 0.1% and, very specifically, eliminating the carried-interest deduction.</a:t>
            </a:r>
          </a:p>
          <a:p>
            <a:pPr marL="0" indent="0">
              <a:buNone/>
            </a:pPr>
            <a:r>
              <a:rPr lang="en-US" sz="2400" b="1" dirty="0"/>
              <a:t> 8.  Piketty’s wealth accumulation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-- Inheritance tax, at least on estates above $5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We must note trade has helped </a:t>
            </a:r>
            <a:r>
              <a:rPr lang="en-US" sz="2800" i="1" dirty="0"/>
              <a:t>global</a:t>
            </a:r>
            <a:r>
              <a:rPr lang="en-US" sz="2800" dirty="0"/>
              <a:t> income distribution.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90600"/>
            <a:ext cx="81044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8153400" cy="51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2590800"/>
            <a:ext cx="609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Global poverty has been cut more than 1/2 in the last 25 years</a:t>
            </a:r>
          </a:p>
        </p:txBody>
      </p:sp>
      <p:pic>
        <p:nvPicPr>
          <p:cNvPr id="2050" name="Picture 2" descr="http://cdn.static-economist.com/sites/default/files/imagecache/290-width/images/print-edition/20130601_FBC69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856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5628" y="1676400"/>
            <a:ext cx="6705600" cy="6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3127256"/>
            <a:ext cx="2971800" cy="13716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102629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1990, </a:t>
            </a:r>
            <a:r>
              <a:rPr lang="en-US" sz="2400" b="1" dirty="0"/>
              <a:t>43%</a:t>
            </a:r>
            <a:r>
              <a:rPr lang="en-US" sz="2400" dirty="0"/>
              <a:t> of the population of developing countries lived in extreme poverty (then defined as $1 a day)  = </a:t>
            </a:r>
            <a:r>
              <a:rPr lang="en-US" sz="2400" b="1" dirty="0"/>
              <a:t>1.9 billion people</a:t>
            </a:r>
            <a:r>
              <a:rPr lang="en-US" sz="2400" dirty="0"/>
              <a:t>. </a:t>
            </a:r>
          </a:p>
          <a:p>
            <a:pPr algn="ctr"/>
            <a:r>
              <a:rPr lang="en-US" sz="2400" b="1" dirty="0"/>
              <a:t>By 2010 it was down to 21%</a:t>
            </a:r>
            <a:r>
              <a:rPr lang="en-US" sz="2400" dirty="0"/>
              <a:t> = </a:t>
            </a:r>
            <a:r>
              <a:rPr lang="en-US" sz="2400" b="1" dirty="0"/>
              <a:t>1.2 billion.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Inequality &amp; anti-globalization.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3048000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Elections are domestic, of course.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Typical explanation for the </a:t>
            </a:r>
            <a:r>
              <a:rPr lang="en-US" sz="2400" dirty="0"/>
              <a:t>surprise Trump </a:t>
            </a:r>
            <a:r>
              <a:rPr lang="en-US" sz="2400" dirty="0" smtClean="0"/>
              <a:t>nomination: 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Globalization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US inequality.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Anger from those left behind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who then support radical changes</a:t>
            </a:r>
            <a:r>
              <a:rPr lang="en-US" sz="2400" dirty="0" smtClean="0"/>
              <a:t>.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4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/>
              <a:t>We should have seen it coming, but were out of touch.”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To summarize my take: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Inequality has unquestionably risen, esp. in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Trade &amp; immigration probably play roles,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along with a long list of other factors.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 don’t see the inequality issue logically leading to Trump.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There </a:t>
            </a:r>
            <a:r>
              <a:rPr lang="en-US" sz="2200" i="1" dirty="0"/>
              <a:t>are</a:t>
            </a:r>
            <a:r>
              <a:rPr lang="en-US" sz="2200" dirty="0"/>
              <a:t> some clear answers to the question:  How can we address the wellbeing of workers who have been left behind?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Needless to say, trade creates both winners &amp; losers.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does </a:t>
            </a:r>
            <a:r>
              <a:rPr lang="en-US" i="1" dirty="0"/>
              <a:t>every</a:t>
            </a:r>
            <a:r>
              <a:rPr lang="en-US" dirty="0"/>
              <a:t> change. </a:t>
            </a:r>
          </a:p>
          <a:p>
            <a:pPr lvl="1"/>
            <a:r>
              <a:rPr lang="en-US" dirty="0"/>
              <a:t>E.g., putting up tariffs would create both winners and losers.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we economists require Pareto superiority before recommending one policy over another, then we can never make any recommendations: someone always loses.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Economists </a:t>
            </a:r>
            <a:r>
              <a:rPr lang="en-US" i="1" dirty="0"/>
              <a:t>can </a:t>
            </a:r>
            <a:r>
              <a:rPr lang="en-US" dirty="0"/>
              <a:t>make win-win policy recommendations </a:t>
            </a:r>
            <a:br>
              <a:rPr lang="en-US" dirty="0"/>
            </a:br>
            <a:r>
              <a:rPr lang="en-US" dirty="0"/>
              <a:t>if we express the distributional consideration in terms of </a:t>
            </a:r>
            <a:br>
              <a:rPr lang="en-US" dirty="0"/>
            </a:br>
            <a:r>
              <a:rPr lang="en-US" dirty="0"/>
              <a:t>a desired measure of overall inequality.  </a:t>
            </a:r>
          </a:p>
          <a:p>
            <a:pPr lvl="1"/>
            <a:r>
              <a:rPr lang="en-US" dirty="0"/>
              <a:t>We can approve a policy that, while raising total income, </a:t>
            </a:r>
            <a:br>
              <a:rPr lang="en-US" dirty="0"/>
            </a:br>
            <a:r>
              <a:rPr lang="en-US" dirty="0"/>
              <a:t>also reduces the Gini coefficient, </a:t>
            </a:r>
          </a:p>
          <a:p>
            <a:pPr lvl="1"/>
            <a:r>
              <a:rPr lang="en-US" dirty="0"/>
              <a:t>lowers the poverty rate, </a:t>
            </a:r>
          </a:p>
          <a:p>
            <a:pPr lvl="1"/>
            <a:r>
              <a:rPr lang="en-US" dirty="0"/>
              <a:t>or raises median income.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Does trade worsen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/>
              <a:t>The Second Welfare Theorem of Economics suggests </a:t>
            </a:r>
            <a:br>
              <a:rPr lang="en-US" sz="6000" dirty="0"/>
            </a:br>
            <a:r>
              <a:rPr lang="en-US" sz="6000" dirty="0"/>
              <a:t>free trade increases the size of the pie by enough that the winners could compensate the losers, so that everyone comes out ahead, in theory.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But, we need to consider, first: </a:t>
            </a:r>
            <a:br>
              <a:rPr lang="en-US" sz="6000" dirty="0"/>
            </a:br>
            <a:r>
              <a:rPr lang="en-US" sz="6000" dirty="0"/>
              <a:t>are the losers from trade concentrated in the lower segments of the income distribution?  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A simple encapsulation includes three effects --</a:t>
            </a:r>
          </a:p>
          <a:p>
            <a:pPr lvl="1"/>
            <a:r>
              <a:rPr lang="en-US" sz="5500" dirty="0"/>
              <a:t>(+) Consumption: the opportunity to import at lower prices </a:t>
            </a:r>
            <a:br>
              <a:rPr lang="en-US" sz="5500" dirty="0"/>
            </a:br>
            <a:r>
              <a:rPr lang="en-US" sz="5500" dirty="0"/>
              <a:t>and with greater variety works to raise real income for all.   </a:t>
            </a:r>
            <a:br>
              <a:rPr lang="en-US" sz="5500" dirty="0"/>
            </a:br>
            <a:r>
              <a:rPr lang="en-US" sz="5500" dirty="0"/>
              <a:t>My guess is that this helps lower-income families.</a:t>
            </a:r>
          </a:p>
          <a:p>
            <a:pPr lvl="1"/>
            <a:r>
              <a:rPr lang="en-US" sz="5500" dirty="0"/>
              <a:t>(-)  Imports tend to hurt those in import-competing sectors. </a:t>
            </a:r>
          </a:p>
          <a:p>
            <a:pPr lvl="1"/>
            <a:r>
              <a:rPr lang="en-US" sz="5500" dirty="0"/>
              <a:t>(+) Those losses are offset by the gains for exporting sectors.</a:t>
            </a:r>
          </a:p>
          <a:p>
            <a:pPr lvl="2"/>
            <a:r>
              <a:rPr lang="en-US" sz="5000" dirty="0"/>
              <a:t> Export jobs pay an estimate 18%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1498</Words>
  <Application>Microsoft Office PowerPoint</Application>
  <PresentationFormat>On-screen Show (4:3)</PresentationFormat>
  <Paragraphs>310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Trade, Inequality &amp; the Election  Jeffrey Frankel Harpel Professor of Capital Formation &amp; Growth Harvard University</vt:lpstr>
      <vt:lpstr>Who was Clair Wilcox?</vt:lpstr>
      <vt:lpstr>Overview on Trade &amp; Inequality</vt:lpstr>
      <vt:lpstr>Trade &amp; GDP</vt:lpstr>
      <vt:lpstr>We must note trade has helped global income distribution.</vt:lpstr>
      <vt:lpstr>Global poverty has been cut more than 1/2 in the last 25 years</vt:lpstr>
      <vt:lpstr>Inequality &amp; anti-globalization.</vt:lpstr>
      <vt:lpstr>Needless to say, trade creates both winners &amp; losers.</vt:lpstr>
      <vt:lpstr>Does trade worsen inequality?</vt:lpstr>
      <vt:lpstr>What does trade theory say about income distribution?</vt:lpstr>
      <vt:lpstr>What about NAFTA?  Didn’t it devastate workers?</vt:lpstr>
      <vt:lpstr>Recent research on job loss in import-competing sectors</vt:lpstr>
      <vt:lpstr>The share of US income going to the top has indeed risen since 1980, and is now back to the 1920s.</vt:lpstr>
      <vt:lpstr>Why has inequality risen in the US? </vt:lpstr>
      <vt:lpstr>2. Widening gap between “skilled” &amp; “unskilled” workers, defined by college graduation.</vt:lpstr>
      <vt:lpstr>3. Trend in years of education slowed during 1981-2012. 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Supporting Piketty:  The share of wealth at the top  has also been rising.</vt:lpstr>
      <vt:lpstr>On the other hand, the big increase in inequality has been within labor (and within capital).</vt:lpstr>
      <vt:lpstr>What weights should we place on each of these 8 factors in explaining increased inequality?</vt:lpstr>
      <vt:lpstr>The Second Fundamental Welfare Theorem. </vt:lpstr>
      <vt:lpstr>For one thing, it would be difficult to reverse globalization even if we wanted to.  </vt:lpstr>
      <vt:lpstr>We are not going back to 1950, when manufacturing jobs were 32% of the national total vs. down to 10% by 2010</vt:lpstr>
      <vt:lpstr>Some of those lost jobs were in autos &amp; steel,</vt:lpstr>
      <vt:lpstr>The most effective policies to help those left behind (“to compensate the losers”):</vt:lpstr>
      <vt:lpstr>Sensible policies to help those left behind include:</vt:lpstr>
      <vt:lpstr>Appendices</vt:lpstr>
      <vt:lpstr>Appendix 1: US Import Tariff Rates have Declined to Historical Lows</vt:lpstr>
      <vt:lpstr>US Tariffs are Low Except On Agriculture &amp; Apparel</vt:lpstr>
      <vt:lpstr>The evolving employment mix</vt:lpstr>
      <vt:lpstr>Some of the decline in US manufacturing jobs can indeed  be associated with imports, especially from China.</vt:lpstr>
      <vt:lpstr>Appendix 2: Polls tend to show Americans support trade</vt:lpstr>
      <vt:lpstr>Polls tend to show Americans support trade</vt:lpstr>
      <vt:lpstr>Appendix 3: Trade can have either positive or negative effects on the environment.</vt:lpstr>
      <vt:lpstr>Which tend to dominate in practice,  positive or negative effects of trade on the environment?</vt:lpstr>
      <vt:lpstr>Appendix 4:  Global inequality fell sharply 1970-2000.</vt:lpstr>
      <vt:lpstr>For each of the 8 inequality diagnoses,  one might think of a targeted policy response:</vt:lpstr>
      <vt:lpstr>For each of the 8 inequality diagnoses, a targeted policy response continued: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 Jeffrey Frankel Harpel Professor of Capital Formation &amp; Growth</dc:title>
  <dc:creator>itfsa</dc:creator>
  <cp:lastModifiedBy>itfsa</cp:lastModifiedBy>
  <cp:revision>182</cp:revision>
  <dcterms:created xsi:type="dcterms:W3CDTF">2016-09-07T20:34:24Z</dcterms:created>
  <dcterms:modified xsi:type="dcterms:W3CDTF">2016-10-27T19:48:33Z</dcterms:modified>
</cp:coreProperties>
</file>